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39"/>
  </p:notesMasterIdLst>
  <p:sldIdLst>
    <p:sldId id="309" r:id="rId2"/>
    <p:sldId id="257" r:id="rId3"/>
    <p:sldId id="278" r:id="rId4"/>
    <p:sldId id="324" r:id="rId5"/>
    <p:sldId id="280" r:id="rId6"/>
    <p:sldId id="281" r:id="rId7"/>
    <p:sldId id="283" r:id="rId8"/>
    <p:sldId id="293" r:id="rId9"/>
    <p:sldId id="294" r:id="rId10"/>
    <p:sldId id="285" r:id="rId11"/>
    <p:sldId id="287" r:id="rId12"/>
    <p:sldId id="299" r:id="rId13"/>
    <p:sldId id="286" r:id="rId14"/>
    <p:sldId id="297" r:id="rId15"/>
    <p:sldId id="298" r:id="rId16"/>
    <p:sldId id="289" r:id="rId17"/>
    <p:sldId id="345" r:id="rId18"/>
    <p:sldId id="346" r:id="rId19"/>
    <p:sldId id="301" r:id="rId20"/>
    <p:sldId id="302" r:id="rId21"/>
    <p:sldId id="303" r:id="rId22"/>
    <p:sldId id="304" r:id="rId23"/>
    <p:sldId id="305" r:id="rId24"/>
    <p:sldId id="338" r:id="rId25"/>
    <p:sldId id="306" r:id="rId26"/>
    <p:sldId id="308" r:id="rId27"/>
    <p:sldId id="307" r:id="rId28"/>
    <p:sldId id="347" r:id="rId29"/>
    <p:sldId id="348" r:id="rId30"/>
    <p:sldId id="311" r:id="rId31"/>
    <p:sldId id="312" r:id="rId32"/>
    <p:sldId id="314" r:id="rId33"/>
    <p:sldId id="315" r:id="rId34"/>
    <p:sldId id="319" r:id="rId35"/>
    <p:sldId id="333" r:id="rId36"/>
    <p:sldId id="334" r:id="rId37"/>
    <p:sldId id="349" r:id="rId38"/>
    <p:sldId id="276" r:id="rId39"/>
    <p:sldId id="350" r:id="rId40"/>
    <p:sldId id="277" r:id="rId41"/>
    <p:sldId id="352" r:id="rId42"/>
    <p:sldId id="353" r:id="rId43"/>
    <p:sldId id="316" r:id="rId44"/>
    <p:sldId id="354" r:id="rId45"/>
    <p:sldId id="341" r:id="rId46"/>
    <p:sldId id="342" r:id="rId47"/>
    <p:sldId id="344" r:id="rId48"/>
    <p:sldId id="374" r:id="rId49"/>
    <p:sldId id="375" r:id="rId50"/>
    <p:sldId id="376" r:id="rId51"/>
    <p:sldId id="377" r:id="rId52"/>
    <p:sldId id="378" r:id="rId53"/>
    <p:sldId id="351" r:id="rId54"/>
    <p:sldId id="379" r:id="rId55"/>
    <p:sldId id="380" r:id="rId56"/>
    <p:sldId id="381" r:id="rId57"/>
    <p:sldId id="355" r:id="rId58"/>
    <p:sldId id="356" r:id="rId59"/>
    <p:sldId id="357" r:id="rId60"/>
    <p:sldId id="360" r:id="rId61"/>
    <p:sldId id="361" r:id="rId62"/>
    <p:sldId id="362" r:id="rId63"/>
    <p:sldId id="364" r:id="rId64"/>
    <p:sldId id="373" r:id="rId65"/>
    <p:sldId id="382" r:id="rId66"/>
    <p:sldId id="383" r:id="rId67"/>
    <p:sldId id="384" r:id="rId68"/>
    <p:sldId id="385" r:id="rId69"/>
    <p:sldId id="386" r:id="rId70"/>
    <p:sldId id="387" r:id="rId71"/>
    <p:sldId id="388" r:id="rId72"/>
    <p:sldId id="389" r:id="rId73"/>
    <p:sldId id="390" r:id="rId74"/>
    <p:sldId id="393" r:id="rId75"/>
    <p:sldId id="260" r:id="rId76"/>
    <p:sldId id="296" r:id="rId77"/>
    <p:sldId id="396" r:id="rId78"/>
    <p:sldId id="310" r:id="rId79"/>
    <p:sldId id="397" r:id="rId80"/>
    <p:sldId id="394" r:id="rId81"/>
    <p:sldId id="395" r:id="rId82"/>
    <p:sldId id="343" r:id="rId83"/>
    <p:sldId id="259" r:id="rId84"/>
    <p:sldId id="328" r:id="rId85"/>
    <p:sldId id="330" r:id="rId86"/>
    <p:sldId id="331" r:id="rId87"/>
    <p:sldId id="335" r:id="rId88"/>
    <p:sldId id="398" r:id="rId89"/>
    <p:sldId id="414" r:id="rId90"/>
    <p:sldId id="416" r:id="rId91"/>
    <p:sldId id="415" r:id="rId92"/>
    <p:sldId id="417" r:id="rId93"/>
    <p:sldId id="321" r:id="rId94"/>
    <p:sldId id="329" r:id="rId95"/>
    <p:sldId id="418" r:id="rId96"/>
    <p:sldId id="332" r:id="rId97"/>
    <p:sldId id="419" r:id="rId98"/>
    <p:sldId id="420" r:id="rId99"/>
    <p:sldId id="336" r:id="rId100"/>
    <p:sldId id="337" r:id="rId101"/>
    <p:sldId id="421" r:id="rId102"/>
    <p:sldId id="422" r:id="rId103"/>
    <p:sldId id="423" r:id="rId104"/>
    <p:sldId id="399" r:id="rId105"/>
    <p:sldId id="370" r:id="rId106"/>
    <p:sldId id="371" r:id="rId107"/>
    <p:sldId id="372" r:id="rId108"/>
    <p:sldId id="400" r:id="rId109"/>
    <p:sldId id="401" r:id="rId110"/>
    <p:sldId id="402" r:id="rId111"/>
    <p:sldId id="403" r:id="rId112"/>
    <p:sldId id="404" r:id="rId113"/>
    <p:sldId id="405" r:id="rId114"/>
    <p:sldId id="406" r:id="rId115"/>
    <p:sldId id="407" r:id="rId116"/>
    <p:sldId id="408" r:id="rId117"/>
    <p:sldId id="409" r:id="rId118"/>
    <p:sldId id="410" r:id="rId119"/>
    <p:sldId id="411" r:id="rId120"/>
    <p:sldId id="412" r:id="rId121"/>
    <p:sldId id="413" r:id="rId122"/>
    <p:sldId id="424" r:id="rId123"/>
    <p:sldId id="263" r:id="rId124"/>
    <p:sldId id="275" r:id="rId125"/>
    <p:sldId id="279" r:id="rId126"/>
    <p:sldId id="258" r:id="rId127"/>
    <p:sldId id="580" r:id="rId128"/>
    <p:sldId id="581" r:id="rId129"/>
    <p:sldId id="582" r:id="rId130"/>
    <p:sldId id="508" r:id="rId131"/>
    <p:sldId id="583" r:id="rId132"/>
    <p:sldId id="586" r:id="rId133"/>
    <p:sldId id="392" r:id="rId134"/>
    <p:sldId id="587" r:id="rId135"/>
    <p:sldId id="773" r:id="rId136"/>
    <p:sldId id="801" r:id="rId137"/>
    <p:sldId id="782" r:id="rId1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C30D23"/>
    <a:srgbClr val="CC0000"/>
    <a:srgbClr val="023A91"/>
    <a:srgbClr val="013990"/>
    <a:srgbClr val="2361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63" autoAdjust="0"/>
    <p:restoredTop sz="94660"/>
  </p:normalViewPr>
  <p:slideViewPr>
    <p:cSldViewPr snapToGrid="0">
      <p:cViewPr>
        <p:scale>
          <a:sx n="98" d="100"/>
          <a:sy n="98" d="100"/>
        </p:scale>
        <p:origin x="656" y="5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E85FA-99A7-984D-B698-A948D64B1ED9}" type="datetimeFigureOut">
              <a:rPr kumimoji="1" lang="zh-CN" altLang="en-US" smtClean="0"/>
              <a:t>2025/12/14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DA172-29FF-5443-ABCF-C60D1EA9D4AF}" type="slidenum">
              <a:rPr kumimoji="1" lang="zh-CN" altLang="en-US" smtClean="0"/>
              <a:t>‹#›</a:t>
            </a:fld>
            <a:endParaRPr kumimoji="1" lang="zh-CN" altLang="en-US"/>
          </a:p>
        </p:txBody>
      </p:sp>
    </p:spTree>
    <p:extLst>
      <p:ext uri="{BB962C8B-B14F-4D97-AF65-F5344CB8AC3E}">
        <p14:creationId xmlns:p14="http://schemas.microsoft.com/office/powerpoint/2010/main" val="3495645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90</a:t>
            </a:fld>
            <a:endParaRPr lang="zh-CN" altLang="en-US"/>
          </a:p>
        </p:txBody>
      </p:sp>
    </p:spTree>
    <p:extLst>
      <p:ext uri="{BB962C8B-B14F-4D97-AF65-F5344CB8AC3E}">
        <p14:creationId xmlns:p14="http://schemas.microsoft.com/office/powerpoint/2010/main" val="3800602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100</a:t>
            </a:fld>
            <a:endParaRPr lang="zh-CN" altLang="en-US"/>
          </a:p>
        </p:txBody>
      </p:sp>
    </p:spTree>
    <p:extLst>
      <p:ext uri="{BB962C8B-B14F-4D97-AF65-F5344CB8AC3E}">
        <p14:creationId xmlns:p14="http://schemas.microsoft.com/office/powerpoint/2010/main" val="1662739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04B418-2BBD-B144-9684-40EBA1CDE23C}" type="slidenum">
              <a:rPr kumimoji="1" lang="zh-CN" altLang="en-US" smtClean="0"/>
              <a:t>101</a:t>
            </a:fld>
            <a:endParaRPr kumimoji="1" lang="zh-CN" altLang="en-US"/>
          </a:p>
        </p:txBody>
      </p:sp>
    </p:spTree>
    <p:extLst>
      <p:ext uri="{BB962C8B-B14F-4D97-AF65-F5344CB8AC3E}">
        <p14:creationId xmlns:p14="http://schemas.microsoft.com/office/powerpoint/2010/main" val="1783274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103</a:t>
            </a:fld>
            <a:endParaRPr lang="zh-CN" altLang="en-US"/>
          </a:p>
        </p:txBody>
      </p:sp>
    </p:spTree>
    <p:extLst>
      <p:ext uri="{BB962C8B-B14F-4D97-AF65-F5344CB8AC3E}">
        <p14:creationId xmlns:p14="http://schemas.microsoft.com/office/powerpoint/2010/main" val="1856669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113</a:t>
            </a:fld>
            <a:endParaRPr lang="en-US"/>
          </a:p>
        </p:txBody>
      </p:sp>
    </p:spTree>
    <p:extLst>
      <p:ext uri="{BB962C8B-B14F-4D97-AF65-F5344CB8AC3E}">
        <p14:creationId xmlns:p14="http://schemas.microsoft.com/office/powerpoint/2010/main" val="1111604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CC75C7-508E-1C4B-9356-B2D4DA5C2DFF}" type="slidenum">
              <a:rPr kumimoji="1" lang="zh-CN" altLang="en-US" smtClean="0"/>
              <a:t>135</a:t>
            </a:fld>
            <a:endParaRPr kumimoji="1" lang="zh-CN" altLang="en-US" dirty="0"/>
          </a:p>
        </p:txBody>
      </p:sp>
    </p:spTree>
    <p:extLst>
      <p:ext uri="{BB962C8B-B14F-4D97-AF65-F5344CB8AC3E}">
        <p14:creationId xmlns:p14="http://schemas.microsoft.com/office/powerpoint/2010/main" val="1287146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BC615-4DC3-77EF-39FF-B833A40DB1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71FFB3-F65D-CEA0-FC4C-8DEA431368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72550C-4A8B-7721-DAF8-6115E44BC431}"/>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4280111C-7FDF-2A14-8B87-1B765367C459}"/>
              </a:ext>
            </a:extLst>
          </p:cNvPr>
          <p:cNvSpPr>
            <a:spLocks noGrp="1"/>
          </p:cNvSpPr>
          <p:nvPr>
            <p:ph type="sldNum" sz="quarter" idx="5"/>
          </p:nvPr>
        </p:nvSpPr>
        <p:spPr/>
        <p:txBody>
          <a:bodyPr/>
          <a:lstStyle/>
          <a:p>
            <a:fld id="{1BCC75C7-508E-1C4B-9356-B2D4DA5C2DFF}" type="slidenum">
              <a:rPr kumimoji="1" lang="zh-CN" altLang="en-US" smtClean="0"/>
              <a:t>136</a:t>
            </a:fld>
            <a:endParaRPr kumimoji="1" lang="zh-CN" altLang="en-US" dirty="0"/>
          </a:p>
        </p:txBody>
      </p:sp>
    </p:spTree>
    <p:extLst>
      <p:ext uri="{BB962C8B-B14F-4D97-AF65-F5344CB8AC3E}">
        <p14:creationId xmlns:p14="http://schemas.microsoft.com/office/powerpoint/2010/main" val="1767908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CC75C7-508E-1C4B-9356-B2D4DA5C2DFF}" type="slidenum">
              <a:rPr kumimoji="1" lang="zh-CN" altLang="en-US" smtClean="0"/>
              <a:t>137</a:t>
            </a:fld>
            <a:endParaRPr kumimoji="1" lang="zh-CN" altLang="en-US" dirty="0"/>
          </a:p>
        </p:txBody>
      </p:sp>
    </p:spTree>
    <p:extLst>
      <p:ext uri="{BB962C8B-B14F-4D97-AF65-F5344CB8AC3E}">
        <p14:creationId xmlns:p14="http://schemas.microsoft.com/office/powerpoint/2010/main" val="2129484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91</a:t>
            </a:fld>
            <a:endParaRPr lang="zh-CN" altLang="en-US"/>
          </a:p>
        </p:txBody>
      </p:sp>
    </p:spTree>
    <p:extLst>
      <p:ext uri="{BB962C8B-B14F-4D97-AF65-F5344CB8AC3E}">
        <p14:creationId xmlns:p14="http://schemas.microsoft.com/office/powerpoint/2010/main" val="1308044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92</a:t>
            </a:fld>
            <a:endParaRPr lang="zh-CN" altLang="en-US"/>
          </a:p>
        </p:txBody>
      </p:sp>
    </p:spTree>
    <p:extLst>
      <p:ext uri="{BB962C8B-B14F-4D97-AF65-F5344CB8AC3E}">
        <p14:creationId xmlns:p14="http://schemas.microsoft.com/office/powerpoint/2010/main" val="1977648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93</a:t>
            </a:fld>
            <a:endParaRPr lang="zh-CN" altLang="en-US"/>
          </a:p>
        </p:txBody>
      </p:sp>
    </p:spTree>
    <p:extLst>
      <p:ext uri="{BB962C8B-B14F-4D97-AF65-F5344CB8AC3E}">
        <p14:creationId xmlns:p14="http://schemas.microsoft.com/office/powerpoint/2010/main" val="1143408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ABC83E-64DE-4CA4-8B0F-6E546B96E98E}" type="slidenum">
              <a:rPr lang="zh-CN" altLang="en-US" smtClean="0"/>
              <a:t>94</a:t>
            </a:fld>
            <a:endParaRPr lang="zh-CN" altLang="en-US"/>
          </a:p>
        </p:txBody>
      </p:sp>
    </p:spTree>
    <p:extLst>
      <p:ext uri="{BB962C8B-B14F-4D97-AF65-F5344CB8AC3E}">
        <p14:creationId xmlns:p14="http://schemas.microsoft.com/office/powerpoint/2010/main" val="407487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95</a:t>
            </a:fld>
            <a:endParaRPr lang="zh-CN" altLang="en-US"/>
          </a:p>
        </p:txBody>
      </p:sp>
    </p:spTree>
    <p:extLst>
      <p:ext uri="{BB962C8B-B14F-4D97-AF65-F5344CB8AC3E}">
        <p14:creationId xmlns:p14="http://schemas.microsoft.com/office/powerpoint/2010/main" val="7684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96</a:t>
            </a:fld>
            <a:endParaRPr lang="zh-CN" altLang="en-US"/>
          </a:p>
        </p:txBody>
      </p:sp>
    </p:spTree>
    <p:extLst>
      <p:ext uri="{BB962C8B-B14F-4D97-AF65-F5344CB8AC3E}">
        <p14:creationId xmlns:p14="http://schemas.microsoft.com/office/powerpoint/2010/main" val="404158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97</a:t>
            </a:fld>
            <a:endParaRPr lang="zh-CN" altLang="en-US"/>
          </a:p>
        </p:txBody>
      </p:sp>
    </p:spTree>
    <p:extLst>
      <p:ext uri="{BB962C8B-B14F-4D97-AF65-F5344CB8AC3E}">
        <p14:creationId xmlns:p14="http://schemas.microsoft.com/office/powerpoint/2010/main" val="2058657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ABC83E-64DE-4CA4-8B0F-6E546B96E98E}" type="slidenum">
              <a:rPr lang="zh-CN" altLang="en-US" smtClean="0"/>
              <a:t>99</a:t>
            </a:fld>
            <a:endParaRPr lang="zh-CN" altLang="en-US"/>
          </a:p>
        </p:txBody>
      </p:sp>
    </p:spTree>
    <p:extLst>
      <p:ext uri="{BB962C8B-B14F-4D97-AF65-F5344CB8AC3E}">
        <p14:creationId xmlns:p14="http://schemas.microsoft.com/office/powerpoint/2010/main" val="1472713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26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476046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57623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70336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bg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926562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306520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414810375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577192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47921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3267596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470685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766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章节名">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854000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307090776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690" r:id="rId9"/>
    <p:sldLayoutId id="2147483692" r:id="rId10"/>
    <p:sldLayoutId id="2147483664" r:id="rId11"/>
    <p:sldLayoutId id="2147483665" r:id="rId12"/>
    <p:sldLayoutId id="2147483666" r:id="rId13"/>
    <p:sldLayoutId id="2147483667" r:id="rId14"/>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7.png"/><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 Id="rId4" Type="http://schemas.openxmlformats.org/officeDocument/2006/relationships/image" Target="../media/image138.png"/></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xml"/><Relationship Id="rId4" Type="http://schemas.openxmlformats.org/officeDocument/2006/relationships/image" Target="../media/image141.png"/></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53.wmf"/><Relationship Id="rId13" Type="http://schemas.openxmlformats.org/officeDocument/2006/relationships/oleObject" Target="../embeddings/oleObject34.bin"/><Relationship Id="rId18" Type="http://schemas.openxmlformats.org/officeDocument/2006/relationships/image" Target="../media/image158.wmf"/><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155.wmf"/><Relationship Id="rId17" Type="http://schemas.openxmlformats.org/officeDocument/2006/relationships/oleObject" Target="../embeddings/oleObject36.bin"/><Relationship Id="rId2" Type="http://schemas.openxmlformats.org/officeDocument/2006/relationships/image" Target="../media/image150.png"/><Relationship Id="rId16" Type="http://schemas.openxmlformats.org/officeDocument/2006/relationships/image" Target="../media/image157.wmf"/><Relationship Id="rId20" Type="http://schemas.openxmlformats.org/officeDocument/2006/relationships/image" Target="../media/image159.wmf"/><Relationship Id="rId1" Type="http://schemas.openxmlformats.org/officeDocument/2006/relationships/slideLayout" Target="../slideLayouts/slideLayout3.xml"/><Relationship Id="rId6" Type="http://schemas.openxmlformats.org/officeDocument/2006/relationships/image" Target="../media/image152.wmf"/><Relationship Id="rId11" Type="http://schemas.openxmlformats.org/officeDocument/2006/relationships/oleObject" Target="../embeddings/oleObject33.bin"/><Relationship Id="rId5" Type="http://schemas.openxmlformats.org/officeDocument/2006/relationships/oleObject" Target="../embeddings/oleObject30.bin"/><Relationship Id="rId15" Type="http://schemas.openxmlformats.org/officeDocument/2006/relationships/oleObject" Target="../embeddings/oleObject35.bin"/><Relationship Id="rId10" Type="http://schemas.openxmlformats.org/officeDocument/2006/relationships/image" Target="../media/image154.wmf"/><Relationship Id="rId19" Type="http://schemas.openxmlformats.org/officeDocument/2006/relationships/oleObject" Target="../embeddings/oleObject37.bin"/><Relationship Id="rId4" Type="http://schemas.openxmlformats.org/officeDocument/2006/relationships/image" Target="../media/image151.wmf"/><Relationship Id="rId9" Type="http://schemas.openxmlformats.org/officeDocument/2006/relationships/oleObject" Target="../embeddings/oleObject32.bin"/><Relationship Id="rId14" Type="http://schemas.openxmlformats.org/officeDocument/2006/relationships/image" Target="../media/image156.wmf"/></Relationships>
</file>

<file path=ppt/slides/_rels/slide128.xml.rels><?xml version="1.0" encoding="UTF-8" standalone="yes"?>
<Relationships xmlns="http://schemas.openxmlformats.org/package/2006/relationships"><Relationship Id="rId8" Type="http://schemas.openxmlformats.org/officeDocument/2006/relationships/image" Target="../media/image163.wmf"/><Relationship Id="rId13" Type="http://schemas.openxmlformats.org/officeDocument/2006/relationships/oleObject" Target="../embeddings/oleObject43.bin"/><Relationship Id="rId18" Type="http://schemas.openxmlformats.org/officeDocument/2006/relationships/image" Target="../media/image168.w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165.wmf"/><Relationship Id="rId17" Type="http://schemas.openxmlformats.org/officeDocument/2006/relationships/oleObject" Target="../embeddings/oleObject45.bin"/><Relationship Id="rId2" Type="http://schemas.openxmlformats.org/officeDocument/2006/relationships/image" Target="../media/image160.png"/><Relationship Id="rId16" Type="http://schemas.openxmlformats.org/officeDocument/2006/relationships/image" Target="../media/image167.wmf"/><Relationship Id="rId1" Type="http://schemas.openxmlformats.org/officeDocument/2006/relationships/slideLayout" Target="../slideLayouts/slideLayout3.xml"/><Relationship Id="rId6" Type="http://schemas.openxmlformats.org/officeDocument/2006/relationships/image" Target="../media/image162.w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164.wmf"/><Relationship Id="rId19" Type="http://schemas.openxmlformats.org/officeDocument/2006/relationships/oleObject" Target="../embeddings/oleObject46.bin"/><Relationship Id="rId4" Type="http://schemas.openxmlformats.org/officeDocument/2006/relationships/image" Target="../media/image161.wmf"/><Relationship Id="rId9" Type="http://schemas.openxmlformats.org/officeDocument/2006/relationships/oleObject" Target="../embeddings/oleObject41.bin"/><Relationship Id="rId14" Type="http://schemas.openxmlformats.org/officeDocument/2006/relationships/image" Target="../media/image166.wmf"/></Relationships>
</file>

<file path=ppt/slides/_rels/slide129.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oleObject" Target="../embeddings/oleObject47.bin"/><Relationship Id="rId1" Type="http://schemas.openxmlformats.org/officeDocument/2006/relationships/slideLayout" Target="../slideLayouts/slideLayout3.xml"/><Relationship Id="rId5" Type="http://schemas.openxmlformats.org/officeDocument/2006/relationships/image" Target="../media/image161.wmf"/><Relationship Id="rId4" Type="http://schemas.openxmlformats.org/officeDocument/2006/relationships/oleObject" Target="../embeddings/oleObject48.bin"/></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image" Target="../media/image170.png"/><Relationship Id="rId1" Type="http://schemas.openxmlformats.org/officeDocument/2006/relationships/slideLayout" Target="../slideLayouts/slideLayout3.xml"/><Relationship Id="rId4" Type="http://schemas.openxmlformats.org/officeDocument/2006/relationships/image" Target="../media/image171.wmf"/></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175.wmf"/><Relationship Id="rId3" Type="http://schemas.openxmlformats.org/officeDocument/2006/relationships/image" Target="../media/image171.wmf"/><Relationship Id="rId7" Type="http://schemas.openxmlformats.org/officeDocument/2006/relationships/oleObject" Target="../embeddings/oleObject53.bin"/><Relationship Id="rId12" Type="http://schemas.openxmlformats.org/officeDocument/2006/relationships/oleObject" Target="../embeddings/oleObject56.bin"/><Relationship Id="rId2" Type="http://schemas.openxmlformats.org/officeDocument/2006/relationships/oleObject" Target="../embeddings/oleObject50.bin"/><Relationship Id="rId1" Type="http://schemas.openxmlformats.org/officeDocument/2006/relationships/slideLayout" Target="../slideLayouts/slideLayout3.xml"/><Relationship Id="rId6" Type="http://schemas.openxmlformats.org/officeDocument/2006/relationships/image" Target="../media/image172.wmf"/><Relationship Id="rId11" Type="http://schemas.openxmlformats.org/officeDocument/2006/relationships/image" Target="../media/image174.wmf"/><Relationship Id="rId5" Type="http://schemas.openxmlformats.org/officeDocument/2006/relationships/oleObject" Target="../embeddings/oleObject52.bin"/><Relationship Id="rId10" Type="http://schemas.openxmlformats.org/officeDocument/2006/relationships/oleObject" Target="../embeddings/oleObject55.bin"/><Relationship Id="rId4" Type="http://schemas.openxmlformats.org/officeDocument/2006/relationships/oleObject" Target="../embeddings/oleObject51.bin"/><Relationship Id="rId9" Type="http://schemas.openxmlformats.org/officeDocument/2006/relationships/image" Target="../media/image173.wmf"/></Relationships>
</file>

<file path=ppt/slides/_rels/slide1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71.wmf"/><Relationship Id="rId7" Type="http://schemas.openxmlformats.org/officeDocument/2006/relationships/image" Target="../media/image178.wmf"/><Relationship Id="rId2" Type="http://schemas.openxmlformats.org/officeDocument/2006/relationships/oleObject" Target="../embeddings/oleObject57.bin"/><Relationship Id="rId1" Type="http://schemas.openxmlformats.org/officeDocument/2006/relationships/slideLayout" Target="../slideLayouts/slideLayout3.xml"/><Relationship Id="rId6" Type="http://schemas.openxmlformats.org/officeDocument/2006/relationships/oleObject" Target="../embeddings/oleObject59.bin"/><Relationship Id="rId5" Type="http://schemas.openxmlformats.org/officeDocument/2006/relationships/image" Target="../media/image177.wmf"/><Relationship Id="rId4" Type="http://schemas.openxmlformats.org/officeDocument/2006/relationships/oleObject" Target="../embeddings/oleObject58.bin"/></Relationships>
</file>

<file path=ppt/slides/_rels/slide1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9.wmf"/><Relationship Id="rId7" Type="http://schemas.openxmlformats.org/officeDocument/2006/relationships/image" Target="../media/image21.wmf"/><Relationship Id="rId2" Type="http://schemas.openxmlformats.org/officeDocument/2006/relationships/oleObject" Target="../embeddings/oleObject2.bin"/><Relationship Id="rId1" Type="http://schemas.openxmlformats.org/officeDocument/2006/relationships/slideLayout" Target="../slideLayouts/slideLayout3.xml"/><Relationship Id="rId6" Type="http://schemas.openxmlformats.org/officeDocument/2006/relationships/oleObject" Target="../embeddings/oleObject4.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2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7.bin"/><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zhihu.com/question/348073311/answer/3102405037" TargetMode="External"/><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hyperlink" Target="https://cloud.tencent.com/developer/article/2085927"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60.wmf"/><Relationship Id="rId3" Type="http://schemas.openxmlformats.org/officeDocument/2006/relationships/image" Target="../media/image55.wmf"/><Relationship Id="rId7" Type="http://schemas.openxmlformats.org/officeDocument/2006/relationships/image" Target="../media/image57.wmf"/><Relationship Id="rId12" Type="http://schemas.openxmlformats.org/officeDocument/2006/relationships/oleObject" Target="../embeddings/oleObject13.bin"/><Relationship Id="rId2" Type="http://schemas.openxmlformats.org/officeDocument/2006/relationships/oleObject" Target="../embeddings/oleObject8.bin"/><Relationship Id="rId1" Type="http://schemas.openxmlformats.org/officeDocument/2006/relationships/slideLayout" Target="../slideLayouts/slideLayout3.xml"/><Relationship Id="rId6" Type="http://schemas.openxmlformats.org/officeDocument/2006/relationships/oleObject" Target="../embeddings/oleObject10.bin"/><Relationship Id="rId11" Type="http://schemas.openxmlformats.org/officeDocument/2006/relationships/image" Target="../media/image59.wmf"/><Relationship Id="rId5" Type="http://schemas.openxmlformats.org/officeDocument/2006/relationships/image" Target="../media/image56.wmf"/><Relationship Id="rId15" Type="http://schemas.openxmlformats.org/officeDocument/2006/relationships/image" Target="../media/image61.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58.wmf"/><Relationship Id="rId14" Type="http://schemas.openxmlformats.org/officeDocument/2006/relationships/oleObject" Target="../embeddings/oleObject14.bin"/></Relationships>
</file>

<file path=ppt/slides/_rels/slide39.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15.bin"/><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64.wmf"/><Relationship Id="rId5" Type="http://schemas.openxmlformats.org/officeDocument/2006/relationships/oleObject" Target="../embeddings/oleObject17.bin"/><Relationship Id="rId4" Type="http://schemas.openxmlformats.org/officeDocument/2006/relationships/image" Target="../media/image63.wmf"/></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oleObject" Target="../embeddings/oleObject19.bin"/><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wmf"/><Relationship Id="rId4" Type="http://schemas.openxmlformats.org/officeDocument/2006/relationships/oleObject" Target="../embeddings/oleObject20.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69.wmf"/><Relationship Id="rId7" Type="http://schemas.openxmlformats.org/officeDocument/2006/relationships/image" Target="../media/image71.wmf"/><Relationship Id="rId2" Type="http://schemas.openxmlformats.org/officeDocument/2006/relationships/oleObject" Target="../embeddings/oleObject21.bin"/><Relationship Id="rId1" Type="http://schemas.openxmlformats.org/officeDocument/2006/relationships/slideLayout" Target="../slideLayouts/slideLayout3.xml"/><Relationship Id="rId6" Type="http://schemas.openxmlformats.org/officeDocument/2006/relationships/oleObject" Target="../embeddings/oleObject23.bin"/><Relationship Id="rId11" Type="http://schemas.openxmlformats.org/officeDocument/2006/relationships/image" Target="../media/image73.wmf"/><Relationship Id="rId5" Type="http://schemas.openxmlformats.org/officeDocument/2006/relationships/image" Target="../media/image70.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72.wmf"/></Relationships>
</file>

<file path=ppt/slides/_rels/slide43.xml.rels><?xml version="1.0" encoding="UTF-8" standalone="yes"?>
<Relationships xmlns="http://schemas.openxmlformats.org/package/2006/relationships"><Relationship Id="rId3" Type="http://schemas.openxmlformats.org/officeDocument/2006/relationships/image" Target="../media/image74.wmf"/><Relationship Id="rId7" Type="http://schemas.openxmlformats.org/officeDocument/2006/relationships/image" Target="../media/image76.wmf"/><Relationship Id="rId2" Type="http://schemas.openxmlformats.org/officeDocument/2006/relationships/oleObject" Target="../embeddings/oleObject26.bin"/><Relationship Id="rId1" Type="http://schemas.openxmlformats.org/officeDocument/2006/relationships/slideLayout" Target="../slideLayouts/slideLayout3.xml"/><Relationship Id="rId6" Type="http://schemas.openxmlformats.org/officeDocument/2006/relationships/oleObject" Target="../embeddings/oleObject28.bin"/><Relationship Id="rId5" Type="http://schemas.openxmlformats.org/officeDocument/2006/relationships/image" Target="../media/image75.wmf"/><Relationship Id="rId4" Type="http://schemas.openxmlformats.org/officeDocument/2006/relationships/oleObject" Target="../embeddings/oleObject27.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7.xml"/><Relationship Id="rId6" Type="http://schemas.openxmlformats.org/officeDocument/2006/relationships/image" Target="../media/image9.wmf"/><Relationship Id="rId5" Type="http://schemas.openxmlformats.org/officeDocument/2006/relationships/image" Target="../media/image8.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3.tmp"/><Relationship Id="rId7" Type="http://schemas.openxmlformats.org/officeDocument/2006/relationships/image" Target="../media/image107.tmp"/><Relationship Id="rId2" Type="http://schemas.openxmlformats.org/officeDocument/2006/relationships/image" Target="../media/image102.tmp"/><Relationship Id="rId1" Type="http://schemas.openxmlformats.org/officeDocument/2006/relationships/slideLayout" Target="../slideLayouts/slideLayout4.xml"/><Relationship Id="rId6" Type="http://schemas.openxmlformats.org/officeDocument/2006/relationships/image" Target="../media/image106.tmp"/><Relationship Id="rId5" Type="http://schemas.openxmlformats.org/officeDocument/2006/relationships/image" Target="../media/image105.tmp"/><Relationship Id="rId4" Type="http://schemas.openxmlformats.org/officeDocument/2006/relationships/image" Target="../media/image104.tmp"/></Relationships>
</file>

<file path=ppt/slides/_rels/slide72.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53.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10.png"/><Relationship Id="rId5" Type="http://schemas.openxmlformats.org/officeDocument/2006/relationships/image" Target="../media/image7.png"/><Relationship Id="rId10" Type="http://schemas.openxmlformats.org/officeDocument/2006/relationships/image" Target="../media/image122.png"/><Relationship Id="rId4" Type="http://schemas.openxmlformats.org/officeDocument/2006/relationships/image" Target="../media/image6.png"/><Relationship Id="rId9" Type="http://schemas.openxmlformats.org/officeDocument/2006/relationships/image" Target="../media/image1110.png"/></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487858" y="5559552"/>
            <a:ext cx="400110" cy="536448"/>
          </a:xfrm>
          <a:prstGeom prst="rect">
            <a:avLst/>
          </a:prstGeom>
          <a:noFill/>
        </p:spPr>
        <p:txBody>
          <a:bodyPr vert="eaVert" wrap="square" rtlCol="0">
            <a:spAutoFit/>
          </a:bodyPr>
          <a:lstStyle/>
          <a:p>
            <a:r>
              <a:rPr lang="zh-CN" altLang="en-US" sz="1400" spc="-300" dirty="0">
                <a:latin typeface="华文仿宋" panose="02010600040101010101" pitchFamily="2" charset="-122"/>
                <a:ea typeface="华文仿宋" panose="02010600040101010101" pitchFamily="2" charset="-122"/>
              </a:rPr>
              <a:t>胡鹏</a:t>
            </a:r>
          </a:p>
        </p:txBody>
      </p:sp>
    </p:spTree>
    <p:extLst>
      <p:ext uri="{BB962C8B-B14F-4D97-AF65-F5344CB8AC3E}">
        <p14:creationId xmlns:p14="http://schemas.microsoft.com/office/powerpoint/2010/main" val="191127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icrosoft YaHei" panose="020B0503020204020204" pitchFamily="34" charset="-122"/>
                <a:ea typeface="Microsoft YaHei" panose="020B0503020204020204" pitchFamily="34" charset="-122"/>
              </a:rPr>
              <a:t>归纳偏好</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221972" y="1503329"/>
                <a:ext cx="6263671" cy="948296"/>
              </a:xfrm>
            </p:spPr>
            <p:txBody>
              <a:bodyPr>
                <a:normAutofit fontScale="85000" lnSpcReduction="10000"/>
              </a:bodyPr>
              <a:lstStyle/>
              <a:p>
                <a:pPr marL="457200" lvl="1" indent="0">
                  <a:lnSpc>
                    <a:spcPct val="150000"/>
                  </a:lnSpc>
                  <a:buNone/>
                </a:pPr>
                <a:r>
                  <a:rPr lang="zh-CN" altLang="en-US" dirty="0">
                    <a:latin typeface="Microsoft YaHei" panose="020B0503020204020204" pitchFamily="34" charset="-122"/>
                    <a:ea typeface="Microsoft YaHei" panose="020B0503020204020204" pitchFamily="34" charset="-122"/>
                  </a:rPr>
                  <a:t>假设空间中有三个与训练集一致的假设，但他们对</a:t>
                </a:r>
                <a:r>
                  <a:rPr lang="en-US" altLang="zh-CN" dirty="0">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色泽</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青绿</a:t>
                </a:r>
                <a:r>
                  <a:rPr lang="zh-CN" altLang="en-US" dirty="0">
                    <a:latin typeface="Microsoft YaHei" panose="020B0503020204020204" pitchFamily="34" charset="-122"/>
                    <a:ea typeface="Microsoft YaHei" panose="020B0503020204020204" pitchFamily="34" charset="-122"/>
                  </a:rPr>
                  <a:t>；</a:t>
                </a:r>
                <a14:m>
                  <m:oMath xmlns:m="http://schemas.openxmlformats.org/officeDocument/2006/math">
                    <m:r>
                      <m:rPr>
                        <m:nor/>
                      </m:rPr>
                      <a:rPr lang="zh-CN" altLang="en-US" dirty="0">
                        <a:latin typeface="Microsoft YaHei" panose="020B0503020204020204" pitchFamily="34" charset="-122"/>
                        <a:ea typeface="Microsoft YaHei" panose="020B0503020204020204" pitchFamily="34" charset="-122"/>
                      </a:rPr>
                      <m:t>根蒂</m:t>
                    </m:r>
                    <m:r>
                      <m:rPr>
                        <m:nor/>
                      </m:rPr>
                      <a:rPr lang="en-US" altLang="zh-CN" dirty="0">
                        <a:latin typeface="Microsoft YaHei" panose="020B0503020204020204" pitchFamily="34" charset="-122"/>
                        <a:ea typeface="Microsoft YaHei" panose="020B0503020204020204" pitchFamily="34" charset="-122"/>
                      </a:rPr>
                      <m:t>=</m:t>
                    </m:r>
                    <m:r>
                      <a:rPr lang="zh-CN" altLang="en-US" b="0" dirty="0">
                        <a:latin typeface="Cambria Math"/>
                      </a:rPr>
                      <m:t>蜷缩；</m:t>
                    </m:r>
                  </m:oMath>
                </a14:m>
                <a:r>
                  <a:rPr lang="zh-CN" altLang="en-US" dirty="0">
                    <a:latin typeface="Microsoft YaHei" panose="020B0503020204020204" pitchFamily="34" charset="-122"/>
                    <a:ea typeface="Microsoft YaHei" panose="020B0503020204020204" pitchFamily="34" charset="-122"/>
                  </a:rPr>
                  <a:t>敲</a:t>
                </a:r>
                <a:r>
                  <a:rPr lang="zh-CN" altLang="en-US" dirty="0">
                    <a:solidFill>
                      <a:schemeClr val="tx1"/>
                    </a:solidFill>
                    <a:latin typeface="Microsoft YaHei" panose="020B0503020204020204" pitchFamily="34" charset="-122"/>
                    <a:ea typeface="Microsoft YaHei" panose="020B0503020204020204" pitchFamily="34" charset="-122"/>
                  </a:rPr>
                  <a:t>声</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沉闷</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的瓜会预测出不同的结果：</a:t>
                </a:r>
                <a:endParaRPr lang="zh-CN" altLang="en-US" dirty="0">
                  <a:latin typeface="Microsoft YaHei" panose="020B0503020204020204" pitchFamily="34" charset="-122"/>
                  <a:ea typeface="Microsoft YaHei"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221972" y="1503329"/>
                <a:ext cx="6263671" cy="948296"/>
              </a:xfrm>
              <a:blipFill>
                <a:blip r:embed="rId2"/>
                <a:stretch>
                  <a:fillRect/>
                </a:stretch>
              </a:blipFill>
            </p:spPr>
            <p:txBody>
              <a:bodyPr/>
              <a:lstStyle/>
              <a:p>
                <a:r>
                  <a:rPr lang="zh-CN" altLang="en-US">
                    <a:noFill/>
                  </a:rPr>
                  <a:t> </a:t>
                </a:r>
              </a:p>
            </p:txBody>
          </p:sp>
        </mc:Fallback>
      </mc:AlternateContent>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682" y="2451625"/>
            <a:ext cx="5026040" cy="1367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内容占位符 2"/>
          <p:cNvSpPr txBox="1">
            <a:spLocks/>
          </p:cNvSpPr>
          <p:nvPr/>
        </p:nvSpPr>
        <p:spPr>
          <a:xfrm>
            <a:off x="2206487" y="2908873"/>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457200" lvl="1" indent="0" algn="ctr">
              <a:buFont typeface="Wingdings 2" charset="2"/>
              <a:buNone/>
            </a:pPr>
            <a:r>
              <a:rPr lang="zh-CN" altLang="en-US" dirty="0">
                <a:solidFill>
                  <a:srgbClr val="00B050"/>
                </a:solidFill>
                <a:latin typeface="Microsoft YaHei" panose="020B0503020204020204" pitchFamily="34" charset="-122"/>
                <a:ea typeface="Microsoft YaHei" panose="020B0503020204020204" pitchFamily="34" charset="-122"/>
              </a:rPr>
              <a:t>好瓜</a:t>
            </a:r>
          </a:p>
        </p:txBody>
      </p:sp>
      <p:grpSp>
        <p:nvGrpSpPr>
          <p:cNvPr id="4" name="组合 3"/>
          <p:cNvGrpSpPr/>
          <p:nvPr/>
        </p:nvGrpSpPr>
        <p:grpSpPr>
          <a:xfrm>
            <a:off x="5131884" y="2923910"/>
            <a:ext cx="1623393" cy="800973"/>
            <a:chOff x="5131884" y="2923910"/>
            <a:chExt cx="1623393" cy="800973"/>
          </a:xfrm>
        </p:grpSpPr>
        <p:sp>
          <p:nvSpPr>
            <p:cNvPr id="12" name="内容占位符 2"/>
            <p:cNvSpPr txBox="1">
              <a:spLocks/>
            </p:cNvSpPr>
            <p:nvPr/>
          </p:nvSpPr>
          <p:spPr>
            <a:xfrm>
              <a:off x="5131884" y="2923910"/>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457200" lvl="1" indent="0" algn="ctr">
                <a:buFont typeface="Wingdings 2" charset="2"/>
                <a:buNone/>
              </a:pPr>
              <a:r>
                <a:rPr lang="zh-CN" altLang="en-US" dirty="0">
                  <a:solidFill>
                    <a:srgbClr val="FF0000"/>
                  </a:solidFill>
                  <a:latin typeface="Microsoft YaHei" panose="020B0503020204020204" pitchFamily="34" charset="-122"/>
                  <a:ea typeface="Microsoft YaHei" panose="020B0503020204020204" pitchFamily="34" charset="-122"/>
                </a:rPr>
                <a:t>坏瓜</a:t>
              </a:r>
            </a:p>
          </p:txBody>
        </p:sp>
        <p:sp>
          <p:nvSpPr>
            <p:cNvPr id="14" name="内容占位符 2"/>
            <p:cNvSpPr txBox="1">
              <a:spLocks/>
            </p:cNvSpPr>
            <p:nvPr/>
          </p:nvSpPr>
          <p:spPr>
            <a:xfrm>
              <a:off x="5135199" y="3386188"/>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457200" lvl="1" indent="0" algn="ctr">
                <a:buFont typeface="Wingdings 2" charset="2"/>
                <a:buNone/>
              </a:pPr>
              <a:r>
                <a:rPr lang="zh-CN" altLang="en-US" dirty="0">
                  <a:solidFill>
                    <a:srgbClr val="FF0000"/>
                  </a:solidFill>
                  <a:latin typeface="Microsoft YaHei" panose="020B0503020204020204" pitchFamily="34" charset="-122"/>
                  <a:ea typeface="Microsoft YaHei" panose="020B0503020204020204" pitchFamily="34" charset="-122"/>
                </a:rPr>
                <a:t>坏瓜</a:t>
              </a:r>
            </a:p>
          </p:txBody>
        </p:sp>
      </p:grpSp>
      <p:sp>
        <p:nvSpPr>
          <p:cNvPr id="15" name="Rectangle 3"/>
          <p:cNvSpPr>
            <a:spLocks noChangeArrowheads="1"/>
          </p:cNvSpPr>
          <p:nvPr/>
        </p:nvSpPr>
        <p:spPr bwMode="auto">
          <a:xfrm>
            <a:off x="2803152" y="4251605"/>
            <a:ext cx="3501100" cy="500033"/>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nSpc>
                <a:spcPts val="3200"/>
              </a:lnSpc>
              <a:buNone/>
            </a:pPr>
            <a:r>
              <a:rPr lang="zh-CN" altLang="en-US" sz="2000" b="1" dirty="0">
                <a:solidFill>
                  <a:srgbClr val="C30D23"/>
                </a:solidFill>
                <a:latin typeface="Microsoft YaHei" panose="020B0503020204020204" pitchFamily="34" charset="-122"/>
                <a:ea typeface="Microsoft YaHei" panose="020B0503020204020204" pitchFamily="34" charset="-122"/>
              </a:rPr>
              <a:t>选取哪个假设作为学习模型？</a:t>
            </a:r>
            <a:endParaRPr lang="en-US" altLang="zh-CN" sz="2000" b="1" dirty="0">
              <a:solidFill>
                <a:srgbClr val="C30D2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08418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j-lt"/>
              </a:rPr>
              <a:t>Bagging</a:t>
            </a:r>
            <a:r>
              <a:rPr lang="zh-CN" altLang="en-US" dirty="0">
                <a:latin typeface="+mn-ea"/>
              </a:rPr>
              <a:t>与随机森林</a:t>
            </a:r>
            <a:r>
              <a:rPr lang="en-US" altLang="zh-CN" dirty="0">
                <a:latin typeface="+mj-lt"/>
              </a:rPr>
              <a:t>-</a:t>
            </a:r>
            <a:r>
              <a:rPr lang="zh-CN" altLang="en-US" dirty="0">
                <a:latin typeface="+mn-ea"/>
              </a:rPr>
              <a:t>随机森林</a:t>
            </a:r>
            <a:endParaRPr lang="zh-CN" altLang="en-US" dirty="0"/>
          </a:p>
        </p:txBody>
      </p:sp>
      <p:sp>
        <p:nvSpPr>
          <p:cNvPr id="7" name="内容占位符 4"/>
          <p:cNvSpPr txBox="1">
            <a:spLocks/>
          </p:cNvSpPr>
          <p:nvPr/>
        </p:nvSpPr>
        <p:spPr>
          <a:xfrm>
            <a:off x="251386" y="1296273"/>
            <a:ext cx="8616950" cy="3347165"/>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随机森林</a:t>
            </a:r>
            <a:r>
              <a:rPr lang="en-US" altLang="zh-CN" dirty="0"/>
              <a:t>(Random</a:t>
            </a:r>
            <a:r>
              <a:rPr lang="zh-CN" altLang="en-US" dirty="0"/>
              <a:t> </a:t>
            </a:r>
            <a:r>
              <a:rPr lang="en-US" altLang="zh-CN" dirty="0"/>
              <a:t>Forest</a:t>
            </a:r>
            <a:r>
              <a:rPr lang="zh-CN" altLang="en-US" dirty="0"/>
              <a:t>，简称</a:t>
            </a:r>
            <a:r>
              <a:rPr lang="en-US" altLang="zh-CN" dirty="0"/>
              <a:t>RF</a:t>
            </a:r>
            <a:r>
              <a:rPr lang="en-US" altLang="zh-CN"/>
              <a:t>)</a:t>
            </a:r>
            <a:r>
              <a:rPr lang="zh-CN" altLang="en-US"/>
              <a:t>是</a:t>
            </a:r>
            <a:r>
              <a:rPr lang="en-US" altLang="zh-CN"/>
              <a:t>Bagging</a:t>
            </a:r>
            <a:r>
              <a:rPr lang="zh-CN" altLang="en-US" dirty="0"/>
              <a:t>的一个</a:t>
            </a:r>
            <a:r>
              <a:rPr lang="zh-CN" altLang="en-US"/>
              <a:t>扩展变体</a:t>
            </a:r>
            <a:endParaRPr lang="zh-CN" altLang="en-US" dirty="0"/>
          </a:p>
          <a:p>
            <a:endParaRPr lang="zh-CN" altLang="en-US" dirty="0"/>
          </a:p>
          <a:p>
            <a:r>
              <a:rPr lang="zh-CN" altLang="en-US" dirty="0"/>
              <a:t>采样</a:t>
            </a:r>
            <a:r>
              <a:rPr lang="zh-CN" altLang="en-US"/>
              <a:t>的随机性</a:t>
            </a:r>
          </a:p>
          <a:p>
            <a:endParaRPr lang="zh-CN" altLang="en-US"/>
          </a:p>
          <a:p>
            <a:r>
              <a:rPr lang="zh-CN" altLang="en-US"/>
              <a:t>属性</a:t>
            </a:r>
            <a:r>
              <a:rPr lang="zh-CN" altLang="en-US" dirty="0"/>
              <a:t>选择</a:t>
            </a:r>
            <a:r>
              <a:rPr lang="zh-CN" altLang="en-US"/>
              <a:t>的随机性</a:t>
            </a:r>
            <a:endParaRPr lang="en-US" altLang="zh-CN"/>
          </a:p>
          <a:p>
            <a:endParaRPr lang="zh-CN" altLang="en-US" dirty="0"/>
          </a:p>
          <a:p>
            <a:endParaRPr lang="zh-CN" altLang="en-US" dirty="0"/>
          </a:p>
          <a:p>
            <a:endParaRPr lang="en-US" dirty="0"/>
          </a:p>
        </p:txBody>
      </p:sp>
      <p:sp>
        <p:nvSpPr>
          <p:cNvPr id="3" name="文本框 2"/>
          <p:cNvSpPr txBox="1"/>
          <p:nvPr/>
        </p:nvSpPr>
        <p:spPr>
          <a:xfrm>
            <a:off x="628650" y="3562350"/>
            <a:ext cx="7988300" cy="1046440"/>
          </a:xfrm>
          <a:prstGeom prst="rect">
            <a:avLst/>
          </a:prstGeom>
          <a:noFill/>
        </p:spPr>
        <p:txBody>
          <a:bodyPr wrap="square" rtlCol="0">
            <a:spAutoFit/>
          </a:bodyPr>
          <a:lstStyle/>
          <a:p>
            <a:r>
              <a:rPr lang="zh-CN" altLang="en-US" sz="2000"/>
              <a:t>对基决策树的每个结点，先从该结点的属性集合中随机选择一个包含</a:t>
            </a:r>
            <a:r>
              <a:rPr lang="en-US" altLang="zh-CN" sz="2000"/>
              <a:t>k</a:t>
            </a:r>
            <a:r>
              <a:rPr lang="zh-CN" altLang="en-US" sz="2000"/>
              <a:t>个属性的子集，然后再从这个子集中选择一个最优属性用于划分</a:t>
            </a:r>
            <a:endParaRPr lang="en-US" altLang="zh-CN" sz="2000"/>
          </a:p>
          <a:p>
            <a:endParaRPr lang="zh-CN" altLang="en-US" sz="2200"/>
          </a:p>
        </p:txBody>
      </p:sp>
    </p:spTree>
    <p:extLst>
      <p:ext uri="{BB962C8B-B14F-4D97-AF65-F5344CB8AC3E}">
        <p14:creationId xmlns:p14="http://schemas.microsoft.com/office/powerpoint/2010/main" val="8242728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ea"/>
              </a:rPr>
              <a:t>结合策略</a:t>
            </a:r>
            <a:r>
              <a:rPr lang="en-US" altLang="zh-CN">
                <a:latin typeface="+mj-lt"/>
              </a:rPr>
              <a:t> - </a:t>
            </a:r>
            <a:r>
              <a:rPr lang="zh-CN" altLang="en-US">
                <a:latin typeface="+mn-ea"/>
              </a:rPr>
              <a:t>平均法</a:t>
            </a:r>
            <a:endParaRPr lang="zh-CN" altLang="en-US" dirty="0"/>
          </a:p>
        </p:txBody>
      </p:sp>
      <p:sp>
        <p:nvSpPr>
          <p:cNvPr id="3" name="内容占位符 2"/>
          <p:cNvSpPr>
            <a:spLocks noGrp="1"/>
          </p:cNvSpPr>
          <p:nvPr>
            <p:ph idx="1"/>
          </p:nvPr>
        </p:nvSpPr>
        <p:spPr>
          <a:xfrm>
            <a:off x="260350" y="1089024"/>
            <a:ext cx="8883650" cy="5133976"/>
          </a:xfrm>
        </p:spPr>
        <p:txBody>
          <a:bodyPr>
            <a:normAutofit/>
          </a:bodyPr>
          <a:lstStyle/>
          <a:p>
            <a:r>
              <a:rPr lang="zh-CN" altLang="en-US" dirty="0"/>
              <a:t>数值型输出</a:t>
            </a:r>
            <a:endParaRPr lang="en-US" altLang="zh-CN" dirty="0"/>
          </a:p>
          <a:p>
            <a:endParaRPr lang="en-US" altLang="zh-CN" dirty="0"/>
          </a:p>
          <a:p>
            <a:r>
              <a:rPr lang="zh-CN" altLang="en-US" dirty="0"/>
              <a:t>简单平均法</a:t>
            </a:r>
            <a:endParaRPr lang="en-US" altLang="zh-CN" dirty="0"/>
          </a:p>
          <a:p>
            <a:endParaRPr lang="en-US" altLang="zh-CN" dirty="0"/>
          </a:p>
          <a:p>
            <a:pPr marL="0" indent="0">
              <a:buNone/>
            </a:pPr>
            <a:endParaRPr lang="en-US" altLang="zh-CN" dirty="0"/>
          </a:p>
          <a:p>
            <a:pPr marL="0" indent="0">
              <a:buNone/>
            </a:pPr>
            <a:endParaRPr lang="en-US" altLang="zh-CN" dirty="0"/>
          </a:p>
          <a:p>
            <a:r>
              <a:rPr lang="zh-CN" altLang="en-US" dirty="0"/>
              <a:t>加权平均法</a:t>
            </a:r>
            <a:endParaRPr lang="en-US" altLang="zh-CN" dirty="0"/>
          </a:p>
          <a:p>
            <a:endParaRPr lang="en-US" altLang="zh-CN" dirty="0"/>
          </a:p>
          <a:p>
            <a:endParaRPr lang="en-US" altLang="zh-CN" dirty="0"/>
          </a:p>
        </p:txBody>
      </p:sp>
      <p:pic>
        <p:nvPicPr>
          <p:cNvPr id="5" name="图片 4"/>
          <p:cNvPicPr>
            <a:picLocks noChangeAspect="1"/>
          </p:cNvPicPr>
          <p:nvPr/>
        </p:nvPicPr>
        <p:blipFill>
          <a:blip r:embed="rId3"/>
          <a:stretch>
            <a:fillRect/>
          </a:stretch>
        </p:blipFill>
        <p:spPr>
          <a:xfrm>
            <a:off x="3132137" y="2705094"/>
            <a:ext cx="2143125" cy="723900"/>
          </a:xfrm>
          <a:prstGeom prst="rect">
            <a:avLst/>
          </a:prstGeom>
        </p:spPr>
      </p:pic>
      <p:pic>
        <p:nvPicPr>
          <p:cNvPr id="6" name="图片 5"/>
          <p:cNvPicPr>
            <a:picLocks noChangeAspect="1"/>
          </p:cNvPicPr>
          <p:nvPr/>
        </p:nvPicPr>
        <p:blipFill>
          <a:blip r:embed="rId4"/>
          <a:stretch>
            <a:fillRect/>
          </a:stretch>
        </p:blipFill>
        <p:spPr>
          <a:xfrm>
            <a:off x="1982458" y="4569023"/>
            <a:ext cx="2200275" cy="819150"/>
          </a:xfrm>
          <a:prstGeom prst="rect">
            <a:avLst/>
          </a:prstGeom>
        </p:spPr>
      </p:pic>
      <p:pic>
        <p:nvPicPr>
          <p:cNvPr id="7" name="图片 6"/>
          <p:cNvPicPr>
            <a:picLocks noChangeAspect="1"/>
          </p:cNvPicPr>
          <p:nvPr/>
        </p:nvPicPr>
        <p:blipFill>
          <a:blip r:embed="rId5"/>
          <a:stretch>
            <a:fillRect/>
          </a:stretch>
        </p:blipFill>
        <p:spPr>
          <a:xfrm>
            <a:off x="4203699" y="4611886"/>
            <a:ext cx="2771775" cy="733425"/>
          </a:xfrm>
          <a:prstGeom prst="rect">
            <a:avLst/>
          </a:prstGeom>
        </p:spPr>
      </p:pic>
    </p:spTree>
    <p:extLst>
      <p:ext uri="{BB962C8B-B14F-4D97-AF65-F5344CB8AC3E}">
        <p14:creationId xmlns:p14="http://schemas.microsoft.com/office/powerpoint/2010/main" val="18591783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latin typeface="+mn-ea"/>
              </a:rPr>
              <a:t>结合策略</a:t>
            </a:r>
            <a:r>
              <a:rPr lang="en-US" altLang="zh-CN">
                <a:latin typeface="+mj-lt"/>
              </a:rPr>
              <a:t> - </a:t>
            </a:r>
            <a:r>
              <a:rPr lang="zh-CN" altLang="en-US">
                <a:latin typeface="+mn-ea"/>
              </a:rPr>
              <a:t>投票</a:t>
            </a:r>
            <a:r>
              <a:rPr lang="zh-CN" altLang="en-US" dirty="0">
                <a:latin typeface="+mn-ea"/>
              </a:rPr>
              <a:t>法</a:t>
            </a:r>
            <a:endParaRPr lang="zh-CN" altLang="en-US" dirty="0"/>
          </a:p>
        </p:txBody>
      </p:sp>
      <p:sp>
        <p:nvSpPr>
          <p:cNvPr id="3" name="内容占位符 2"/>
          <p:cNvSpPr>
            <a:spLocks noGrp="1"/>
          </p:cNvSpPr>
          <p:nvPr>
            <p:ph idx="1"/>
          </p:nvPr>
        </p:nvSpPr>
        <p:spPr>
          <a:xfrm>
            <a:off x="260350" y="971612"/>
            <a:ext cx="8616950" cy="1270139"/>
          </a:xfrm>
        </p:spPr>
        <p:txBody>
          <a:bodyPr>
            <a:normAutofit/>
          </a:bodyPr>
          <a:lstStyle/>
          <a:p>
            <a:r>
              <a:rPr lang="zh-CN" altLang="en-US" dirty="0"/>
              <a:t>分类任务</a:t>
            </a:r>
            <a:endParaRPr lang="en-US" altLang="zh-CN" dirty="0"/>
          </a:p>
          <a:p>
            <a:endParaRPr lang="en-US" altLang="zh-CN" dirty="0"/>
          </a:p>
          <a:p>
            <a:r>
              <a:rPr lang="zh-CN" altLang="en-US" dirty="0"/>
              <a:t>绝对多数投票法 </a:t>
            </a:r>
            <a:r>
              <a:rPr lang="en-US" altLang="zh-CN" dirty="0"/>
              <a:t>(majority voting)</a:t>
            </a:r>
            <a:endParaRPr lang="zh-CN" altLang="en-US" dirty="0"/>
          </a:p>
        </p:txBody>
      </p:sp>
      <p:pic>
        <p:nvPicPr>
          <p:cNvPr id="8" name="图片 7"/>
          <p:cNvPicPr>
            <a:picLocks noChangeAspect="1"/>
          </p:cNvPicPr>
          <p:nvPr/>
        </p:nvPicPr>
        <p:blipFill>
          <a:blip r:embed="rId2"/>
          <a:stretch>
            <a:fillRect/>
          </a:stretch>
        </p:blipFill>
        <p:spPr>
          <a:xfrm>
            <a:off x="1527175" y="2206185"/>
            <a:ext cx="5353050" cy="1009650"/>
          </a:xfrm>
          <a:prstGeom prst="rect">
            <a:avLst/>
          </a:prstGeom>
        </p:spPr>
      </p:pic>
      <p:sp>
        <p:nvSpPr>
          <p:cNvPr id="25" name="内容占位符 2"/>
          <p:cNvSpPr txBox="1">
            <a:spLocks/>
          </p:cNvSpPr>
          <p:nvPr/>
        </p:nvSpPr>
        <p:spPr>
          <a:xfrm>
            <a:off x="260350" y="3444766"/>
            <a:ext cx="8616950" cy="493737"/>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相对多数投票法 </a:t>
            </a:r>
            <a:r>
              <a:rPr lang="en-US" altLang="zh-CN" dirty="0"/>
              <a:t>(plurality voting)</a:t>
            </a:r>
            <a:endParaRPr lang="en-US" dirty="0"/>
          </a:p>
        </p:txBody>
      </p:sp>
      <p:pic>
        <p:nvPicPr>
          <p:cNvPr id="9" name="图片 8"/>
          <p:cNvPicPr>
            <a:picLocks noChangeAspect="1"/>
          </p:cNvPicPr>
          <p:nvPr/>
        </p:nvPicPr>
        <p:blipFill>
          <a:blip r:embed="rId3"/>
          <a:stretch>
            <a:fillRect/>
          </a:stretch>
        </p:blipFill>
        <p:spPr>
          <a:xfrm>
            <a:off x="2946399" y="3998982"/>
            <a:ext cx="2514600" cy="581025"/>
          </a:xfrm>
          <a:prstGeom prst="rect">
            <a:avLst/>
          </a:prstGeom>
        </p:spPr>
      </p:pic>
      <p:sp>
        <p:nvSpPr>
          <p:cNvPr id="27" name="内容占位符 2"/>
          <p:cNvSpPr txBox="1">
            <a:spLocks/>
          </p:cNvSpPr>
          <p:nvPr/>
        </p:nvSpPr>
        <p:spPr>
          <a:xfrm>
            <a:off x="323412" y="4866291"/>
            <a:ext cx="8616950" cy="493737"/>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加权投票法 </a:t>
            </a:r>
            <a:r>
              <a:rPr lang="en-US" altLang="zh-CN" dirty="0"/>
              <a:t>(weighted voting)</a:t>
            </a:r>
            <a:endParaRPr lang="en-US" dirty="0"/>
          </a:p>
        </p:txBody>
      </p:sp>
      <p:pic>
        <p:nvPicPr>
          <p:cNvPr id="10" name="图片 9"/>
          <p:cNvPicPr>
            <a:picLocks noChangeAspect="1"/>
          </p:cNvPicPr>
          <p:nvPr/>
        </p:nvPicPr>
        <p:blipFill>
          <a:blip r:embed="rId4"/>
          <a:stretch>
            <a:fillRect/>
          </a:stretch>
        </p:blipFill>
        <p:spPr>
          <a:xfrm>
            <a:off x="2789237" y="5387703"/>
            <a:ext cx="2828925" cy="638175"/>
          </a:xfrm>
          <a:prstGeom prst="rect">
            <a:avLst/>
          </a:prstGeom>
        </p:spPr>
      </p:pic>
    </p:spTree>
    <p:extLst>
      <p:ext uri="{BB962C8B-B14F-4D97-AF65-F5344CB8AC3E}">
        <p14:creationId xmlns:p14="http://schemas.microsoft.com/office/powerpoint/2010/main" val="4764338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5"/>
          <p:cNvSpPr>
            <a:spLocks noGrp="1"/>
          </p:cNvSpPr>
          <p:nvPr>
            <p:ph type="title"/>
          </p:nvPr>
        </p:nvSpPr>
        <p:spPr>
          <a:xfrm>
            <a:off x="260350" y="46180"/>
            <a:ext cx="7886700" cy="777874"/>
          </a:xfrm>
        </p:spPr>
        <p:txBody>
          <a:bodyPr/>
          <a:lstStyle/>
          <a:p>
            <a:r>
              <a:rPr lang="zh-CN" altLang="en-US" dirty="0">
                <a:latin typeface="+mn-ea"/>
              </a:rPr>
              <a:t>结合策略</a:t>
            </a:r>
            <a:r>
              <a:rPr lang="en-US" altLang="zh-CN" dirty="0">
                <a:latin typeface="+mj-lt"/>
              </a:rPr>
              <a:t> - </a:t>
            </a:r>
            <a:r>
              <a:rPr lang="zh-CN" altLang="en-US" dirty="0">
                <a:latin typeface="+mn-ea"/>
              </a:rPr>
              <a:t>学习法</a:t>
            </a:r>
            <a:endParaRPr lang="zh-CN" altLang="en-US" dirty="0"/>
          </a:p>
        </p:txBody>
      </p:sp>
      <p:sp>
        <p:nvSpPr>
          <p:cNvPr id="3" name="内容占位符 2"/>
          <p:cNvSpPr>
            <a:spLocks noGrp="1"/>
          </p:cNvSpPr>
          <p:nvPr>
            <p:ph idx="1"/>
          </p:nvPr>
        </p:nvSpPr>
        <p:spPr>
          <a:xfrm>
            <a:off x="260350" y="1106567"/>
            <a:ext cx="8616950" cy="452793"/>
          </a:xfrm>
        </p:spPr>
        <p:txBody>
          <a:bodyPr/>
          <a:lstStyle/>
          <a:p>
            <a:r>
              <a:rPr lang="en-US" altLang="zh-CN" dirty="0"/>
              <a:t>Stacking</a:t>
            </a:r>
            <a:r>
              <a:rPr lang="zh-CN" altLang="en-US" dirty="0"/>
              <a:t>是学习法的典型代表</a:t>
            </a:r>
            <a:r>
              <a:rPr lang="en-US" altLang="zh-CN" dirty="0"/>
              <a:t> </a:t>
            </a:r>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814060" y="1559360"/>
            <a:ext cx="5958216" cy="3751754"/>
          </a:xfrm>
          <a:prstGeom prst="rect">
            <a:avLst/>
          </a:prstGeom>
        </p:spPr>
      </p:pic>
      <p:sp>
        <p:nvSpPr>
          <p:cNvPr id="6" name="内容占位符 2"/>
          <p:cNvSpPr txBox="1">
            <a:spLocks/>
          </p:cNvSpPr>
          <p:nvPr/>
        </p:nvSpPr>
        <p:spPr>
          <a:xfrm>
            <a:off x="260350" y="5402342"/>
            <a:ext cx="8616950" cy="990600"/>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800" lvl="1" indent="0">
              <a:buNone/>
            </a:pPr>
            <a:r>
              <a:rPr lang="zh-CN" altLang="en-US" dirty="0"/>
              <a:t> 多响应线性回归</a:t>
            </a:r>
            <a:r>
              <a:rPr lang="en-US" altLang="zh-CN" dirty="0"/>
              <a:t>(MLR)</a:t>
            </a:r>
            <a:r>
              <a:rPr lang="zh-CN" altLang="en-US" dirty="0"/>
              <a:t>作为次级学习器的学习算法 效果较好</a:t>
            </a:r>
            <a:endParaRPr lang="en-US" altLang="zh-CN" dirty="0"/>
          </a:p>
          <a:p>
            <a:r>
              <a:rPr lang="zh-CN" altLang="en-US" dirty="0"/>
              <a:t>贝叶斯模型平均</a:t>
            </a:r>
            <a:r>
              <a:rPr lang="en-US" altLang="zh-CN" dirty="0"/>
              <a:t>(BMA)</a:t>
            </a:r>
            <a:endParaRPr lang="zh-CN" altLang="en-US" dirty="0"/>
          </a:p>
        </p:txBody>
      </p:sp>
    </p:spTree>
    <p:extLst>
      <p:ext uri="{BB962C8B-B14F-4D97-AF65-F5344CB8AC3E}">
        <p14:creationId xmlns:p14="http://schemas.microsoft.com/office/powerpoint/2010/main" val="5882197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lstStyle/>
          <a:p>
            <a:r>
              <a:rPr kumimoji="1" lang="zh-CN" altLang="en-US" b="1" dirty="0">
                <a:latin typeface="Verdana" pitchFamily="34" charset="0"/>
                <a:ea typeface="幼圆" pitchFamily="49" charset="-122"/>
                <a:cs typeface="Verdana" pitchFamily="34" charset="0"/>
              </a:rPr>
              <a:t>第九章：聚类</a:t>
            </a:r>
            <a:endParaRPr lang="zh-CN" altLang="en-US" dirty="0"/>
          </a:p>
        </p:txBody>
      </p:sp>
    </p:spTree>
    <p:extLst>
      <p:ext uri="{BB962C8B-B14F-4D97-AF65-F5344CB8AC3E}">
        <p14:creationId xmlns:p14="http://schemas.microsoft.com/office/powerpoint/2010/main" val="3125888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引言</a:t>
            </a:r>
          </a:p>
        </p:txBody>
      </p:sp>
      <p:sp>
        <p:nvSpPr>
          <p:cNvPr id="4" name="内容占位符 3"/>
          <p:cNvSpPr>
            <a:spLocks noGrp="1"/>
          </p:cNvSpPr>
          <p:nvPr>
            <p:ph idx="1"/>
          </p:nvPr>
        </p:nvSpPr>
        <p:spPr>
          <a:xfrm>
            <a:off x="232244" y="1114824"/>
            <a:ext cx="8425619" cy="4001186"/>
          </a:xfrm>
        </p:spPr>
        <p:txBody>
          <a:bodyPr>
            <a:noAutofit/>
          </a:bodyPr>
          <a:lstStyle/>
          <a:p>
            <a:pPr marL="285750" indent="-285750">
              <a:lnSpc>
                <a:spcPct val="150000"/>
              </a:lnSpc>
              <a:spcBef>
                <a:spcPts val="600"/>
              </a:spcBef>
            </a:pPr>
            <a:r>
              <a:rPr lang="zh-CN" altLang="en-US" sz="2000" b="1" i="0" dirty="0">
                <a:solidFill>
                  <a:srgbClr val="333333"/>
                </a:solidFill>
                <a:effectLst/>
                <a:latin typeface="Microsoft YaHei" panose="020B0503020204020204" pitchFamily="34" charset="-122"/>
                <a:ea typeface="Microsoft YaHei" panose="020B0503020204020204" pitchFamily="34" charset="-122"/>
              </a:rPr>
              <a:t>聚类（</a:t>
            </a:r>
            <a:r>
              <a:rPr lang="en" altLang="zh-CN" sz="2000" b="1" i="0" dirty="0">
                <a:solidFill>
                  <a:srgbClr val="333333"/>
                </a:solidFill>
                <a:effectLst/>
                <a:latin typeface="Microsoft YaHei" panose="020B0503020204020204" pitchFamily="34" charset="-122"/>
                <a:ea typeface="Microsoft YaHei" panose="020B0503020204020204" pitchFamily="34" charset="-122"/>
              </a:rPr>
              <a:t>Clustering</a:t>
            </a:r>
            <a:r>
              <a:rPr lang="zh-CN" altLang="en" sz="2000" b="1" i="0" dirty="0">
                <a:solidFill>
                  <a:srgbClr val="333333"/>
                </a:solidFill>
                <a:effectLst/>
                <a:latin typeface="Microsoft YaHei" panose="020B0503020204020204" pitchFamily="34" charset="-122"/>
                <a:ea typeface="Microsoft YaHei" panose="020B0503020204020204" pitchFamily="34" charset="-122"/>
              </a:rPr>
              <a:t>）</a:t>
            </a:r>
            <a:r>
              <a:rPr lang="zh-CN" altLang="en-US" sz="2000" i="0" dirty="0">
                <a:solidFill>
                  <a:srgbClr val="333333"/>
                </a:solidFill>
                <a:effectLst/>
                <a:latin typeface="Microsoft YaHei" panose="020B0503020204020204" pitchFamily="34" charset="-122"/>
                <a:ea typeface="Microsoft YaHei" panose="020B0503020204020204" pitchFamily="34" charset="-122"/>
              </a:rPr>
              <a:t>是最常见的</a:t>
            </a:r>
            <a:r>
              <a:rPr lang="zh-CN" altLang="en-US" sz="2000" b="1" i="0" dirty="0">
                <a:solidFill>
                  <a:srgbClr val="333333"/>
                </a:solidFill>
                <a:effectLst/>
                <a:latin typeface="Microsoft YaHei" panose="020B0503020204020204" pitchFamily="34" charset="-122"/>
                <a:ea typeface="Microsoft YaHei" panose="020B0503020204020204" pitchFamily="34" charset="-122"/>
              </a:rPr>
              <a:t>无监督学习算法</a:t>
            </a:r>
            <a:r>
              <a:rPr lang="zh-CN" altLang="en-US" sz="2000" i="0" dirty="0">
                <a:solidFill>
                  <a:srgbClr val="333333"/>
                </a:solidFill>
                <a:effectLst/>
                <a:latin typeface="Microsoft YaHei" panose="020B0503020204020204" pitchFamily="34" charset="-122"/>
                <a:ea typeface="Microsoft YaHei" panose="020B0503020204020204" pitchFamily="34" charset="-122"/>
              </a:rPr>
              <a:t>，它指的是</a:t>
            </a:r>
            <a:r>
              <a:rPr lang="zh-CN" altLang="en-US" sz="2000" b="1" i="0" dirty="0">
                <a:solidFill>
                  <a:srgbClr val="002060"/>
                </a:solidFill>
                <a:effectLst/>
                <a:latin typeface="Microsoft YaHei" panose="020B0503020204020204" pitchFamily="34" charset="-122"/>
                <a:ea typeface="Microsoft YaHei" panose="020B0503020204020204" pitchFamily="34" charset="-122"/>
              </a:rPr>
              <a:t>按照某个特定标准（如距离）把一个数据集分割成不同的类或簇</a:t>
            </a:r>
            <a:r>
              <a:rPr lang="zh-CN" altLang="en-US" sz="2000" i="0" dirty="0">
                <a:solidFill>
                  <a:srgbClr val="333333"/>
                </a:solidFill>
                <a:effectLst/>
                <a:latin typeface="Microsoft YaHei" panose="020B0503020204020204" pitchFamily="34" charset="-122"/>
                <a:ea typeface="Microsoft YaHei" panose="020B0503020204020204" pitchFamily="34" charset="-122"/>
              </a:rPr>
              <a:t>，使得同一个簇内的数据对象的相似性尽可能大，同时不在同一个簇中的数据对象的差异性也尽可能地大。也即</a:t>
            </a:r>
            <a:r>
              <a:rPr lang="zh-CN" altLang="en-US" sz="2000" b="1" i="0" dirty="0">
                <a:solidFill>
                  <a:srgbClr val="00B050"/>
                </a:solidFill>
                <a:effectLst/>
                <a:latin typeface="Microsoft YaHei" panose="020B0503020204020204" pitchFamily="34" charset="-122"/>
                <a:ea typeface="Microsoft YaHei" panose="020B0503020204020204" pitchFamily="34" charset="-122"/>
              </a:rPr>
              <a:t>聚类后同一类的数据尽可能聚集到一起，不同类数据尽量分离</a:t>
            </a:r>
            <a:r>
              <a:rPr lang="zh-CN" altLang="en-US" sz="2000" i="0" dirty="0">
                <a:solidFill>
                  <a:srgbClr val="333333"/>
                </a:solidFill>
                <a:effectLst/>
                <a:latin typeface="Microsoft YaHei" panose="020B0503020204020204" pitchFamily="34" charset="-122"/>
                <a:ea typeface="Microsoft YaHei" panose="020B0503020204020204" pitchFamily="34" charset="-122"/>
              </a:rPr>
              <a:t>。</a:t>
            </a:r>
          </a:p>
          <a:p>
            <a:pPr marL="285750" indent="-285750">
              <a:lnSpc>
                <a:spcPct val="150000"/>
              </a:lnSpc>
              <a:spcBef>
                <a:spcPts val="600"/>
              </a:spcBef>
            </a:pPr>
            <a:r>
              <a:rPr lang="zh-CN" altLang="en-US" sz="2000" i="0" dirty="0">
                <a:solidFill>
                  <a:srgbClr val="333333"/>
                </a:solidFill>
                <a:effectLst/>
                <a:latin typeface="Microsoft YaHei" panose="020B0503020204020204" pitchFamily="34" charset="-122"/>
                <a:ea typeface="Microsoft YaHei" panose="020B0503020204020204" pitchFamily="34" charset="-122"/>
              </a:rPr>
              <a:t>聚类算法</a:t>
            </a:r>
            <a:r>
              <a:rPr lang="zh-CN" altLang="en-US" sz="2000" b="1" i="0" dirty="0">
                <a:effectLst/>
                <a:latin typeface="Microsoft YaHei" panose="020B0503020204020204" pitchFamily="34" charset="-122"/>
                <a:ea typeface="Microsoft YaHei" panose="020B0503020204020204" pitchFamily="34" charset="-122"/>
              </a:rPr>
              <a:t>在很多场景下都有应用</a:t>
            </a:r>
            <a:r>
              <a:rPr lang="zh-CN" altLang="en-US" sz="2000" i="0" dirty="0">
                <a:solidFill>
                  <a:srgbClr val="333333"/>
                </a:solidFill>
                <a:effectLst/>
                <a:latin typeface="Microsoft YaHei" panose="020B0503020204020204" pitchFamily="34" charset="-122"/>
                <a:ea typeface="Microsoft YaHei" panose="020B0503020204020204" pitchFamily="34" charset="-122"/>
              </a:rPr>
              <a:t>，例如新闻自动分组，用户分群，图像分割等等。很多时候，无监督的聚类算法，得到的聚类结果</a:t>
            </a:r>
            <a:r>
              <a:rPr lang="zh-CN" altLang="en-US" sz="2000" b="1" i="0" dirty="0">
                <a:solidFill>
                  <a:srgbClr val="002060"/>
                </a:solidFill>
                <a:effectLst/>
                <a:latin typeface="Microsoft YaHei" panose="020B0503020204020204" pitchFamily="34" charset="-122"/>
                <a:ea typeface="Microsoft YaHei" panose="020B0503020204020204" pitchFamily="34" charset="-122"/>
              </a:rPr>
              <a:t>还可以作为特征在后续监督学习中应用</a:t>
            </a:r>
            <a:r>
              <a:rPr lang="zh-CN" altLang="en-US" sz="2000" i="0" dirty="0">
                <a:solidFill>
                  <a:srgbClr val="333333"/>
                </a:solidFill>
                <a:effectLst/>
                <a:latin typeface="Microsoft YaHei" panose="020B0503020204020204" pitchFamily="34" charset="-122"/>
                <a:ea typeface="Microsoft YaHei" panose="020B0503020204020204" pitchFamily="34" charset="-122"/>
              </a:rPr>
              <a:t>，提升整体效果。</a:t>
            </a:r>
          </a:p>
          <a:p>
            <a:pPr marL="742950" lvl="1" indent="-285750">
              <a:lnSpc>
                <a:spcPct val="150000"/>
              </a:lnSpc>
              <a:spcBef>
                <a:spcPts val="0"/>
              </a:spcBef>
              <a:buFont typeface="Wingdings" pitchFamily="2" charset="2"/>
              <a:buChar char="Ø"/>
            </a:pPr>
            <a:endParaRPr lang="zh-CN" altLang="en-US" dirty="0"/>
          </a:p>
        </p:txBody>
      </p:sp>
    </p:spTree>
    <p:extLst>
      <p:ext uri="{BB962C8B-B14F-4D97-AF65-F5344CB8AC3E}">
        <p14:creationId xmlns:p14="http://schemas.microsoft.com/office/powerpoint/2010/main" val="42678795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a:t>
            </a:r>
            <a:r>
              <a:rPr lang="zh-CN" altLang="en-US" dirty="0"/>
              <a:t>聚类问题</a:t>
            </a:r>
          </a:p>
        </p:txBody>
      </p:sp>
      <p:sp>
        <p:nvSpPr>
          <p:cNvPr id="4" name="内容占位符 3"/>
          <p:cNvSpPr>
            <a:spLocks noGrp="1"/>
          </p:cNvSpPr>
          <p:nvPr>
            <p:ph idx="1"/>
          </p:nvPr>
        </p:nvSpPr>
        <p:spPr>
          <a:xfrm>
            <a:off x="260350" y="1021720"/>
            <a:ext cx="8145946" cy="896856"/>
          </a:xfrm>
        </p:spPr>
        <p:txBody>
          <a:bodyPr>
            <a:noAutofit/>
          </a:bodyPr>
          <a:lstStyle/>
          <a:p>
            <a:pPr marL="285750" indent="-285750">
              <a:lnSpc>
                <a:spcPct val="130000"/>
              </a:lnSpc>
              <a:spcBef>
                <a:spcPts val="600"/>
              </a:spcBef>
            </a:pPr>
            <a:r>
              <a:rPr lang="zh-CN" altLang="en-US" sz="2000" b="1" dirty="0">
                <a:latin typeface="Microsoft YaHei" panose="020B0503020204020204" pitchFamily="34" charset="-122"/>
                <a:ea typeface="Microsoft YaHei" panose="020B0503020204020204" pitchFamily="34" charset="-122"/>
              </a:rPr>
              <a:t>聚类问题与核心概念</a:t>
            </a:r>
            <a:endParaRPr lang="en-US" altLang="zh-CN" sz="2000" b="1" dirty="0">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Ø"/>
            </a:pPr>
            <a:r>
              <a:rPr lang="zh-CN" altLang="en-US" dirty="0">
                <a:latin typeface="Microsoft YaHei" panose="020B0503020204020204" pitchFamily="34" charset="-122"/>
                <a:ea typeface="Microsoft YaHei" panose="020B0503020204020204" pitchFamily="34" charset="-122"/>
              </a:rPr>
              <a:t>聚类算法做的事情，就是对无标签的数据，基于数据分布进行分群分组，使得相似的数据尽量落在同一个簇内</a:t>
            </a:r>
            <a:endParaRPr lang="en-US" altLang="zh-CN" dirty="0">
              <a:latin typeface="Microsoft YaHei" panose="020B0503020204020204" pitchFamily="34" charset="-122"/>
              <a:ea typeface="Microsoft YaHei" panose="020B0503020204020204" pitchFamily="34" charset="-122"/>
            </a:endParaRPr>
          </a:p>
          <a:p>
            <a:pPr marL="742950" lvl="1" indent="-285750">
              <a:lnSpc>
                <a:spcPct val="150000"/>
              </a:lnSpc>
              <a:spcBef>
                <a:spcPts val="0"/>
              </a:spcBef>
              <a:buFont typeface="Wingdings" pitchFamily="2" charset="2"/>
              <a:buChar char="Ø"/>
            </a:pP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7458" name="Picture 2" descr="聚类算法详解; 聚类问题; 核心概念;">
            <a:extLst>
              <a:ext uri="{FF2B5EF4-FFF2-40B4-BE49-F238E27FC236}">
                <a16:creationId xmlns:a16="http://schemas.microsoft.com/office/drawing/2014/main" id="{F5FF5C8C-7415-426E-FC4E-85B65DBE8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0650"/>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5325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a:t>
            </a:r>
            <a:r>
              <a:rPr lang="zh-CN" altLang="en-US" dirty="0"/>
              <a:t>聚类问题</a:t>
            </a:r>
          </a:p>
        </p:txBody>
      </p:sp>
      <p:sp>
        <p:nvSpPr>
          <p:cNvPr id="4" name="内容占位符 3"/>
          <p:cNvSpPr>
            <a:spLocks noGrp="1"/>
          </p:cNvSpPr>
          <p:nvPr>
            <p:ph idx="1"/>
          </p:nvPr>
        </p:nvSpPr>
        <p:spPr>
          <a:xfrm>
            <a:off x="260350" y="952423"/>
            <a:ext cx="8145946" cy="896856"/>
          </a:xfrm>
        </p:spPr>
        <p:txBody>
          <a:bodyPr>
            <a:noAutofit/>
          </a:bodyPr>
          <a:lstStyle/>
          <a:p>
            <a:pPr marL="285750" indent="-285750">
              <a:lnSpc>
                <a:spcPct val="130000"/>
              </a:lnSpc>
              <a:spcBef>
                <a:spcPts val="600"/>
              </a:spcBef>
            </a:pPr>
            <a:r>
              <a:rPr lang="zh-CN" altLang="en-US" sz="2000" b="1" dirty="0">
                <a:latin typeface="Microsoft YaHei" panose="020B0503020204020204" pitchFamily="34" charset="-122"/>
                <a:ea typeface="Microsoft YaHei" panose="020B0503020204020204" pitchFamily="34" charset="-122"/>
              </a:rPr>
              <a:t>聚类</a:t>
            </a:r>
            <a:r>
              <a:rPr lang="en-US" altLang="zh-CN" sz="2000" b="1" dirty="0">
                <a:latin typeface="Microsoft YaHei" panose="020B0503020204020204" pitchFamily="34" charset="-122"/>
                <a:ea typeface="Microsoft YaHei" panose="020B0503020204020204" pitchFamily="34" charset="-122"/>
              </a:rPr>
              <a:t>vs.</a:t>
            </a:r>
            <a:r>
              <a:rPr lang="zh-CN" altLang="en-US" sz="2000" b="1" dirty="0">
                <a:latin typeface="Microsoft YaHei" panose="020B0503020204020204" pitchFamily="34" charset="-122"/>
                <a:ea typeface="Microsoft YaHei" panose="020B0503020204020204" pitchFamily="34" charset="-122"/>
              </a:rPr>
              <a:t>分类</a:t>
            </a:r>
            <a:endParaRPr lang="en-US" altLang="zh-CN" sz="2000" b="1" dirty="0">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Ø"/>
            </a:pPr>
            <a:r>
              <a:rPr lang="zh-CN" altLang="en-US" sz="1800" b="1" dirty="0">
                <a:latin typeface="Microsoft YaHei" panose="020B0503020204020204" pitchFamily="34" charset="-122"/>
                <a:ea typeface="Microsoft YaHei" panose="020B0503020204020204" pitchFamily="34" charset="-122"/>
              </a:rPr>
              <a:t>聚类</a:t>
            </a:r>
            <a:r>
              <a:rPr lang="zh-CN" altLang="en-US" sz="1800" dirty="0">
                <a:latin typeface="Microsoft YaHei" panose="020B0503020204020204" pitchFamily="34" charset="-122"/>
                <a:ea typeface="Microsoft YaHei" panose="020B0503020204020204" pitchFamily="34" charset="-122"/>
              </a:rPr>
              <a:t>是一种无监督学习，而</a:t>
            </a:r>
            <a:r>
              <a:rPr lang="zh-CN" altLang="en-US" sz="1800" b="1" dirty="0">
                <a:solidFill>
                  <a:srgbClr val="002060"/>
                </a:solidFill>
                <a:latin typeface="Microsoft YaHei" panose="020B0503020204020204" pitchFamily="34" charset="-122"/>
                <a:ea typeface="Microsoft YaHei" panose="020B0503020204020204" pitchFamily="34" charset="-122"/>
              </a:rPr>
              <a:t>分类</a:t>
            </a:r>
            <a:r>
              <a:rPr lang="zh-CN" altLang="en-US" sz="1800" dirty="0">
                <a:latin typeface="Microsoft YaHei" panose="020B0503020204020204" pitchFamily="34" charset="-122"/>
                <a:ea typeface="Microsoft YaHei" panose="020B0503020204020204" pitchFamily="34" charset="-122"/>
              </a:rPr>
              <a:t>是一种有监督的学习。</a:t>
            </a:r>
          </a:p>
          <a:p>
            <a:pPr marL="800100" lvl="1" indent="-342900">
              <a:lnSpc>
                <a:spcPct val="130000"/>
              </a:lnSpc>
              <a:spcBef>
                <a:spcPts val="600"/>
              </a:spcBef>
              <a:buFont typeface="Wingdings" pitchFamily="2" charset="2"/>
              <a:buChar char="Ø"/>
            </a:pPr>
            <a:r>
              <a:rPr lang="zh-CN" altLang="en-US" sz="1800" dirty="0">
                <a:latin typeface="Microsoft YaHei" panose="020B0503020204020204" pitchFamily="34" charset="-122"/>
                <a:ea typeface="Microsoft YaHei" panose="020B0503020204020204" pitchFamily="34" charset="-122"/>
              </a:rPr>
              <a:t>聚类只需要</a:t>
            </a:r>
            <a:r>
              <a:rPr lang="zh-CN" altLang="en-US" sz="1800" b="1" dirty="0">
                <a:solidFill>
                  <a:srgbClr val="002060"/>
                </a:solidFill>
                <a:latin typeface="Microsoft YaHei" panose="020B0503020204020204" pitchFamily="34" charset="-122"/>
                <a:ea typeface="Microsoft YaHei" panose="020B0503020204020204" pitchFamily="34" charset="-122"/>
              </a:rPr>
              <a:t>人工指定相似度的标准和类别数</a:t>
            </a:r>
            <a:r>
              <a:rPr lang="zh-CN" altLang="en-US" sz="1800" dirty="0">
                <a:latin typeface="Microsoft YaHei" panose="020B0503020204020204" pitchFamily="34" charset="-122"/>
                <a:ea typeface="Microsoft YaHei" panose="020B0503020204020204" pitchFamily="34" charset="-122"/>
              </a:rPr>
              <a:t>就可以，而分类需要</a:t>
            </a:r>
            <a:r>
              <a:rPr lang="zh-CN" altLang="en-US" sz="1800" b="1" dirty="0">
                <a:solidFill>
                  <a:srgbClr val="00B050"/>
                </a:solidFill>
                <a:latin typeface="Microsoft YaHei" panose="020B0503020204020204" pitchFamily="34" charset="-122"/>
                <a:ea typeface="Microsoft YaHei" panose="020B0503020204020204" pitchFamily="34" charset="-122"/>
              </a:rPr>
              <a:t>从训练集学习分类</a:t>
            </a:r>
            <a:r>
              <a:rPr lang="zh-CN" altLang="en-US" sz="1800" dirty="0">
                <a:latin typeface="Microsoft YaHei" panose="020B0503020204020204" pitchFamily="34" charset="-122"/>
                <a:ea typeface="Microsoft YaHei" panose="020B0503020204020204" pitchFamily="34" charset="-122"/>
              </a:rPr>
              <a:t>的方法</a:t>
            </a:r>
          </a:p>
          <a:p>
            <a:pPr marL="742950" lvl="1" indent="-285750">
              <a:lnSpc>
                <a:spcPct val="150000"/>
              </a:lnSpc>
              <a:spcBef>
                <a:spcPts val="0"/>
              </a:spcBef>
              <a:buFont typeface="Wingdings" pitchFamily="2" charset="2"/>
              <a:buChar char="Ø"/>
            </a:pP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9506" name="Picture 2" descr="聚类算法详解; 聚类问题; 分类 V.S. 聚类;">
            <a:extLst>
              <a:ext uri="{FF2B5EF4-FFF2-40B4-BE49-F238E27FC236}">
                <a16:creationId xmlns:a16="http://schemas.microsoft.com/office/drawing/2014/main" id="{1E3B589B-FD17-F479-B0F2-E0446C64A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77820"/>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409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a:t>
            </a:r>
            <a:r>
              <a:rPr lang="zh-CN" altLang="en-US" dirty="0"/>
              <a:t>聚类算法用途</a:t>
            </a:r>
          </a:p>
        </p:txBody>
      </p:sp>
      <p:sp>
        <p:nvSpPr>
          <p:cNvPr id="4" name="内容占位符 3"/>
          <p:cNvSpPr>
            <a:spLocks noGrp="1"/>
          </p:cNvSpPr>
          <p:nvPr>
            <p:ph idx="1"/>
          </p:nvPr>
        </p:nvSpPr>
        <p:spPr>
          <a:xfrm>
            <a:off x="260350" y="952423"/>
            <a:ext cx="8145946" cy="896856"/>
          </a:xfrm>
        </p:spPr>
        <p:txBody>
          <a:bodyPr>
            <a:noAutofit/>
          </a:bodyPr>
          <a:lstStyle/>
          <a:p>
            <a:pPr marL="285750" indent="-285750">
              <a:lnSpc>
                <a:spcPct val="130000"/>
              </a:lnSpc>
              <a:spcBef>
                <a:spcPts val="600"/>
              </a:spcBef>
            </a:pPr>
            <a:r>
              <a:rPr lang="zh-CN" altLang="en-US" sz="2000" b="1" dirty="0">
                <a:latin typeface="Microsoft YaHei" panose="020B0503020204020204" pitchFamily="34" charset="-122"/>
                <a:ea typeface="Microsoft YaHei" panose="020B0503020204020204" pitchFamily="34" charset="-122"/>
              </a:rPr>
              <a:t>主流聚类算法</a:t>
            </a:r>
            <a:endParaRPr lang="en-US" altLang="zh-CN" sz="2000" b="1" dirty="0">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Ø"/>
            </a:pPr>
            <a:r>
              <a:rPr lang="zh-CN" altLang="en-US" sz="1600" b="0" i="0" dirty="0">
                <a:effectLst/>
                <a:latin typeface="Microsoft YaHei" panose="020B0503020204020204" pitchFamily="34" charset="-122"/>
                <a:ea typeface="Microsoft YaHei" panose="020B0503020204020204" pitchFamily="34" charset="-122"/>
              </a:rPr>
              <a:t>主流的聚类算法可以分成两类：</a:t>
            </a:r>
            <a:r>
              <a:rPr lang="zh-CN" altLang="en-US" sz="1600" b="1" i="0" dirty="0">
                <a:effectLst/>
                <a:latin typeface="Microsoft YaHei" panose="020B0503020204020204" pitchFamily="34" charset="-122"/>
                <a:ea typeface="Microsoft YaHei" panose="020B0503020204020204" pitchFamily="34" charset="-122"/>
              </a:rPr>
              <a:t>划分聚类</a:t>
            </a:r>
            <a:r>
              <a:rPr lang="zh-CN" altLang="en-US" sz="1600" b="0" i="0" dirty="0">
                <a:effectLst/>
                <a:latin typeface="Microsoft YaHei" panose="020B0503020204020204" pitchFamily="34" charset="-122"/>
                <a:ea typeface="Microsoft YaHei" panose="020B0503020204020204" pitchFamily="34" charset="-122"/>
              </a:rPr>
              <a:t>（</a:t>
            </a:r>
            <a:r>
              <a:rPr lang="en" altLang="zh-CN" sz="1600" b="0" i="0" dirty="0">
                <a:effectLst/>
                <a:latin typeface="Microsoft YaHei" panose="020B0503020204020204" pitchFamily="34" charset="-122"/>
                <a:ea typeface="Microsoft YaHei" panose="020B0503020204020204" pitchFamily="34" charset="-122"/>
              </a:rPr>
              <a:t>Partitioning Clustering</a:t>
            </a:r>
            <a:r>
              <a:rPr lang="zh-CN" altLang="en" sz="1600" b="0" i="0" dirty="0">
                <a:effectLst/>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和</a:t>
            </a:r>
            <a:r>
              <a:rPr lang="zh-CN" altLang="en-US" sz="1600" b="1" i="0" dirty="0">
                <a:effectLst/>
                <a:latin typeface="Microsoft YaHei" panose="020B0503020204020204" pitchFamily="34" charset="-122"/>
                <a:ea typeface="Microsoft YaHei" panose="020B0503020204020204" pitchFamily="34" charset="-122"/>
              </a:rPr>
              <a:t>层次聚类</a:t>
            </a:r>
            <a:r>
              <a:rPr lang="zh-CN" altLang="en-US" sz="1600" b="0" i="0" dirty="0">
                <a:effectLst/>
                <a:latin typeface="Microsoft YaHei" panose="020B0503020204020204" pitchFamily="34" charset="-122"/>
                <a:ea typeface="Microsoft YaHei" panose="020B0503020204020204" pitchFamily="34" charset="-122"/>
              </a:rPr>
              <a:t>（</a:t>
            </a:r>
            <a:r>
              <a:rPr lang="en" altLang="zh-CN" sz="1600" b="0" i="0" dirty="0">
                <a:effectLst/>
                <a:latin typeface="Microsoft YaHei" panose="020B0503020204020204" pitchFamily="34" charset="-122"/>
                <a:ea typeface="Microsoft YaHei" panose="020B0503020204020204" pitchFamily="34" charset="-122"/>
              </a:rPr>
              <a:t>Hierarchical Clustering</a:t>
            </a:r>
            <a:r>
              <a:rPr lang="zh-CN" altLang="en" sz="1600" b="0" i="0" dirty="0">
                <a:effectLst/>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他们的主要区别如图中所示：</a:t>
            </a:r>
            <a:endParaRPr lang="en-US" altLang="zh-CN" sz="1600" b="0" i="0" dirty="0">
              <a:effectLst/>
              <a:latin typeface="Microsoft YaHei" panose="020B0503020204020204" pitchFamily="34" charset="-122"/>
              <a:ea typeface="Microsoft YaHei" panose="020B0503020204020204" pitchFamily="34" charset="-122"/>
            </a:endParaRPr>
          </a:p>
          <a:p>
            <a:pPr marL="1200150" lvl="2" indent="-285750">
              <a:lnSpc>
                <a:spcPct val="150000"/>
              </a:lnSpc>
              <a:spcBef>
                <a:spcPts val="0"/>
              </a:spcBef>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划分聚类算法会给出一系列扁平结构的簇（分开的几个类），它们之间没有任何显式的结构来表明彼此的关联性。</a:t>
            </a:r>
            <a:endParaRPr lang="en-US" altLang="zh-CN" sz="1200" dirty="0">
              <a:latin typeface="Microsoft YaHei" panose="020B0503020204020204" pitchFamily="34" charset="-122"/>
              <a:ea typeface="Microsoft YaHei" panose="020B0503020204020204" pitchFamily="34" charset="-122"/>
            </a:endParaRPr>
          </a:p>
          <a:p>
            <a:pPr marL="1200150" lvl="2" indent="-285750">
              <a:lnSpc>
                <a:spcPct val="150000"/>
              </a:lnSpc>
              <a:spcBef>
                <a:spcPts val="0"/>
              </a:spcBef>
              <a:buFont typeface="Arial" panose="020B0604020202020204" pitchFamily="34" charset="0"/>
              <a:buChar char="•"/>
            </a:pPr>
            <a:r>
              <a:rPr lang="zh-CN" altLang="en-US" sz="1200" i="0" dirty="0">
                <a:effectLst/>
                <a:latin typeface="Microsoft YaHei" panose="020B0503020204020204" pitchFamily="34" charset="-122"/>
                <a:ea typeface="Microsoft YaHei" panose="020B0503020204020204" pitchFamily="34" charset="-122"/>
              </a:rPr>
              <a:t>层次聚类会输出一个具有层次结构的簇集合，因此能够比划分聚类输出的无结构簇集合提供更丰富的信息。层次聚类可以认为是是嵌套的划分聚类。</a:t>
            </a:r>
            <a:endParaRPr lang="en-US" altLang="zh-CN" sz="1200" dirty="0">
              <a:latin typeface="Microsoft YaHei" panose="020B0503020204020204" pitchFamily="34" charset="-122"/>
              <a:ea typeface="Microsoft YaHei" panose="020B0503020204020204" pitchFamily="34" charset="-122"/>
            </a:endParaRPr>
          </a:p>
          <a:p>
            <a:pPr marL="1200150" lvl="2" indent="-285750">
              <a:lnSpc>
                <a:spcPct val="150000"/>
              </a:lnSpc>
              <a:spcBef>
                <a:spcPts val="0"/>
              </a:spcBef>
              <a:buFont typeface="Arial" panose="020B0604020202020204" pitchFamily="34" charset="0"/>
              <a:buChar char="•"/>
            </a:pP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8722" name="Picture 2" descr="聚类算法详解; 主流聚类算法; 划分聚类 V.S. 层次聚类;">
            <a:extLst>
              <a:ext uri="{FF2B5EF4-FFF2-40B4-BE49-F238E27FC236}">
                <a16:creationId xmlns:a16="http://schemas.microsoft.com/office/drawing/2014/main" id="{A723F9CB-336D-1E08-EB5F-8BF0B68161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8822"/>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831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2.K-Means</a:t>
            </a:r>
            <a:r>
              <a:rPr lang="zh-CN" altLang="en-US" dirty="0"/>
              <a:t>聚类算法</a:t>
            </a:r>
          </a:p>
        </p:txBody>
      </p:sp>
      <p:sp>
        <p:nvSpPr>
          <p:cNvPr id="4" name="内容占位符 3"/>
          <p:cNvSpPr>
            <a:spLocks noGrp="1"/>
          </p:cNvSpPr>
          <p:nvPr>
            <p:ph idx="1"/>
          </p:nvPr>
        </p:nvSpPr>
        <p:spPr>
          <a:xfrm>
            <a:off x="260350" y="952423"/>
            <a:ext cx="8145946" cy="896856"/>
          </a:xfrm>
        </p:spPr>
        <p:txBody>
          <a:bodyPr>
            <a:noAutofit/>
          </a:bodyPr>
          <a:lstStyle/>
          <a:p>
            <a:pPr marL="285750" indent="-285750">
              <a:lnSpc>
                <a:spcPct val="130000"/>
              </a:lnSpc>
              <a:spcBef>
                <a:spcPts val="600"/>
              </a:spcBef>
            </a:pPr>
            <a:r>
              <a:rPr lang="en-US" altLang="zh-CN" sz="2000" b="1" dirty="0">
                <a:latin typeface="Microsoft YaHei" panose="020B0503020204020204" pitchFamily="34" charset="-122"/>
                <a:ea typeface="Microsoft YaHei" panose="020B0503020204020204" pitchFamily="34" charset="-122"/>
              </a:rPr>
              <a:t>K-Means</a:t>
            </a:r>
            <a:r>
              <a:rPr lang="zh-CN" altLang="en-US" sz="2000" b="1" dirty="0">
                <a:latin typeface="Microsoft YaHei" panose="020B0503020204020204" pitchFamily="34" charset="-122"/>
                <a:ea typeface="Microsoft YaHei" panose="020B0503020204020204" pitchFamily="34" charset="-122"/>
              </a:rPr>
              <a:t>算法核心概念</a:t>
            </a:r>
            <a:endParaRPr lang="en-US" altLang="zh-CN" sz="2000" b="1" dirty="0">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Ø"/>
            </a:pPr>
            <a:r>
              <a:rPr lang="zh-CN" altLang="en-US" sz="1600" b="0" i="0" dirty="0">
                <a:solidFill>
                  <a:srgbClr val="333333"/>
                </a:solidFill>
                <a:effectLst/>
                <a:latin typeface="Microsoft YaHei" panose="020B0503020204020204" pitchFamily="34" charset="-122"/>
                <a:ea typeface="Microsoft YaHei" panose="020B0503020204020204" pitchFamily="34" charset="-122"/>
              </a:rPr>
              <a:t>聚类算法要把</a:t>
            </a:r>
            <a:r>
              <a:rPr lang="en-US" altLang="zh-CN" sz="1600" b="0" i="0" dirty="0">
                <a:solidFill>
                  <a:srgbClr val="333333"/>
                </a:solidFill>
                <a:effectLst/>
                <a:latin typeface="Microsoft YaHei" panose="020B0503020204020204" pitchFamily="34" charset="-122"/>
                <a:ea typeface="Microsoft YaHei" panose="020B0503020204020204" pitchFamily="34" charset="-122"/>
              </a:rPr>
              <a:t>n</a:t>
            </a:r>
            <a:r>
              <a:rPr lang="zh-CN" altLang="en-US" sz="1400" b="0" i="0" dirty="0">
                <a:solidFill>
                  <a:srgbClr val="333333"/>
                </a:solidFill>
                <a:effectLst/>
                <a:latin typeface="Microsoft YaHei" panose="020B0503020204020204" pitchFamily="34" charset="-122"/>
                <a:ea typeface="Microsoft YaHei" panose="020B0503020204020204" pitchFamily="34" charset="-122"/>
              </a:rPr>
              <a:t>个数据点按照分布分成</a:t>
            </a:r>
            <a:r>
              <a:rPr lang="en-US" altLang="zh-CN" sz="1400" b="0" i="0" dirty="0">
                <a:solidFill>
                  <a:srgbClr val="333333"/>
                </a:solidFill>
                <a:effectLst/>
                <a:latin typeface="Microsoft YaHei" panose="020B0503020204020204" pitchFamily="34" charset="-122"/>
                <a:ea typeface="Microsoft YaHei" panose="020B0503020204020204" pitchFamily="34" charset="-122"/>
              </a:rPr>
              <a:t>K</a:t>
            </a:r>
            <a:r>
              <a:rPr lang="zh-CN" altLang="en-US" sz="1400" b="0" i="0" dirty="0">
                <a:solidFill>
                  <a:srgbClr val="333333"/>
                </a:solidFill>
                <a:effectLst/>
                <a:latin typeface="Microsoft YaHei" panose="020B0503020204020204" pitchFamily="34" charset="-122"/>
                <a:ea typeface="Microsoft YaHei" panose="020B0503020204020204" pitchFamily="34" charset="-122"/>
              </a:rPr>
              <a:t>类（很多算法的</a:t>
            </a:r>
            <a:r>
              <a:rPr lang="en-US" altLang="zh-CN" sz="1400" b="0" i="0" dirty="0">
                <a:solidFill>
                  <a:srgbClr val="333333"/>
                </a:solidFill>
                <a:effectLst/>
                <a:latin typeface="Microsoft YaHei" panose="020B0503020204020204" pitchFamily="34" charset="-122"/>
                <a:ea typeface="Microsoft YaHei" panose="020B0503020204020204" pitchFamily="34" charset="-122"/>
              </a:rPr>
              <a:t>K</a:t>
            </a:r>
            <a:r>
              <a:rPr lang="zh-CN" altLang="en-US" sz="1400" b="0" i="0" dirty="0">
                <a:solidFill>
                  <a:srgbClr val="333333"/>
                </a:solidFill>
                <a:effectLst/>
                <a:latin typeface="Microsoft YaHei" panose="020B0503020204020204" pitchFamily="34" charset="-122"/>
                <a:ea typeface="Microsoft YaHei" panose="020B0503020204020204" pitchFamily="34" charset="-122"/>
              </a:rPr>
              <a:t>是人为提前设定的）。我们希望通过聚类算法得到</a:t>
            </a:r>
            <a:r>
              <a:rPr lang="en-US" altLang="zh-CN" sz="1400" b="0" i="0" dirty="0">
                <a:solidFill>
                  <a:srgbClr val="333333"/>
                </a:solidFill>
                <a:effectLst/>
                <a:latin typeface="Microsoft YaHei" panose="020B0503020204020204" pitchFamily="34" charset="-122"/>
                <a:ea typeface="Microsoft YaHei" panose="020B0503020204020204" pitchFamily="34" charset="-122"/>
              </a:rPr>
              <a:t>K</a:t>
            </a:r>
            <a:r>
              <a:rPr lang="zh-CN" altLang="en-US" sz="1400" b="0" i="0" dirty="0">
                <a:solidFill>
                  <a:srgbClr val="333333"/>
                </a:solidFill>
                <a:effectLst/>
                <a:latin typeface="Microsoft YaHei" panose="020B0503020204020204" pitchFamily="34" charset="-122"/>
                <a:ea typeface="Microsoft YaHei" panose="020B0503020204020204" pitchFamily="34" charset="-122"/>
              </a:rPr>
              <a:t>个中心点，以及每个数据点属于哪个中心点的划分。</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marL="1257300" lvl="2" indent="-342900">
              <a:lnSpc>
                <a:spcPct val="130000"/>
              </a:lnSpc>
              <a:spcBef>
                <a:spcPts val="600"/>
              </a:spcBef>
              <a:buFont typeface="Arial" panose="020B0604020202020204" pitchFamily="34" charset="0"/>
              <a:buChar char="•"/>
            </a:pPr>
            <a:r>
              <a:rPr lang="zh-CN" altLang="en-US" sz="1400" b="0" i="0" dirty="0">
                <a:solidFill>
                  <a:srgbClr val="333333"/>
                </a:solidFill>
                <a:effectLst/>
                <a:latin typeface="Microsoft YaHei" panose="020B0503020204020204" pitchFamily="34" charset="-122"/>
                <a:ea typeface="Microsoft YaHei" panose="020B0503020204020204" pitchFamily="34" charset="-122"/>
              </a:rPr>
              <a:t>中心点可以通过迭代算法来找到，满足条件：所有的数据点到聚类中心的距离之和是最小的。</a:t>
            </a:r>
          </a:p>
          <a:p>
            <a:pPr marL="1257300" lvl="2" indent="-342900">
              <a:lnSpc>
                <a:spcPct val="130000"/>
              </a:lnSpc>
              <a:spcBef>
                <a:spcPts val="600"/>
              </a:spcBef>
              <a:buFont typeface="Arial" panose="020B0604020202020204" pitchFamily="34" charset="0"/>
              <a:buChar char="•"/>
            </a:pPr>
            <a:r>
              <a:rPr lang="zh-CN" altLang="en-US" sz="1400" b="0" i="0" dirty="0">
                <a:solidFill>
                  <a:srgbClr val="333333"/>
                </a:solidFill>
                <a:effectLst/>
                <a:latin typeface="Microsoft YaHei" panose="020B0503020204020204" pitchFamily="34" charset="-122"/>
                <a:ea typeface="Microsoft YaHei" panose="020B0503020204020204" pitchFamily="34" charset="-122"/>
              </a:rPr>
              <a:t>中心点确定后，每个数据点属于离它最近的中心点。</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p"/>
            </a:pPr>
            <a:r>
              <a:rPr lang="zh-CN" altLang="en-US" sz="1400" b="0" i="0" dirty="0">
                <a:solidFill>
                  <a:srgbClr val="333333"/>
                </a:solidFill>
                <a:effectLst/>
                <a:latin typeface="Microsoft YaHei" panose="020B0503020204020204" pitchFamily="34" charset="-122"/>
                <a:ea typeface="Microsoft YaHei" panose="020B0503020204020204" pitchFamily="34" charset="-122"/>
              </a:rPr>
              <a:t>在进入「</a:t>
            </a:r>
            <a:r>
              <a:rPr lang="zh-CN" altLang="en-US" sz="1400" b="1" i="0" dirty="0">
                <a:solidFill>
                  <a:srgbClr val="333333"/>
                </a:solidFill>
                <a:effectLst/>
                <a:latin typeface="Microsoft YaHei" panose="020B0503020204020204" pitchFamily="34" charset="-122"/>
                <a:ea typeface="Microsoft YaHei" panose="020B0503020204020204" pitchFamily="34" charset="-122"/>
              </a:rPr>
              <a:t>如何寻找中心点</a:t>
            </a:r>
            <a:r>
              <a:rPr lang="zh-CN" altLang="en-US" sz="1400" b="0" i="0" dirty="0">
                <a:solidFill>
                  <a:srgbClr val="333333"/>
                </a:solidFill>
                <a:effectLst/>
                <a:latin typeface="Microsoft YaHei" panose="020B0503020204020204" pitchFamily="34" charset="-122"/>
                <a:ea typeface="Microsoft YaHei" panose="020B0503020204020204" pitchFamily="34" charset="-122"/>
              </a:rPr>
              <a:t>」这个核心问题之前，我们先解决几个小问题：</a:t>
            </a: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marL="1257300" lvl="2" indent="-342900">
              <a:lnSpc>
                <a:spcPct val="130000"/>
              </a:lnSpc>
              <a:spcBef>
                <a:spcPts val="600"/>
              </a:spcBef>
              <a:buFont typeface="Arial" panose="020B0604020202020204" pitchFamily="34" charset="0"/>
              <a:buChar char="•"/>
            </a:pPr>
            <a:r>
              <a:rPr lang="en-US" altLang="zh-CN" sz="1400" b="1" i="0" dirty="0">
                <a:solidFill>
                  <a:srgbClr val="333333"/>
                </a:solidFill>
                <a:effectLst/>
                <a:latin typeface="Microsoft YaHei" panose="020B0503020204020204" pitchFamily="34" charset="-122"/>
                <a:ea typeface="Microsoft YaHei" panose="020B0503020204020204" pitchFamily="34" charset="-122"/>
              </a:rPr>
              <a:t>Q1</a:t>
            </a:r>
            <a:r>
              <a:rPr lang="zh-CN" altLang="en-US" sz="1400" b="1" i="0" dirty="0">
                <a:solidFill>
                  <a:srgbClr val="333333"/>
                </a:solidFill>
                <a:effectLst/>
                <a:latin typeface="Microsoft YaHei" panose="020B0503020204020204" pitchFamily="34" charset="-122"/>
                <a:ea typeface="Microsoft YaHei" panose="020B0503020204020204" pitchFamily="34" charset="-122"/>
              </a:rPr>
              <a:t>：数据点到中心点的距离如何计算？</a:t>
            </a:r>
          </a:p>
          <a:p>
            <a:pPr marL="1714500" lvl="3" indent="-342900">
              <a:lnSpc>
                <a:spcPct val="130000"/>
              </a:lnSpc>
              <a:spcBef>
                <a:spcPts val="600"/>
              </a:spcBef>
              <a:buFont typeface="Wingdings" pitchFamily="2" charset="2"/>
              <a:buChar char="ü"/>
            </a:pPr>
            <a:r>
              <a:rPr lang="zh-CN" altLang="en-US" sz="1200" b="0" i="0" dirty="0">
                <a:solidFill>
                  <a:srgbClr val="333333"/>
                </a:solidFill>
                <a:effectLst/>
                <a:latin typeface="Microsoft YaHei" panose="020B0503020204020204" pitchFamily="34" charset="-122"/>
                <a:ea typeface="Microsoft YaHei" panose="020B0503020204020204" pitchFamily="34" charset="-122"/>
              </a:rPr>
              <a:t>我们一般选择几何距离，就是</a:t>
            </a:r>
            <a:r>
              <a:rPr lang="en-US" altLang="zh-CN" sz="1200" b="0" i="0" dirty="0">
                <a:solidFill>
                  <a:srgbClr val="333333"/>
                </a:solidFill>
                <a:effectLst/>
                <a:latin typeface="Microsoft YaHei" panose="020B0503020204020204" pitchFamily="34" charset="-122"/>
                <a:ea typeface="Microsoft YaHei" panose="020B0503020204020204" pitchFamily="34" charset="-122"/>
              </a:rPr>
              <a:t>L2</a:t>
            </a:r>
            <a:r>
              <a:rPr lang="zh-CN" altLang="en-US" sz="1200" b="0" i="0" dirty="0">
                <a:solidFill>
                  <a:srgbClr val="333333"/>
                </a:solidFill>
                <a:effectLst/>
                <a:latin typeface="Microsoft YaHei" panose="020B0503020204020204" pitchFamily="34" charset="-122"/>
                <a:ea typeface="Microsoft YaHei" panose="020B0503020204020204" pitchFamily="34" charset="-122"/>
              </a:rPr>
              <a:t>距离的平方。</a:t>
            </a:r>
          </a:p>
          <a:p>
            <a:pPr marL="1257300" lvl="2" indent="-342900">
              <a:lnSpc>
                <a:spcPct val="130000"/>
              </a:lnSpc>
              <a:spcBef>
                <a:spcPts val="600"/>
              </a:spcBef>
              <a:buFont typeface="Arial" panose="020B0604020202020204" pitchFamily="34" charset="0"/>
              <a:buChar char="•"/>
            </a:pPr>
            <a:r>
              <a:rPr lang="en-US" altLang="zh-CN" sz="1400" b="1" i="0" dirty="0">
                <a:solidFill>
                  <a:srgbClr val="333333"/>
                </a:solidFill>
                <a:effectLst/>
                <a:latin typeface="Microsoft YaHei" panose="020B0503020204020204" pitchFamily="34" charset="-122"/>
                <a:ea typeface="Microsoft YaHei" panose="020B0503020204020204" pitchFamily="34" charset="-122"/>
              </a:rPr>
              <a:t>Q2</a:t>
            </a:r>
            <a:r>
              <a:rPr lang="zh-CN" altLang="en-US" sz="1400" b="1" i="0" dirty="0">
                <a:solidFill>
                  <a:srgbClr val="333333"/>
                </a:solidFill>
                <a:effectLst/>
                <a:latin typeface="Microsoft YaHei" panose="020B0503020204020204" pitchFamily="34" charset="-122"/>
                <a:ea typeface="Microsoft YaHei" panose="020B0503020204020204" pitchFamily="34" charset="-122"/>
              </a:rPr>
              <a:t>：中心点是否唯一，或者说，是不是存在全局最优解？</a:t>
            </a:r>
          </a:p>
          <a:p>
            <a:pPr marL="1714500" lvl="3" indent="-342900">
              <a:lnSpc>
                <a:spcPct val="130000"/>
              </a:lnSpc>
              <a:spcBef>
                <a:spcPts val="600"/>
              </a:spcBef>
              <a:buFont typeface="Wingdings" pitchFamily="2" charset="2"/>
              <a:buChar char="ü"/>
            </a:pPr>
            <a:r>
              <a:rPr lang="zh-CN" altLang="en-US" sz="1200" b="0" i="0" dirty="0">
                <a:solidFill>
                  <a:srgbClr val="333333"/>
                </a:solidFill>
                <a:effectLst/>
                <a:latin typeface="Microsoft YaHei" panose="020B0503020204020204" pitchFamily="34" charset="-122"/>
                <a:ea typeface="Microsoft YaHei" panose="020B0503020204020204" pitchFamily="34" charset="-122"/>
              </a:rPr>
              <a:t>对于多个中心点的情况，全局最优是一个相当难的问题。理论上存在一个全局最优解，但是不一定能找到。既然全局最优解不好找，那我们退而求其次，看能不能找到局部最优解。</a:t>
            </a:r>
          </a:p>
          <a:p>
            <a:pPr marL="1257300" lvl="2" indent="-342900">
              <a:lnSpc>
                <a:spcPct val="130000"/>
              </a:lnSpc>
              <a:spcBef>
                <a:spcPts val="600"/>
              </a:spcBef>
              <a:buFont typeface="Arial" panose="020B0604020202020204" pitchFamily="34" charset="0"/>
              <a:buChar char="•"/>
            </a:pPr>
            <a:r>
              <a:rPr lang="en-US" altLang="zh-CN" sz="1400" b="1" i="0" dirty="0">
                <a:solidFill>
                  <a:srgbClr val="333333"/>
                </a:solidFill>
                <a:effectLst/>
                <a:latin typeface="Microsoft YaHei" panose="020B0503020204020204" pitchFamily="34" charset="-122"/>
                <a:ea typeface="Microsoft YaHei" panose="020B0503020204020204" pitchFamily="34" charset="-122"/>
              </a:rPr>
              <a:t>Q3</a:t>
            </a:r>
            <a:r>
              <a:rPr lang="zh-CN" altLang="en-US" sz="1400" b="1" i="0" dirty="0">
                <a:solidFill>
                  <a:srgbClr val="333333"/>
                </a:solidFill>
                <a:effectLst/>
                <a:latin typeface="Microsoft YaHei" panose="020B0503020204020204" pitchFamily="34" charset="-122"/>
                <a:ea typeface="Microsoft YaHei" panose="020B0503020204020204" pitchFamily="34" charset="-122"/>
              </a:rPr>
              <a:t>：聚类结果如何表示？</a:t>
            </a:r>
          </a:p>
          <a:p>
            <a:pPr marL="1714500" lvl="3" indent="-342900">
              <a:lnSpc>
                <a:spcPct val="130000"/>
              </a:lnSpc>
              <a:spcBef>
                <a:spcPts val="600"/>
              </a:spcBef>
              <a:buFont typeface="Wingdings" pitchFamily="2" charset="2"/>
              <a:buChar char="ü"/>
            </a:pPr>
            <a:r>
              <a:rPr lang="zh-CN" altLang="en-US" sz="1200" b="0" i="0" dirty="0">
                <a:solidFill>
                  <a:srgbClr val="333333"/>
                </a:solidFill>
                <a:effectLst/>
                <a:latin typeface="Microsoft YaHei" panose="020B0503020204020204" pitchFamily="34" charset="-122"/>
                <a:ea typeface="Microsoft YaHei" panose="020B0503020204020204" pitchFamily="34" charset="-122"/>
              </a:rPr>
              <a:t>采用空间分割的方式：将空间分割成多个多边形，每个多边形对应一个 </a:t>
            </a:r>
            <a:r>
              <a:rPr lang="en-US" altLang="zh-CN" sz="1200" b="0" i="0" dirty="0">
                <a:solidFill>
                  <a:srgbClr val="333333"/>
                </a:solidFill>
                <a:effectLst/>
                <a:latin typeface="Microsoft YaHei" panose="020B0503020204020204" pitchFamily="34" charset="-122"/>
                <a:ea typeface="Microsoft YaHei" panose="020B0503020204020204" pitchFamily="34" charset="-122"/>
              </a:rPr>
              <a:t>cluster</a:t>
            </a:r>
            <a:r>
              <a:rPr lang="zh-CN" altLang="en-US" sz="1200" b="0" i="0" dirty="0">
                <a:solidFill>
                  <a:srgbClr val="333333"/>
                </a:solidFill>
                <a:effectLst/>
                <a:latin typeface="Microsoft YaHei" panose="020B0503020204020204" pitchFamily="34" charset="-122"/>
                <a:ea typeface="Microsoft YaHei" panose="020B0503020204020204" pitchFamily="34" charset="-122"/>
              </a:rPr>
              <a:t>中心。</a:t>
            </a:r>
          </a:p>
          <a:p>
            <a:pPr marL="800100" lvl="1" indent="-342900">
              <a:lnSpc>
                <a:spcPct val="130000"/>
              </a:lnSpc>
              <a:spcBef>
                <a:spcPts val="600"/>
              </a:spcBef>
              <a:buFont typeface="Wingdings" pitchFamily="2" charset="2"/>
              <a:buChar char="p"/>
            </a:pP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p"/>
            </a:pPr>
            <a:endParaRPr lang="zh-CN" altLang="en-US" sz="1600" b="0" i="0" dirty="0">
              <a:solidFill>
                <a:srgbClr val="333333"/>
              </a:solidFill>
              <a:effectLst/>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Ø"/>
            </a:pP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spcBef>
                <a:spcPts val="0"/>
              </a:spcBef>
              <a:buFont typeface="Wingdings" pitchFamily="2" charset="2"/>
              <a:buChar char="Ø"/>
            </a:pP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73348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icrosoft YaHei" panose="020B0503020204020204" pitchFamily="34" charset="-122"/>
                <a:ea typeface="Microsoft YaHei" panose="020B0503020204020204" pitchFamily="34" charset="-122"/>
              </a:rPr>
              <a:t>归纳偏好</a:t>
            </a:r>
          </a:p>
        </p:txBody>
      </p:sp>
      <p:sp>
        <p:nvSpPr>
          <p:cNvPr id="13" name="内容占位符 2"/>
          <p:cNvSpPr txBox="1">
            <a:spLocks/>
          </p:cNvSpPr>
          <p:nvPr/>
        </p:nvSpPr>
        <p:spPr>
          <a:xfrm>
            <a:off x="1138763" y="1357302"/>
            <a:ext cx="6351802" cy="531146"/>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200"/>
              </a:lnSpc>
            </a:pPr>
            <a:r>
              <a:rPr lang="zh-CN" altLang="en-US" sz="2200" dirty="0">
                <a:latin typeface="Microsoft YaHei" panose="020B0503020204020204" pitchFamily="34" charset="-122"/>
                <a:ea typeface="Microsoft YaHei" panose="020B0503020204020204" pitchFamily="34" charset="-122"/>
              </a:rPr>
              <a:t>学习过程中对某种类型假设的偏好称作归纳偏好</a:t>
            </a:r>
          </a:p>
        </p:txBody>
      </p:sp>
      <p:pic>
        <p:nvPicPr>
          <p:cNvPr id="410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541" y="1888449"/>
            <a:ext cx="3189839" cy="1749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5"/>
          <p:cNvSpPr txBox="1"/>
          <p:nvPr/>
        </p:nvSpPr>
        <p:spPr>
          <a:xfrm>
            <a:off x="3848385" y="2997249"/>
            <a:ext cx="970149" cy="307777"/>
          </a:xfrm>
          <a:prstGeom prst="rect">
            <a:avLst/>
          </a:prstGeom>
          <a:noFill/>
        </p:spPr>
        <p:txBody>
          <a:bodyPr wrap="square" rtlCol="0">
            <a:spAutoFit/>
          </a:bodyPr>
          <a:lstStyle/>
          <a:p>
            <a:pPr fontAlgn="base">
              <a:spcBef>
                <a:spcPct val="0"/>
              </a:spcBef>
              <a:spcAft>
                <a:spcPct val="0"/>
              </a:spcAft>
            </a:pPr>
            <a:r>
              <a:rPr lang="en-US" altLang="zh-CN" sz="1400" b="1" dirty="0">
                <a:latin typeface="Microsoft YaHei" panose="020B0503020204020204" pitchFamily="34" charset="-122"/>
                <a:ea typeface="Microsoft YaHei" panose="020B0503020204020204" pitchFamily="34" charset="-122"/>
                <a:cs typeface="Verdana" panose="020B0604030504040204" pitchFamily="34" charset="0"/>
              </a:rPr>
              <a:t>A or </a:t>
            </a:r>
            <a:r>
              <a:rPr lang="en-US" altLang="zh-CN" sz="1400" b="1" dirty="0">
                <a:solidFill>
                  <a:srgbClr val="FF0000"/>
                </a:solidFill>
                <a:latin typeface="Microsoft YaHei" panose="020B0503020204020204" pitchFamily="34" charset="-122"/>
                <a:ea typeface="Microsoft YaHei" panose="020B0503020204020204" pitchFamily="34" charset="-122"/>
                <a:cs typeface="Verdana" panose="020B0604030504040204" pitchFamily="34" charset="0"/>
              </a:rPr>
              <a:t>B?</a:t>
            </a:r>
            <a:r>
              <a:rPr lang="zh-CN" altLang="en-US" sz="1400" dirty="0">
                <a:latin typeface="Microsoft YaHei" panose="020B0503020204020204" pitchFamily="34" charset="-122"/>
                <a:ea typeface="Microsoft YaHei" panose="020B0503020204020204" pitchFamily="34" charset="-122"/>
                <a:cs typeface="Verdana" panose="020B0604030504040204" pitchFamily="34" charset="0"/>
              </a:rPr>
              <a:t>？</a:t>
            </a:r>
          </a:p>
        </p:txBody>
      </p:sp>
      <p:pic>
        <p:nvPicPr>
          <p:cNvPr id="410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0368" y="2997249"/>
            <a:ext cx="6163139" cy="232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019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03"/>
                                        </p:tgtEl>
                                        <p:attrNameLst>
                                          <p:attrName>style.visibility</p:attrName>
                                        </p:attrNameLst>
                                      </p:cBhvr>
                                      <p:to>
                                        <p:strVal val="visible"/>
                                      </p:to>
                                    </p:set>
                                    <p:animEffect transition="in" filter="fade">
                                      <p:cBhvr>
                                        <p:cTn id="14" dur="1000"/>
                                        <p:tgtEl>
                                          <p:spTgt spid="4103"/>
                                        </p:tgtEl>
                                      </p:cBhvr>
                                    </p:animEffect>
                                    <p:anim calcmode="lin" valueType="num">
                                      <p:cBhvr>
                                        <p:cTn id="15" dur="1000" fill="hold"/>
                                        <p:tgtEl>
                                          <p:spTgt spid="4103"/>
                                        </p:tgtEl>
                                        <p:attrNameLst>
                                          <p:attrName>ppt_x</p:attrName>
                                        </p:attrNameLst>
                                      </p:cBhvr>
                                      <p:tavLst>
                                        <p:tav tm="0">
                                          <p:val>
                                            <p:strVal val="#ppt_x"/>
                                          </p:val>
                                        </p:tav>
                                        <p:tav tm="100000">
                                          <p:val>
                                            <p:strVal val="#ppt_x"/>
                                          </p:val>
                                        </p:tav>
                                      </p:tavLst>
                                    </p:anim>
                                    <p:anim calcmode="lin" valueType="num">
                                      <p:cBhvr>
                                        <p:cTn id="16" dur="1000" fill="hold"/>
                                        <p:tgtEl>
                                          <p:spTgt spid="41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2.K-Means</a:t>
            </a:r>
            <a:r>
              <a:rPr lang="zh-CN" altLang="en-US" dirty="0"/>
              <a:t>聚类算法</a:t>
            </a:r>
          </a:p>
        </p:txBody>
      </p:sp>
      <p:sp>
        <p:nvSpPr>
          <p:cNvPr id="4" name="内容占位符 3"/>
          <p:cNvSpPr>
            <a:spLocks noGrp="1"/>
          </p:cNvSpPr>
          <p:nvPr>
            <p:ph idx="1"/>
          </p:nvPr>
        </p:nvSpPr>
        <p:spPr>
          <a:xfrm>
            <a:off x="260350" y="952423"/>
            <a:ext cx="8145946" cy="896856"/>
          </a:xfrm>
        </p:spPr>
        <p:txBody>
          <a:bodyPr>
            <a:noAutofit/>
          </a:bodyPr>
          <a:lstStyle/>
          <a:p>
            <a:pPr marL="285750" indent="-285750">
              <a:lnSpc>
                <a:spcPct val="130000"/>
              </a:lnSpc>
              <a:spcBef>
                <a:spcPts val="600"/>
              </a:spcBef>
            </a:pPr>
            <a:r>
              <a:rPr lang="en-US" altLang="zh-CN" sz="2000" b="1" dirty="0">
                <a:highlight>
                  <a:srgbClr val="FFFF00"/>
                </a:highlight>
                <a:latin typeface="Microsoft YaHei" panose="020B0503020204020204" pitchFamily="34" charset="-122"/>
                <a:ea typeface="Microsoft YaHei" panose="020B0503020204020204" pitchFamily="34" charset="-122"/>
              </a:rPr>
              <a:t>K-Means</a:t>
            </a:r>
            <a:r>
              <a:rPr lang="zh-CN" altLang="en-US" sz="2000" b="1" dirty="0">
                <a:highlight>
                  <a:srgbClr val="FFFF00"/>
                </a:highlight>
                <a:latin typeface="Microsoft YaHei" panose="020B0503020204020204" pitchFamily="34" charset="-122"/>
                <a:ea typeface="Microsoft YaHei" panose="020B0503020204020204" pitchFamily="34" charset="-122"/>
              </a:rPr>
              <a:t>算法步骤</a:t>
            </a:r>
            <a:endParaRPr lang="en-US" altLang="zh-CN" sz="2000" b="1" dirty="0">
              <a:highlight>
                <a:srgbClr val="FFFF00"/>
              </a:highlight>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Ø"/>
            </a:pPr>
            <a:r>
              <a:rPr lang="en" altLang="zh-CN" sz="1800" dirty="0">
                <a:highlight>
                  <a:srgbClr val="FFFF00"/>
                </a:highlight>
                <a:latin typeface="Microsoft YaHei" panose="020B0503020204020204" pitchFamily="34" charset="-122"/>
                <a:ea typeface="Microsoft YaHei" panose="020B0503020204020204" pitchFamily="34" charset="-122"/>
              </a:rPr>
              <a:t>K-Means </a:t>
            </a:r>
            <a:r>
              <a:rPr lang="zh-CN" altLang="en-US" sz="1800" dirty="0">
                <a:highlight>
                  <a:srgbClr val="FFFF00"/>
                </a:highlight>
                <a:latin typeface="Microsoft YaHei" panose="020B0503020204020204" pitchFamily="34" charset="-122"/>
                <a:ea typeface="Microsoft YaHei" panose="020B0503020204020204" pitchFamily="34" charset="-122"/>
              </a:rPr>
              <a:t>采用 </a:t>
            </a:r>
            <a:r>
              <a:rPr lang="en" altLang="zh-CN" sz="1800" b="1" dirty="0">
                <a:highlight>
                  <a:srgbClr val="FFFF00"/>
                </a:highlight>
                <a:latin typeface="Microsoft YaHei" panose="020B0503020204020204" pitchFamily="34" charset="-122"/>
                <a:ea typeface="Microsoft YaHei" panose="020B0503020204020204" pitchFamily="34" charset="-122"/>
              </a:rPr>
              <a:t>EM</a:t>
            </a:r>
            <a:r>
              <a:rPr lang="zh-CN" altLang="en-US" sz="1800" b="1" dirty="0">
                <a:highlight>
                  <a:srgbClr val="FFFF00"/>
                </a:highlight>
                <a:latin typeface="Microsoft YaHei" panose="020B0503020204020204" pitchFamily="34" charset="-122"/>
                <a:ea typeface="Microsoft YaHei" panose="020B0503020204020204" pitchFamily="34" charset="-122"/>
              </a:rPr>
              <a:t>算法 迭代确定中心点</a:t>
            </a:r>
            <a:r>
              <a:rPr lang="zh-CN" altLang="en-US" sz="1800" dirty="0">
                <a:highlight>
                  <a:srgbClr val="FFFF00"/>
                </a:highlight>
                <a:latin typeface="Microsoft YaHei" panose="020B0503020204020204" pitchFamily="34" charset="-122"/>
                <a:ea typeface="Microsoft YaHei" panose="020B0503020204020204" pitchFamily="34" charset="-122"/>
              </a:rPr>
              <a:t>。流程分两步：</a:t>
            </a:r>
          </a:p>
          <a:p>
            <a:pPr marL="1257300" lvl="2" indent="-342900">
              <a:lnSpc>
                <a:spcPct val="130000"/>
              </a:lnSpc>
              <a:spcBef>
                <a:spcPts val="600"/>
              </a:spcBef>
              <a:buFont typeface="+mj-ea"/>
              <a:buAutoNum type="circleNumDbPlain"/>
            </a:pPr>
            <a:r>
              <a:rPr lang="zh-CN" altLang="en-US" sz="1600" b="1" dirty="0">
                <a:highlight>
                  <a:srgbClr val="FFFF00"/>
                </a:highlight>
                <a:latin typeface="Microsoft YaHei" panose="020B0503020204020204" pitchFamily="34" charset="-122"/>
                <a:ea typeface="Microsoft YaHei" panose="020B0503020204020204" pitchFamily="34" charset="-122"/>
              </a:rPr>
              <a:t>更新中心点</a:t>
            </a:r>
            <a:r>
              <a:rPr lang="zh-CN" altLang="en-US" sz="1600" dirty="0">
                <a:highlight>
                  <a:srgbClr val="FFFF00"/>
                </a:highlight>
                <a:latin typeface="Microsoft YaHei" panose="020B0503020204020204" pitchFamily="34" charset="-122"/>
                <a:ea typeface="Microsoft YaHei" panose="020B0503020204020204" pitchFamily="34" charset="-122"/>
              </a:rPr>
              <a:t>：初始化的时候以随机取点作为起始点；迭代过程中，取同一类的所有数据点的重心（或质心）作为新中心点。</a:t>
            </a:r>
          </a:p>
          <a:p>
            <a:pPr marL="1257300" lvl="2" indent="-342900">
              <a:lnSpc>
                <a:spcPct val="130000"/>
              </a:lnSpc>
              <a:spcBef>
                <a:spcPts val="600"/>
              </a:spcBef>
              <a:buFont typeface="+mj-ea"/>
              <a:buAutoNum type="circleNumDbPlain"/>
            </a:pPr>
            <a:r>
              <a:rPr lang="zh-CN" altLang="en-US" sz="1600" b="1" dirty="0">
                <a:highlight>
                  <a:srgbClr val="FFFF00"/>
                </a:highlight>
                <a:latin typeface="Microsoft YaHei" panose="020B0503020204020204" pitchFamily="34" charset="-122"/>
                <a:ea typeface="Microsoft YaHei" panose="020B0503020204020204" pitchFamily="34" charset="-122"/>
              </a:rPr>
              <a:t>分配数据点</a:t>
            </a:r>
            <a:r>
              <a:rPr lang="zh-CN" altLang="en-US" sz="1600" dirty="0">
                <a:highlight>
                  <a:srgbClr val="FFFF00"/>
                </a:highlight>
                <a:latin typeface="Microsoft YaHei" panose="020B0503020204020204" pitchFamily="34" charset="-122"/>
                <a:ea typeface="Microsoft YaHei" panose="020B0503020204020204" pitchFamily="34" charset="-122"/>
              </a:rPr>
              <a:t>：把所有的数据点分配到离它最近的中心点</a:t>
            </a:r>
            <a:r>
              <a:rPr lang="zh-CN" altLang="en-US" sz="1600" b="1" dirty="0">
                <a:highlight>
                  <a:srgbClr val="FFFF00"/>
                </a:highlight>
                <a:latin typeface="Microsoft YaHei" panose="020B0503020204020204" pitchFamily="34" charset="-122"/>
                <a:ea typeface="Microsoft YaHei" panose="020B0503020204020204" pitchFamily="34" charset="-122"/>
              </a:rPr>
              <a:t>。</a:t>
            </a:r>
            <a:endParaRPr lang="en-US" altLang="zh-CN" sz="1600" b="1" dirty="0">
              <a:highlight>
                <a:srgbClr val="FFFF00"/>
              </a:highlight>
              <a:latin typeface="Microsoft YaHei" panose="020B0503020204020204" pitchFamily="34" charset="-122"/>
              <a:ea typeface="Microsoft YaHei" panose="020B0503020204020204" pitchFamily="34" charset="-122"/>
            </a:endParaRPr>
          </a:p>
          <a:p>
            <a:pPr marL="800100" lvl="1" indent="-342900">
              <a:lnSpc>
                <a:spcPct val="130000"/>
              </a:lnSpc>
              <a:spcBef>
                <a:spcPts val="600"/>
              </a:spcBef>
              <a:buFont typeface="Wingdings" pitchFamily="2" charset="2"/>
              <a:buChar char="u"/>
            </a:pPr>
            <a:r>
              <a:rPr lang="zh-CN" altLang="en-US" sz="1800" b="1" i="0" dirty="0">
                <a:solidFill>
                  <a:srgbClr val="002060"/>
                </a:solidFill>
                <a:effectLst/>
                <a:highlight>
                  <a:srgbClr val="FFFF00"/>
                </a:highlight>
                <a:latin typeface="Microsoft YaHei" panose="020B0503020204020204" pitchFamily="34" charset="-122"/>
                <a:ea typeface="Microsoft YaHei" panose="020B0503020204020204" pitchFamily="34" charset="-122"/>
              </a:rPr>
              <a:t>重复上面的两个步骤</a:t>
            </a:r>
            <a:r>
              <a:rPr lang="zh-CN" altLang="en-US" sz="1800" b="0" i="0" dirty="0">
                <a:effectLst/>
                <a:highlight>
                  <a:srgbClr val="FFFF00"/>
                </a:highlight>
                <a:latin typeface="Microsoft YaHei" panose="020B0503020204020204" pitchFamily="34" charset="-122"/>
                <a:ea typeface="Microsoft YaHei" panose="020B0503020204020204" pitchFamily="34" charset="-122"/>
              </a:rPr>
              <a:t>，一直到中心点不再改变为止</a:t>
            </a:r>
            <a:endParaRPr lang="zh-CN" altLang="en-US" dirty="0">
              <a:highlight>
                <a:srgbClr val="FFFF00"/>
              </a:highlight>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152772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3.K-Means</a:t>
            </a:r>
            <a:r>
              <a:rPr lang="zh-CN" altLang="en-US" dirty="0"/>
              <a:t>缺点与改进</a:t>
            </a:r>
          </a:p>
        </p:txBody>
      </p:sp>
      <p:sp>
        <p:nvSpPr>
          <p:cNvPr id="4" name="内容占位符 3"/>
          <p:cNvSpPr>
            <a:spLocks noGrp="1"/>
          </p:cNvSpPr>
          <p:nvPr>
            <p:ph idx="1"/>
          </p:nvPr>
        </p:nvSpPr>
        <p:spPr>
          <a:xfrm>
            <a:off x="260350" y="952423"/>
            <a:ext cx="8145946" cy="896856"/>
          </a:xfrm>
        </p:spPr>
        <p:txBody>
          <a:bodyPr>
            <a:noAutofit/>
          </a:bodyPr>
          <a:lstStyle/>
          <a:p>
            <a:pPr marL="285750" indent="-285750">
              <a:lnSpc>
                <a:spcPct val="130000"/>
              </a:lnSpc>
              <a:spcBef>
                <a:spcPts val="600"/>
              </a:spcBef>
            </a:pPr>
            <a:r>
              <a:rPr lang="en" altLang="zh-CN" sz="2000" b="1" dirty="0">
                <a:highlight>
                  <a:srgbClr val="FFFF00"/>
                </a:highlight>
                <a:latin typeface="Microsoft YaHei" panose="020B0503020204020204" pitchFamily="34" charset="-122"/>
                <a:ea typeface="Microsoft YaHei" panose="020B0503020204020204" pitchFamily="34" charset="-122"/>
              </a:rPr>
              <a:t>K-Means</a:t>
            </a:r>
            <a:r>
              <a:rPr lang="zh-CN" altLang="en-US" sz="2000" b="1" dirty="0">
                <a:highlight>
                  <a:srgbClr val="FFFF00"/>
                </a:highlight>
                <a:latin typeface="Microsoft YaHei" panose="020B0503020204020204" pitchFamily="34" charset="-122"/>
                <a:ea typeface="Microsoft YaHei" panose="020B0503020204020204" pitchFamily="34" charset="-122"/>
              </a:rPr>
              <a:t>算法缺点</a:t>
            </a:r>
          </a:p>
          <a:p>
            <a:pPr marL="742950" lvl="1" indent="-285750">
              <a:lnSpc>
                <a:spcPct val="130000"/>
              </a:lnSpc>
              <a:spcBef>
                <a:spcPts val="600"/>
              </a:spcBef>
              <a:buFont typeface="Wingdings" pitchFamily="2" charset="2"/>
              <a:buChar char="Ø"/>
            </a:pPr>
            <a:r>
              <a:rPr lang="en" altLang="zh-CN" sz="1800" dirty="0">
                <a:highlight>
                  <a:srgbClr val="FFFF00"/>
                </a:highlight>
                <a:latin typeface="Microsoft YaHei" panose="020B0503020204020204" pitchFamily="34" charset="-122"/>
                <a:ea typeface="Microsoft YaHei" panose="020B0503020204020204" pitchFamily="34" charset="-122"/>
              </a:rPr>
              <a:t>K-Means </a:t>
            </a:r>
            <a:r>
              <a:rPr lang="zh-CN" altLang="en-US" sz="1800" dirty="0">
                <a:highlight>
                  <a:srgbClr val="FFFF00"/>
                </a:highlight>
                <a:latin typeface="Microsoft YaHei" panose="020B0503020204020204" pitchFamily="34" charset="-122"/>
                <a:ea typeface="Microsoft YaHei" panose="020B0503020204020204" pitchFamily="34" charset="-122"/>
              </a:rPr>
              <a:t>算法简单易用，它有什么缺点呢？</a:t>
            </a:r>
          </a:p>
          <a:p>
            <a:pPr marL="1200150" lvl="2" indent="-285750">
              <a:lnSpc>
                <a:spcPct val="130000"/>
              </a:lnSpc>
              <a:spcBef>
                <a:spcPts val="600"/>
              </a:spcBef>
              <a:buFont typeface="Arial" panose="020B0604020202020204" pitchFamily="34" charset="0"/>
              <a:buChar char="•"/>
            </a:pPr>
            <a:r>
              <a:rPr lang="zh-CN" altLang="en-US" sz="1600" b="1" dirty="0">
                <a:solidFill>
                  <a:srgbClr val="C00000"/>
                </a:solidFill>
                <a:highlight>
                  <a:srgbClr val="FFFF00"/>
                </a:highlight>
                <a:latin typeface="Microsoft YaHei" panose="020B0503020204020204" pitchFamily="34" charset="-122"/>
                <a:ea typeface="Microsoft YaHei" panose="020B0503020204020204" pitchFamily="34" charset="-122"/>
              </a:rPr>
              <a:t>缺点</a:t>
            </a:r>
            <a:r>
              <a:rPr lang="en-US" altLang="zh-CN" sz="1600" b="1" dirty="0">
                <a:solidFill>
                  <a:srgbClr val="C00000"/>
                </a:solidFill>
                <a:highlight>
                  <a:srgbClr val="FFFF00"/>
                </a:highlight>
                <a:latin typeface="Microsoft YaHei" panose="020B0503020204020204" pitchFamily="34" charset="-122"/>
                <a:ea typeface="Microsoft YaHei" panose="020B0503020204020204" pitchFamily="34" charset="-122"/>
              </a:rPr>
              <a:t>1</a:t>
            </a:r>
            <a:r>
              <a:rPr lang="zh-CN" altLang="en-US" sz="1600" b="1" dirty="0">
                <a:solidFill>
                  <a:srgbClr val="C00000"/>
                </a:solidFill>
                <a:highlight>
                  <a:srgbClr val="FFFF00"/>
                </a:highlight>
                <a:latin typeface="Microsoft YaHei" panose="020B0503020204020204" pitchFamily="34" charset="-122"/>
                <a:ea typeface="Microsoft YaHei" panose="020B0503020204020204" pitchFamily="34" charset="-122"/>
              </a:rPr>
              <a:t>：</a:t>
            </a:r>
            <a:r>
              <a:rPr lang="zh-CN" altLang="en-US" sz="1600" dirty="0">
                <a:highlight>
                  <a:srgbClr val="FFFF00"/>
                </a:highlight>
                <a:latin typeface="Microsoft YaHei" panose="020B0503020204020204" pitchFamily="34" charset="-122"/>
                <a:ea typeface="Microsoft YaHei" panose="020B0503020204020204" pitchFamily="34" charset="-122"/>
              </a:rPr>
              <a:t>中心点是所有同一类数据点的质心，所以聚类中心点可能不属于数据集的样本点</a:t>
            </a:r>
          </a:p>
          <a:p>
            <a:pPr marL="1200150" lvl="2" indent="-285750">
              <a:lnSpc>
                <a:spcPct val="130000"/>
              </a:lnSpc>
              <a:spcBef>
                <a:spcPts val="600"/>
              </a:spcBef>
              <a:buFont typeface="Arial" panose="020B0604020202020204" pitchFamily="34" charset="0"/>
              <a:buChar char="•"/>
            </a:pPr>
            <a:r>
              <a:rPr lang="zh-CN" altLang="en-US" sz="1600" b="1" dirty="0">
                <a:solidFill>
                  <a:srgbClr val="C00000"/>
                </a:solidFill>
                <a:highlight>
                  <a:srgbClr val="FFFF00"/>
                </a:highlight>
                <a:latin typeface="Microsoft YaHei" panose="020B0503020204020204" pitchFamily="34" charset="-122"/>
                <a:ea typeface="Microsoft YaHei" panose="020B0503020204020204" pitchFamily="34" charset="-122"/>
              </a:rPr>
              <a:t>缺点</a:t>
            </a:r>
            <a:r>
              <a:rPr lang="en-US" altLang="zh-CN" sz="1600" b="1" dirty="0">
                <a:solidFill>
                  <a:srgbClr val="C00000"/>
                </a:solidFill>
                <a:highlight>
                  <a:srgbClr val="FFFF00"/>
                </a:highlight>
                <a:latin typeface="Microsoft YaHei" panose="020B0503020204020204" pitchFamily="34" charset="-122"/>
                <a:ea typeface="Microsoft YaHei" panose="020B0503020204020204" pitchFamily="34" charset="-122"/>
              </a:rPr>
              <a:t>2</a:t>
            </a:r>
            <a:r>
              <a:rPr lang="zh-CN" altLang="en-US" sz="1600" b="1" dirty="0">
                <a:solidFill>
                  <a:srgbClr val="C00000"/>
                </a:solidFill>
                <a:highlight>
                  <a:srgbClr val="FFFF00"/>
                </a:highlight>
                <a:latin typeface="Microsoft YaHei" panose="020B0503020204020204" pitchFamily="34" charset="-122"/>
                <a:ea typeface="Microsoft YaHei" panose="020B0503020204020204" pitchFamily="34" charset="-122"/>
              </a:rPr>
              <a:t>：</a:t>
            </a:r>
            <a:r>
              <a:rPr lang="zh-CN" altLang="en-US" sz="1600" dirty="0">
                <a:highlight>
                  <a:srgbClr val="FFFF00"/>
                </a:highlight>
                <a:latin typeface="Microsoft YaHei" panose="020B0503020204020204" pitchFamily="34" charset="-122"/>
                <a:ea typeface="Microsoft YaHei" panose="020B0503020204020204" pitchFamily="34" charset="-122"/>
              </a:rPr>
              <a:t>计算距离时我们用的是</a:t>
            </a:r>
            <a:r>
              <a:rPr lang="en" altLang="zh-CN" sz="1600" dirty="0">
                <a:highlight>
                  <a:srgbClr val="FFFF00"/>
                </a:highlight>
                <a:latin typeface="Microsoft YaHei" panose="020B0503020204020204" pitchFamily="34" charset="-122"/>
                <a:ea typeface="Microsoft YaHei" panose="020B0503020204020204" pitchFamily="34" charset="-122"/>
              </a:rPr>
              <a:t>L2</a:t>
            </a:r>
            <a:r>
              <a:rPr lang="zh-CN" altLang="en-US" sz="1600" dirty="0">
                <a:highlight>
                  <a:srgbClr val="FFFF00"/>
                </a:highlight>
                <a:latin typeface="Microsoft YaHei" panose="020B0503020204020204" pitchFamily="34" charset="-122"/>
                <a:ea typeface="Microsoft YaHei" panose="020B0503020204020204" pitchFamily="34" charset="-122"/>
              </a:rPr>
              <a:t>距离的平方。对离群点很敏感，噪声（</a:t>
            </a:r>
            <a:r>
              <a:rPr lang="en" altLang="zh-CN" sz="1600" dirty="0">
                <a:highlight>
                  <a:srgbClr val="FFFF00"/>
                </a:highlight>
                <a:latin typeface="Microsoft YaHei" panose="020B0503020204020204" pitchFamily="34" charset="-122"/>
                <a:ea typeface="Microsoft YaHei" panose="020B0503020204020204" pitchFamily="34" charset="-122"/>
              </a:rPr>
              <a:t>Noisy Data</a:t>
            </a:r>
            <a:r>
              <a:rPr lang="zh-CN" altLang="en" sz="1600" dirty="0">
                <a:highlight>
                  <a:srgbClr val="FFFF00"/>
                </a:highlight>
                <a:latin typeface="Microsoft YaHei" panose="020B0503020204020204" pitchFamily="34" charset="-122"/>
                <a:ea typeface="Microsoft YaHei" panose="020B0503020204020204" pitchFamily="34" charset="-122"/>
              </a:rPr>
              <a:t>）</a:t>
            </a:r>
            <a:r>
              <a:rPr lang="zh-CN" altLang="en-US" sz="1600" dirty="0">
                <a:highlight>
                  <a:srgbClr val="FFFF00"/>
                </a:highlight>
                <a:latin typeface="Microsoft YaHei" panose="020B0503020204020204" pitchFamily="34" charset="-122"/>
                <a:ea typeface="Microsoft YaHei" panose="020B0503020204020204" pitchFamily="34" charset="-122"/>
              </a:rPr>
              <a:t>和离群点（</a:t>
            </a:r>
            <a:r>
              <a:rPr lang="en" altLang="zh-CN" sz="1600" dirty="0">
                <a:highlight>
                  <a:srgbClr val="FFFF00"/>
                </a:highlight>
                <a:latin typeface="Microsoft YaHei" panose="020B0503020204020204" pitchFamily="34" charset="-122"/>
                <a:ea typeface="Microsoft YaHei" panose="020B0503020204020204" pitchFamily="34" charset="-122"/>
              </a:rPr>
              <a:t>Outlier</a:t>
            </a:r>
            <a:r>
              <a:rPr lang="zh-CN" altLang="en" sz="1600" dirty="0">
                <a:highlight>
                  <a:srgbClr val="FFFF00"/>
                </a:highlight>
                <a:latin typeface="Microsoft YaHei" panose="020B0503020204020204" pitchFamily="34" charset="-122"/>
                <a:ea typeface="Microsoft YaHei" panose="020B0503020204020204" pitchFamily="34" charset="-122"/>
              </a:rPr>
              <a:t>）</a:t>
            </a:r>
            <a:r>
              <a:rPr lang="zh-CN" altLang="en-US" sz="1600" dirty="0">
                <a:highlight>
                  <a:srgbClr val="FFFF00"/>
                </a:highlight>
                <a:latin typeface="Microsoft YaHei" panose="020B0503020204020204" pitchFamily="34" charset="-122"/>
                <a:ea typeface="Microsoft YaHei" panose="020B0503020204020204" pitchFamily="34" charset="-122"/>
              </a:rPr>
              <a:t>会把中心点拉偏，甚至改变分割线的位置</a:t>
            </a:r>
          </a:p>
          <a:p>
            <a:pPr marL="742950" lvl="1" indent="-285750">
              <a:lnSpc>
                <a:spcPct val="150000"/>
              </a:lnSpc>
              <a:spcBef>
                <a:spcPts val="0"/>
              </a:spcBef>
              <a:buFont typeface="Wingdings" pitchFamily="2" charset="2"/>
              <a:buChar char="Ø"/>
            </a:pP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1227942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3.K-Means</a:t>
            </a:r>
            <a:r>
              <a:rPr lang="zh-CN" altLang="en-US" dirty="0"/>
              <a:t>缺点与改进</a:t>
            </a:r>
          </a:p>
        </p:txBody>
      </p:sp>
      <p:sp>
        <p:nvSpPr>
          <p:cNvPr id="4" name="内容占位符 3"/>
          <p:cNvSpPr>
            <a:spLocks noGrp="1"/>
          </p:cNvSpPr>
          <p:nvPr>
            <p:ph idx="1"/>
          </p:nvPr>
        </p:nvSpPr>
        <p:spPr>
          <a:xfrm>
            <a:off x="260350" y="952423"/>
            <a:ext cx="8145946" cy="896856"/>
          </a:xfrm>
        </p:spPr>
        <p:txBody>
          <a:bodyPr>
            <a:noAutofit/>
          </a:bodyPr>
          <a:lstStyle/>
          <a:p>
            <a:pPr marL="285750" indent="-285750">
              <a:lnSpc>
                <a:spcPct val="130000"/>
              </a:lnSpc>
              <a:spcBef>
                <a:spcPts val="600"/>
              </a:spcBef>
            </a:pPr>
            <a:r>
              <a:rPr lang="en" altLang="zh-CN" sz="2000" b="1" dirty="0">
                <a:highlight>
                  <a:srgbClr val="FFFF00"/>
                </a:highlight>
                <a:latin typeface="Microsoft YaHei" panose="020B0503020204020204" pitchFamily="34" charset="-122"/>
                <a:ea typeface="Microsoft YaHei" panose="020B0503020204020204" pitchFamily="34" charset="-122"/>
              </a:rPr>
              <a:t>K-Me</a:t>
            </a:r>
            <a:r>
              <a:rPr lang="en-US" altLang="zh-CN" sz="2000" b="1" dirty="0" err="1">
                <a:highlight>
                  <a:srgbClr val="FFFF00"/>
                </a:highlight>
                <a:latin typeface="Microsoft YaHei" panose="020B0503020204020204" pitchFamily="34" charset="-122"/>
                <a:ea typeface="Microsoft YaHei" panose="020B0503020204020204" pitchFamily="34" charset="-122"/>
              </a:rPr>
              <a:t>doids</a:t>
            </a:r>
            <a:r>
              <a:rPr lang="zh-CN" altLang="en-US" sz="2000" b="1" dirty="0">
                <a:highlight>
                  <a:srgbClr val="FFFF00"/>
                </a:highlight>
                <a:latin typeface="Microsoft YaHei" panose="020B0503020204020204" pitchFamily="34" charset="-122"/>
                <a:ea typeface="Microsoft YaHei" panose="020B0503020204020204" pitchFamily="34" charset="-122"/>
              </a:rPr>
              <a:t>算法</a:t>
            </a:r>
          </a:p>
          <a:p>
            <a:pPr marL="742950" lvl="1" indent="-285750">
              <a:lnSpc>
                <a:spcPct val="130000"/>
              </a:lnSpc>
              <a:spcBef>
                <a:spcPts val="600"/>
              </a:spcBef>
              <a:buFont typeface="Wingdings" pitchFamily="2" charset="2"/>
              <a:buChar char="Ø"/>
            </a:pPr>
            <a:r>
              <a:rPr lang="zh-CN" altLang="en-US" sz="1800" dirty="0">
                <a:highlight>
                  <a:srgbClr val="FFFF00"/>
                </a:highlight>
                <a:latin typeface="Microsoft YaHei" panose="020B0503020204020204" pitchFamily="34" charset="-122"/>
                <a:ea typeface="Microsoft YaHei" panose="020B0503020204020204" pitchFamily="34" charset="-122"/>
              </a:rPr>
              <a:t>针对 </a:t>
            </a:r>
            <a:r>
              <a:rPr lang="en" altLang="zh-CN" sz="1800" dirty="0">
                <a:highlight>
                  <a:srgbClr val="FFFF00"/>
                </a:highlight>
                <a:latin typeface="Microsoft YaHei" panose="020B0503020204020204" pitchFamily="34" charset="-122"/>
                <a:ea typeface="Microsoft YaHei" panose="020B0503020204020204" pitchFamily="34" charset="-122"/>
              </a:rPr>
              <a:t>K-Means </a:t>
            </a:r>
            <a:r>
              <a:rPr lang="zh-CN" altLang="en-US" sz="1800" dirty="0">
                <a:highlight>
                  <a:srgbClr val="FFFF00"/>
                </a:highlight>
                <a:latin typeface="Microsoft YaHei" panose="020B0503020204020204" pitchFamily="34" charset="-122"/>
                <a:ea typeface="Microsoft YaHei" panose="020B0503020204020204" pitchFamily="34" charset="-122"/>
              </a:rPr>
              <a:t>算法的缺点改进得到了 </a:t>
            </a:r>
            <a:r>
              <a:rPr lang="en" altLang="zh-CN" sz="1800" dirty="0">
                <a:highlight>
                  <a:srgbClr val="FFFF00"/>
                </a:highlight>
                <a:latin typeface="Microsoft YaHei" panose="020B0503020204020204" pitchFamily="34" charset="-122"/>
                <a:ea typeface="Microsoft YaHei" panose="020B0503020204020204" pitchFamily="34" charset="-122"/>
              </a:rPr>
              <a:t>K-Medoids </a:t>
            </a:r>
            <a:r>
              <a:rPr lang="zh-CN" altLang="en-US" sz="1800" dirty="0">
                <a:highlight>
                  <a:srgbClr val="FFFF00"/>
                </a:highlight>
                <a:latin typeface="Microsoft YaHei" panose="020B0503020204020204" pitchFamily="34" charset="-122"/>
                <a:ea typeface="Microsoft YaHei" panose="020B0503020204020204" pitchFamily="34" charset="-122"/>
              </a:rPr>
              <a:t>算法：</a:t>
            </a:r>
          </a:p>
          <a:p>
            <a:pPr marL="1200150" lvl="2" indent="-285750">
              <a:lnSpc>
                <a:spcPct val="130000"/>
              </a:lnSpc>
              <a:spcBef>
                <a:spcPts val="600"/>
              </a:spcBef>
              <a:buFont typeface="Wingdings" pitchFamily="2" charset="2"/>
              <a:buChar char="ü"/>
            </a:pPr>
            <a:r>
              <a:rPr lang="zh-CN" altLang="en-US" sz="1600" b="1" dirty="0">
                <a:solidFill>
                  <a:srgbClr val="002060"/>
                </a:solidFill>
                <a:highlight>
                  <a:srgbClr val="FFFF00"/>
                </a:highlight>
                <a:latin typeface="Microsoft YaHei" panose="020B0503020204020204" pitchFamily="34" charset="-122"/>
                <a:ea typeface="Microsoft YaHei" panose="020B0503020204020204" pitchFamily="34" charset="-122"/>
              </a:rPr>
              <a:t>（</a:t>
            </a:r>
            <a:r>
              <a:rPr lang="en-US" altLang="zh-CN" sz="1600" b="1" dirty="0">
                <a:solidFill>
                  <a:srgbClr val="002060"/>
                </a:solidFill>
                <a:highlight>
                  <a:srgbClr val="FFFF00"/>
                </a:highlight>
                <a:latin typeface="Microsoft YaHei" panose="020B0503020204020204" pitchFamily="34" charset="-122"/>
                <a:ea typeface="Microsoft YaHei" panose="020B0503020204020204" pitchFamily="34" charset="-122"/>
              </a:rPr>
              <a:t>1</a:t>
            </a:r>
            <a:r>
              <a:rPr lang="zh-CN" altLang="en-US" sz="1600" b="1" dirty="0">
                <a:solidFill>
                  <a:srgbClr val="002060"/>
                </a:solidFill>
                <a:highlight>
                  <a:srgbClr val="FFFF00"/>
                </a:highlight>
                <a:latin typeface="Microsoft YaHei" panose="020B0503020204020204" pitchFamily="34" charset="-122"/>
                <a:ea typeface="Microsoft YaHei" panose="020B0503020204020204" pitchFamily="34" charset="-122"/>
              </a:rPr>
              <a:t>）限制聚类中心点必须来自数据点。</a:t>
            </a:r>
          </a:p>
          <a:p>
            <a:pPr marL="1657350" lvl="3" indent="-285750">
              <a:lnSpc>
                <a:spcPct val="130000"/>
              </a:lnSpc>
              <a:spcBef>
                <a:spcPts val="600"/>
              </a:spcBef>
              <a:buFont typeface="Arial" panose="020B0604020202020204" pitchFamily="34" charset="0"/>
              <a:buChar char="•"/>
            </a:pPr>
            <a:r>
              <a:rPr lang="zh-CN" altLang="en-US" sz="1400" dirty="0">
                <a:highlight>
                  <a:srgbClr val="FFFF00"/>
                </a:highlight>
                <a:latin typeface="Microsoft YaHei" panose="020B0503020204020204" pitchFamily="34" charset="-122"/>
                <a:ea typeface="Microsoft YaHei" panose="020B0503020204020204" pitchFamily="34" charset="-122"/>
              </a:rPr>
              <a:t>求中心点的计算方法，由原来的直接计算重心，变成计算完重心后，在重心附近找一个数据点作为新的中心点。</a:t>
            </a:r>
          </a:p>
          <a:p>
            <a:pPr marL="1657350" lvl="3" indent="-285750">
              <a:lnSpc>
                <a:spcPct val="130000"/>
              </a:lnSpc>
              <a:spcBef>
                <a:spcPts val="600"/>
              </a:spcBef>
              <a:buFont typeface="Arial" panose="020B0604020202020204" pitchFamily="34" charset="0"/>
              <a:buChar char="•"/>
            </a:pPr>
            <a:r>
              <a:rPr lang="en" altLang="zh-CN" sz="1400" dirty="0">
                <a:highlight>
                  <a:srgbClr val="FFFF00"/>
                </a:highlight>
                <a:latin typeface="Microsoft YaHei" panose="020B0503020204020204" pitchFamily="34" charset="-122"/>
                <a:ea typeface="Microsoft YaHei" panose="020B0503020204020204" pitchFamily="34" charset="-122"/>
              </a:rPr>
              <a:t>K-Medoids </a:t>
            </a:r>
            <a:r>
              <a:rPr lang="zh-CN" altLang="en-US" sz="1400" dirty="0">
                <a:highlight>
                  <a:srgbClr val="FFFF00"/>
                </a:highlight>
                <a:latin typeface="Microsoft YaHei" panose="020B0503020204020204" pitchFamily="34" charset="-122"/>
                <a:ea typeface="Microsoft YaHei" panose="020B0503020204020204" pitchFamily="34" charset="-122"/>
              </a:rPr>
              <a:t>重拟合步骤比直接求平均的 </a:t>
            </a:r>
            <a:r>
              <a:rPr lang="en" altLang="zh-CN" sz="1400" dirty="0">
                <a:highlight>
                  <a:srgbClr val="FFFF00"/>
                </a:highlight>
                <a:latin typeface="Microsoft YaHei" panose="020B0503020204020204" pitchFamily="34" charset="-122"/>
                <a:ea typeface="Microsoft YaHei" panose="020B0503020204020204" pitchFamily="34" charset="-122"/>
              </a:rPr>
              <a:t>K-Means </a:t>
            </a:r>
            <a:r>
              <a:rPr lang="zh-CN" altLang="en-US" sz="1400" dirty="0">
                <a:highlight>
                  <a:srgbClr val="FFFF00"/>
                </a:highlight>
                <a:latin typeface="Microsoft YaHei" panose="020B0503020204020204" pitchFamily="34" charset="-122"/>
                <a:ea typeface="Microsoft YaHei" panose="020B0503020204020204" pitchFamily="34" charset="-122"/>
              </a:rPr>
              <a:t>要复杂一些</a:t>
            </a:r>
          </a:p>
          <a:p>
            <a:pPr marL="1200150" lvl="2" indent="-285750">
              <a:lnSpc>
                <a:spcPct val="130000"/>
              </a:lnSpc>
              <a:spcBef>
                <a:spcPts val="600"/>
              </a:spcBef>
              <a:buFont typeface="Wingdings" pitchFamily="2" charset="2"/>
              <a:buChar char="ü"/>
            </a:pPr>
            <a:r>
              <a:rPr lang="zh-CN" altLang="en-US" sz="1600" b="1" dirty="0">
                <a:solidFill>
                  <a:srgbClr val="002060"/>
                </a:solidFill>
                <a:highlight>
                  <a:srgbClr val="FFFF00"/>
                </a:highlight>
                <a:latin typeface="Microsoft YaHei" panose="020B0503020204020204" pitchFamily="34" charset="-122"/>
                <a:ea typeface="Microsoft YaHei" panose="020B0503020204020204" pitchFamily="34" charset="-122"/>
              </a:rPr>
              <a:t>（</a:t>
            </a:r>
            <a:r>
              <a:rPr lang="en-US" altLang="zh-CN" sz="1600" b="1" dirty="0">
                <a:solidFill>
                  <a:srgbClr val="002060"/>
                </a:solidFill>
                <a:highlight>
                  <a:srgbClr val="FFFF00"/>
                </a:highlight>
                <a:latin typeface="Microsoft YaHei" panose="020B0503020204020204" pitchFamily="34" charset="-122"/>
                <a:ea typeface="Microsoft YaHei" panose="020B0503020204020204" pitchFamily="34" charset="-122"/>
              </a:rPr>
              <a:t>2</a:t>
            </a:r>
            <a:r>
              <a:rPr lang="zh-CN" altLang="en-US" sz="1600" b="1" dirty="0">
                <a:solidFill>
                  <a:srgbClr val="002060"/>
                </a:solidFill>
                <a:highlight>
                  <a:srgbClr val="FFFF00"/>
                </a:highlight>
                <a:latin typeface="Microsoft YaHei" panose="020B0503020204020204" pitchFamily="34" charset="-122"/>
                <a:ea typeface="Microsoft YaHei" panose="020B0503020204020204" pitchFamily="34" charset="-122"/>
              </a:rPr>
              <a:t>）为避免平方计算对离群点的敏感，把平方变成绝对值</a:t>
            </a:r>
          </a:p>
          <a:p>
            <a:pPr marL="742950" lvl="1" indent="-285750">
              <a:lnSpc>
                <a:spcPct val="150000"/>
              </a:lnSpc>
              <a:spcBef>
                <a:spcPts val="0"/>
              </a:spcBef>
              <a:buFont typeface="Wingdings" pitchFamily="2" charset="2"/>
              <a:buChar char="Ø"/>
            </a:pP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837128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90" y="2766219"/>
            <a:ext cx="8634620" cy="1325563"/>
          </a:xfrm>
        </p:spPr>
        <p:txBody>
          <a:bodyPr/>
          <a:lstStyle/>
          <a:p>
            <a:r>
              <a:rPr lang="zh-CN" altLang="en-US" dirty="0"/>
              <a:t>第十章：降维与度量学习</a:t>
            </a:r>
            <a:endParaRPr lang="en-US" dirty="0"/>
          </a:p>
        </p:txBody>
      </p:sp>
    </p:spTree>
    <p:extLst>
      <p:ext uri="{BB962C8B-B14F-4D97-AF65-F5344CB8AC3E}">
        <p14:creationId xmlns:p14="http://schemas.microsoft.com/office/powerpoint/2010/main" val="4002565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引言</a:t>
            </a:r>
          </a:p>
        </p:txBody>
      </p:sp>
      <p:sp>
        <p:nvSpPr>
          <p:cNvPr id="4" name="内容占位符 3"/>
          <p:cNvSpPr>
            <a:spLocks noGrp="1"/>
          </p:cNvSpPr>
          <p:nvPr>
            <p:ph idx="1"/>
          </p:nvPr>
        </p:nvSpPr>
        <p:spPr>
          <a:xfrm>
            <a:off x="232244" y="1114824"/>
            <a:ext cx="8425619" cy="4001186"/>
          </a:xfrm>
          <a:noFill/>
        </p:spPr>
        <p:txBody>
          <a:bodyPr>
            <a:noAutofit/>
          </a:bodyPr>
          <a:lstStyle/>
          <a:p>
            <a:pPr algn="l">
              <a:lnSpc>
                <a:spcPct val="150000"/>
              </a:lnSpc>
            </a:pPr>
            <a:r>
              <a:rPr lang="zh-CN" altLang="en-US" sz="1800" dirty="0">
                <a:solidFill>
                  <a:srgbClr val="333333"/>
                </a:solidFill>
                <a:latin typeface="Microsoft YaHei" panose="020B0503020204020204" pitchFamily="34" charset="-122"/>
                <a:ea typeface="Microsoft YaHei" panose="020B0503020204020204" pitchFamily="34" charset="-122"/>
              </a:rPr>
              <a:t>背景：</a:t>
            </a:r>
            <a:r>
              <a:rPr lang="zh-CN" altLang="en-US" sz="1800" b="0" i="0" dirty="0">
                <a:solidFill>
                  <a:srgbClr val="333333"/>
                </a:solidFill>
                <a:effectLst/>
                <a:latin typeface="Microsoft YaHei" panose="020B0503020204020204" pitchFamily="34" charset="-122"/>
                <a:ea typeface="Microsoft YaHei" panose="020B0503020204020204" pitchFamily="34" charset="-122"/>
              </a:rPr>
              <a:t>在大数据场景下，我们</a:t>
            </a:r>
            <a:r>
              <a:rPr lang="zh-CN" altLang="en-US" sz="1800" b="1" i="0" dirty="0">
                <a:solidFill>
                  <a:srgbClr val="C00000"/>
                </a:solidFill>
                <a:effectLst/>
                <a:latin typeface="Microsoft YaHei" panose="020B0503020204020204" pitchFamily="34" charset="-122"/>
                <a:ea typeface="Microsoft YaHei" panose="020B0503020204020204" pitchFamily="34" charset="-122"/>
              </a:rPr>
              <a:t>经常需要面对高维数据</a:t>
            </a:r>
            <a:r>
              <a:rPr lang="zh-CN" altLang="en-US" sz="1800" b="0" i="0" dirty="0">
                <a:solidFill>
                  <a:srgbClr val="333333"/>
                </a:solidFill>
                <a:effectLst/>
                <a:latin typeface="Microsoft YaHei" panose="020B0503020204020204" pitchFamily="34" charset="-122"/>
                <a:ea typeface="Microsoft YaHei" panose="020B0503020204020204" pitchFamily="34" charset="-122"/>
              </a:rPr>
              <a:t>，在对这些</a:t>
            </a:r>
            <a:r>
              <a:rPr lang="zh-CN" altLang="en-US" sz="1800" b="1" i="0" dirty="0">
                <a:solidFill>
                  <a:srgbClr val="333333"/>
                </a:solidFill>
                <a:effectLst/>
                <a:latin typeface="Microsoft YaHei" panose="020B0503020204020204" pitchFamily="34" charset="-122"/>
                <a:ea typeface="Microsoft YaHei" panose="020B0503020204020204" pitchFamily="34" charset="-122"/>
              </a:rPr>
              <a:t>（</a:t>
            </a:r>
            <a:r>
              <a:rPr lang="en-US" altLang="zh-CN" sz="1800" b="1" i="0" dirty="0">
                <a:solidFill>
                  <a:srgbClr val="333333"/>
                </a:solidFill>
                <a:effectLst/>
                <a:latin typeface="Microsoft YaHei" panose="020B0503020204020204" pitchFamily="34" charset="-122"/>
                <a:ea typeface="Microsoft YaHei" panose="020B0503020204020204" pitchFamily="34" charset="-122"/>
              </a:rPr>
              <a:t>1</a:t>
            </a:r>
            <a:r>
              <a:rPr lang="zh-CN" altLang="en-US" sz="1800" b="1" i="0" dirty="0">
                <a:solidFill>
                  <a:srgbClr val="333333"/>
                </a:solidFill>
                <a:effectLst/>
                <a:latin typeface="Microsoft YaHei" panose="020B0503020204020204" pitchFamily="34" charset="-122"/>
                <a:ea typeface="Microsoft YaHei" panose="020B0503020204020204" pitchFamily="34" charset="-122"/>
              </a:rPr>
              <a:t>）数据做分析和可视化</a:t>
            </a:r>
            <a:r>
              <a:rPr lang="zh-CN" altLang="en-US" sz="1800" b="0" i="0" dirty="0">
                <a:solidFill>
                  <a:srgbClr val="333333"/>
                </a:solidFill>
                <a:effectLst/>
                <a:latin typeface="Microsoft YaHei" panose="020B0503020204020204" pitchFamily="34" charset="-122"/>
                <a:ea typeface="Microsoft YaHei" panose="020B0503020204020204" pitchFamily="34" charset="-122"/>
              </a:rPr>
              <a:t>的时候，我们通常会面对「高维」这个障碍。在</a:t>
            </a:r>
            <a:r>
              <a:rPr lang="zh-CN" altLang="en-US" sz="1800" b="1" i="0" dirty="0">
                <a:solidFill>
                  <a:srgbClr val="333333"/>
                </a:solidFill>
                <a:effectLst/>
                <a:latin typeface="Microsoft YaHei" panose="020B0503020204020204" pitchFamily="34" charset="-122"/>
                <a:ea typeface="Microsoft YaHei" panose="020B0503020204020204" pitchFamily="34" charset="-122"/>
              </a:rPr>
              <a:t>（</a:t>
            </a:r>
            <a:r>
              <a:rPr lang="en-US" altLang="zh-CN" sz="1800" b="1" i="0" dirty="0">
                <a:solidFill>
                  <a:srgbClr val="333333"/>
                </a:solidFill>
                <a:effectLst/>
                <a:latin typeface="Microsoft YaHei" panose="020B0503020204020204" pitchFamily="34" charset="-122"/>
                <a:ea typeface="Microsoft YaHei" panose="020B0503020204020204" pitchFamily="34" charset="-122"/>
              </a:rPr>
              <a:t>2</a:t>
            </a:r>
            <a:r>
              <a:rPr lang="zh-CN" altLang="en-US" sz="1800" b="1" i="0" dirty="0">
                <a:solidFill>
                  <a:srgbClr val="333333"/>
                </a:solidFill>
                <a:effectLst/>
                <a:latin typeface="Microsoft YaHei" panose="020B0503020204020204" pitchFamily="34" charset="-122"/>
                <a:ea typeface="Microsoft YaHei" panose="020B0503020204020204" pitchFamily="34" charset="-122"/>
              </a:rPr>
              <a:t>）数据挖掘和建模</a:t>
            </a:r>
            <a:r>
              <a:rPr lang="zh-CN" altLang="en-US" sz="1800" b="0" i="0" dirty="0">
                <a:solidFill>
                  <a:srgbClr val="333333"/>
                </a:solidFill>
                <a:effectLst/>
                <a:latin typeface="Microsoft YaHei" panose="020B0503020204020204" pitchFamily="34" charset="-122"/>
                <a:ea typeface="Microsoft YaHei" panose="020B0503020204020204" pitchFamily="34" charset="-122"/>
              </a:rPr>
              <a:t>的过程中，高维数据也同样</a:t>
            </a:r>
            <a:r>
              <a:rPr lang="zh-CN" altLang="en-US" sz="1800" b="1" i="0" dirty="0">
                <a:solidFill>
                  <a:srgbClr val="C00000"/>
                </a:solidFill>
                <a:effectLst/>
                <a:latin typeface="Microsoft YaHei" panose="020B0503020204020204" pitchFamily="34" charset="-122"/>
                <a:ea typeface="Microsoft YaHei" panose="020B0503020204020204" pitchFamily="34" charset="-122"/>
              </a:rPr>
              <a:t>带来大的计算量，占据更多的资源</a:t>
            </a:r>
            <a:r>
              <a:rPr lang="zh-CN" altLang="en-US" sz="1800" b="0" i="0" dirty="0">
                <a:solidFill>
                  <a:srgbClr val="333333"/>
                </a:solidFill>
                <a:effectLst/>
                <a:latin typeface="Microsoft YaHei" panose="020B0503020204020204" pitchFamily="34" charset="-122"/>
                <a:ea typeface="Microsoft YaHei" panose="020B0503020204020204" pitchFamily="34" charset="-122"/>
              </a:rPr>
              <a:t>，而且</a:t>
            </a:r>
            <a:r>
              <a:rPr lang="zh-CN" altLang="en-US" sz="1800" b="1" i="0" dirty="0">
                <a:solidFill>
                  <a:srgbClr val="002060"/>
                </a:solidFill>
                <a:effectLst/>
                <a:latin typeface="Microsoft YaHei" panose="020B0503020204020204" pitchFamily="34" charset="-122"/>
                <a:ea typeface="Microsoft YaHei" panose="020B0503020204020204" pitchFamily="34" charset="-122"/>
              </a:rPr>
              <a:t>许多变量之间可能存在相关性</a:t>
            </a:r>
            <a:r>
              <a:rPr lang="zh-CN" altLang="en-US" sz="1800" b="0" i="0" dirty="0">
                <a:solidFill>
                  <a:srgbClr val="333333"/>
                </a:solidFill>
                <a:effectLst/>
                <a:latin typeface="Microsoft YaHei" panose="020B0503020204020204" pitchFamily="34" charset="-122"/>
                <a:ea typeface="Microsoft YaHei" panose="020B0503020204020204" pitchFamily="34" charset="-122"/>
              </a:rPr>
              <a:t>，从而增加了分析与建模的复杂性。</a:t>
            </a:r>
          </a:p>
          <a:p>
            <a:pPr algn="l">
              <a:lnSpc>
                <a:spcPct val="150000"/>
              </a:lnSpc>
              <a:buFont typeface="Wingdings" pitchFamily="2" charset="2"/>
              <a:buChar char="Ø"/>
            </a:pPr>
            <a:r>
              <a:rPr lang="zh-CN" altLang="en-US" sz="1800" b="0" i="0" dirty="0">
                <a:solidFill>
                  <a:srgbClr val="333333"/>
                </a:solidFill>
                <a:effectLst/>
                <a:latin typeface="Microsoft YaHei" panose="020B0503020204020204" pitchFamily="34" charset="-122"/>
                <a:ea typeface="Microsoft YaHei" panose="020B0503020204020204" pitchFamily="34" charset="-122"/>
              </a:rPr>
              <a:t>我们希望</a:t>
            </a:r>
            <a:r>
              <a:rPr lang="zh-CN" altLang="en-US" sz="1800" b="1" i="0" dirty="0">
                <a:solidFill>
                  <a:srgbClr val="00B050"/>
                </a:solidFill>
                <a:effectLst/>
                <a:latin typeface="Microsoft YaHei" panose="020B0503020204020204" pitchFamily="34" charset="-122"/>
                <a:ea typeface="Microsoft YaHei" panose="020B0503020204020204" pitchFamily="34" charset="-122"/>
              </a:rPr>
              <a:t>找到一种方法</a:t>
            </a:r>
            <a:r>
              <a:rPr lang="zh-CN" altLang="en-US" sz="1800" b="0" i="0" dirty="0">
                <a:solidFill>
                  <a:srgbClr val="333333"/>
                </a:solidFill>
                <a:effectLst/>
                <a:latin typeface="Microsoft YaHei" panose="020B0503020204020204" pitchFamily="34" charset="-122"/>
                <a:ea typeface="Microsoft YaHei" panose="020B0503020204020204" pitchFamily="34" charset="-122"/>
              </a:rPr>
              <a:t>，在</a:t>
            </a:r>
            <a:r>
              <a:rPr lang="zh-CN" altLang="en-US" sz="1800" b="1" i="0" dirty="0">
                <a:solidFill>
                  <a:srgbClr val="00B050"/>
                </a:solidFill>
                <a:effectLst/>
                <a:latin typeface="Microsoft YaHei" panose="020B0503020204020204" pitchFamily="34" charset="-122"/>
                <a:ea typeface="Microsoft YaHei" panose="020B0503020204020204" pitchFamily="34" charset="-122"/>
              </a:rPr>
              <a:t>对数据完成降维「压缩」的同时，尽量减少信息损失</a:t>
            </a:r>
            <a:r>
              <a:rPr lang="zh-CN" altLang="en-US" sz="1800" b="0" i="0" dirty="0">
                <a:solidFill>
                  <a:srgbClr val="333333"/>
                </a:solidFill>
                <a:effectLst/>
                <a:latin typeface="Microsoft YaHei" panose="020B0503020204020204" pitchFamily="34" charset="-122"/>
                <a:ea typeface="Microsoft YaHei" panose="020B0503020204020204" pitchFamily="34" charset="-122"/>
              </a:rPr>
              <a:t>。由于各变量之间存在一定的相关关系，因此可以考虑</a:t>
            </a:r>
            <a:r>
              <a:rPr lang="zh-CN" altLang="en-US" sz="1800" b="1" i="0" dirty="0">
                <a:solidFill>
                  <a:srgbClr val="00B050"/>
                </a:solidFill>
                <a:effectLst/>
                <a:latin typeface="Microsoft YaHei" panose="020B0503020204020204" pitchFamily="34" charset="-122"/>
                <a:ea typeface="Microsoft YaHei" panose="020B0503020204020204" pitchFamily="34" charset="-122"/>
              </a:rPr>
              <a:t>将关系紧密的变量变成尽可能少的新变量</a:t>
            </a:r>
            <a:r>
              <a:rPr lang="zh-CN" altLang="en-US" sz="1800" b="0" i="0" dirty="0">
                <a:solidFill>
                  <a:srgbClr val="333333"/>
                </a:solidFill>
                <a:effectLst/>
                <a:latin typeface="Microsoft YaHei" panose="020B0503020204020204" pitchFamily="34" charset="-122"/>
                <a:ea typeface="Microsoft YaHei" panose="020B0503020204020204" pitchFamily="34" charset="-122"/>
              </a:rPr>
              <a:t>，使这些</a:t>
            </a:r>
            <a:r>
              <a:rPr lang="zh-CN" altLang="en-US" sz="1800" b="1" i="0" dirty="0">
                <a:solidFill>
                  <a:srgbClr val="333333"/>
                </a:solidFill>
                <a:effectLst/>
                <a:latin typeface="Microsoft YaHei" panose="020B0503020204020204" pitchFamily="34" charset="-122"/>
                <a:ea typeface="Microsoft YaHei" panose="020B0503020204020204" pitchFamily="34" charset="-122"/>
              </a:rPr>
              <a:t>新变量两两不相关</a:t>
            </a:r>
            <a:r>
              <a:rPr lang="zh-CN" altLang="en-US" sz="1800" b="0" i="0" dirty="0">
                <a:solidFill>
                  <a:srgbClr val="333333"/>
                </a:solidFill>
                <a:effectLst/>
                <a:latin typeface="Microsoft YaHei" panose="020B0503020204020204" pitchFamily="34" charset="-122"/>
                <a:ea typeface="Microsoft YaHei" panose="020B0503020204020204" pitchFamily="34" charset="-122"/>
              </a:rPr>
              <a:t>，就可以用较少的综合指标分别代表存在于各个变量中的各类信息。机器学习中的降维算法就是这样的一类算法。</a:t>
            </a:r>
            <a:endParaRPr lang="en-US" altLang="zh-CN" sz="1800" b="0" i="0" dirty="0">
              <a:solidFill>
                <a:srgbClr val="333333"/>
              </a:solidFill>
              <a:effectLst/>
              <a:latin typeface="Microsoft YaHei" panose="020B0503020204020204" pitchFamily="34" charset="-122"/>
              <a:ea typeface="Microsoft YaHei" panose="020B0503020204020204" pitchFamily="34" charset="-122"/>
            </a:endParaRPr>
          </a:p>
          <a:p>
            <a:pPr algn="l">
              <a:lnSpc>
                <a:spcPct val="150000"/>
              </a:lnSpc>
              <a:buFont typeface="Wingdings" pitchFamily="2" charset="2"/>
              <a:buChar char="ü"/>
            </a:pPr>
            <a:r>
              <a:rPr lang="zh-CN" altLang="en-US" sz="1800" b="1" i="0" dirty="0">
                <a:solidFill>
                  <a:srgbClr val="333333"/>
                </a:solidFill>
                <a:effectLst/>
                <a:latin typeface="Microsoft YaHei" panose="020B0503020204020204" pitchFamily="34" charset="-122"/>
                <a:ea typeface="Microsoft YaHei" panose="020B0503020204020204" pitchFamily="34" charset="-122"/>
              </a:rPr>
              <a:t>主成分分析（</a:t>
            </a:r>
            <a:r>
              <a:rPr lang="en" altLang="zh-CN" sz="1800" b="1" i="0" dirty="0">
                <a:solidFill>
                  <a:srgbClr val="333333"/>
                </a:solidFill>
                <a:effectLst/>
                <a:latin typeface="Microsoft YaHei" panose="020B0503020204020204" pitchFamily="34" charset="-122"/>
                <a:ea typeface="Microsoft YaHei" panose="020B0503020204020204" pitchFamily="34" charset="-122"/>
              </a:rPr>
              <a:t>Principal Components Analysis</a:t>
            </a:r>
            <a:r>
              <a:rPr lang="zh-CN" altLang="en" sz="1800" b="1" i="0" dirty="0">
                <a:solidFill>
                  <a:srgbClr val="333333"/>
                </a:solidFill>
                <a:effectLst/>
                <a:latin typeface="Microsoft YaHei" panose="020B0503020204020204" pitchFamily="34" charset="-122"/>
                <a:ea typeface="Microsoft YaHei" panose="020B0503020204020204" pitchFamily="34" charset="-122"/>
              </a:rPr>
              <a:t>，</a:t>
            </a:r>
            <a:r>
              <a:rPr lang="zh-CN" altLang="en-US" sz="1800" b="1" i="0" dirty="0">
                <a:solidFill>
                  <a:srgbClr val="333333"/>
                </a:solidFill>
                <a:effectLst/>
                <a:latin typeface="Microsoft YaHei" panose="020B0503020204020204" pitchFamily="34" charset="-122"/>
                <a:ea typeface="Microsoft YaHei" panose="020B0503020204020204" pitchFamily="34" charset="-122"/>
              </a:rPr>
              <a:t>简称</a:t>
            </a:r>
            <a:r>
              <a:rPr lang="en" altLang="zh-CN" sz="1800" b="1" i="0" dirty="0">
                <a:solidFill>
                  <a:srgbClr val="333333"/>
                </a:solidFill>
                <a:effectLst/>
                <a:latin typeface="Microsoft YaHei" panose="020B0503020204020204" pitchFamily="34" charset="-122"/>
                <a:ea typeface="Microsoft YaHei" panose="020B0503020204020204" pitchFamily="34" charset="-122"/>
              </a:rPr>
              <a:t>PCA</a:t>
            </a:r>
            <a:r>
              <a:rPr lang="zh-CN" altLang="en" sz="1800" b="1" i="0" dirty="0">
                <a:solidFill>
                  <a:srgbClr val="333333"/>
                </a:solidFill>
                <a:effectLst/>
                <a:latin typeface="Microsoft YaHei" panose="020B0503020204020204" pitchFamily="34" charset="-122"/>
                <a:ea typeface="Microsoft YaHei" panose="020B0503020204020204" pitchFamily="34" charset="-122"/>
              </a:rPr>
              <a:t>）</a:t>
            </a:r>
            <a:r>
              <a:rPr lang="zh-CN" altLang="en-US" sz="1800" b="1" i="0" dirty="0">
                <a:solidFill>
                  <a:srgbClr val="333333"/>
                </a:solidFill>
                <a:effectLst/>
                <a:latin typeface="Microsoft YaHei" panose="020B0503020204020204" pitchFamily="34" charset="-122"/>
                <a:ea typeface="Microsoft YaHei" panose="020B0503020204020204" pitchFamily="34" charset="-122"/>
              </a:rPr>
              <a:t>是最重要的数据降维方法之一</a:t>
            </a:r>
            <a:r>
              <a:rPr lang="zh-CN" altLang="en-US" sz="1800" b="0" i="0" dirty="0">
                <a:solidFill>
                  <a:srgbClr val="333333"/>
                </a:solidFill>
                <a:effectLst/>
                <a:latin typeface="Microsoft YaHei" panose="020B0503020204020204" pitchFamily="34" charset="-122"/>
                <a:ea typeface="Microsoft YaHei" panose="020B0503020204020204" pitchFamily="34" charset="-122"/>
              </a:rPr>
              <a:t>。在数据压缩消除冗余和数据噪音消除等领域都有广泛的应用。</a:t>
            </a:r>
          </a:p>
          <a:p>
            <a:pPr marL="742950" lvl="1" indent="-285750">
              <a:lnSpc>
                <a:spcPct val="150000"/>
              </a:lnSpc>
              <a:spcBef>
                <a:spcPts val="0"/>
              </a:spcBef>
              <a:buFont typeface="Wingdings" pitchFamily="2" charset="2"/>
              <a:buChar char="Ø"/>
            </a:pPr>
            <a:endParaRPr lang="zh-CN" altLang="en-US" dirty="0"/>
          </a:p>
        </p:txBody>
      </p:sp>
    </p:spTree>
    <p:extLst>
      <p:ext uri="{BB962C8B-B14F-4D97-AF65-F5344CB8AC3E}">
        <p14:creationId xmlns:p14="http://schemas.microsoft.com/office/powerpoint/2010/main" val="1119038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a:t>
            </a:r>
            <a:r>
              <a:rPr lang="zh-CN" altLang="en-US" dirty="0"/>
              <a:t>基变换</a:t>
            </a:r>
          </a:p>
        </p:txBody>
      </p:sp>
      <p:sp>
        <p:nvSpPr>
          <p:cNvPr id="4" name="内容占位符 3"/>
          <p:cNvSpPr>
            <a:spLocks noGrp="1"/>
          </p:cNvSpPr>
          <p:nvPr>
            <p:ph idx="1"/>
          </p:nvPr>
        </p:nvSpPr>
        <p:spPr>
          <a:xfrm>
            <a:off x="260350" y="886840"/>
            <a:ext cx="7886700" cy="1052450"/>
          </a:xfrm>
        </p:spPr>
        <p:txBody>
          <a:bodyPr>
            <a:noAutofit/>
          </a:bodyPr>
          <a:lstStyle/>
          <a:p>
            <a:pPr marL="285750" indent="-285750">
              <a:lnSpc>
                <a:spcPct val="130000"/>
              </a:lnSpc>
              <a:spcBef>
                <a:spcPts val="600"/>
              </a:spcBef>
            </a:pPr>
            <a:r>
              <a:rPr lang="zh-CN" altLang="en-US" sz="2000" dirty="0">
                <a:latin typeface="Microsoft YaHei" panose="020B0503020204020204" pitchFamily="34" charset="-122"/>
                <a:ea typeface="Microsoft YaHei" panose="020B0503020204020204" pitchFamily="34" charset="-122"/>
              </a:rPr>
              <a:t>我们知道要获得原始数据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新的表示空间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，最简单的方法是对原始数据进行线性变换（也叫做基变换）</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PX</a:t>
            </a:r>
            <a:r>
              <a:rPr lang="zh-CN" altLang="en-US" sz="2000" dirty="0">
                <a:latin typeface="Microsoft YaHei" panose="020B0503020204020204" pitchFamily="34" charset="-122"/>
                <a:ea typeface="Microsoft YaHei" panose="020B0503020204020204" pitchFamily="34" charset="-122"/>
              </a:rPr>
              <a:t> 。其中，</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是原始样本，</a:t>
            </a:r>
            <a:r>
              <a:rPr lang="en-US" altLang="zh-CN" sz="2000" dirty="0">
                <a:latin typeface="Microsoft YaHei" panose="020B0503020204020204" pitchFamily="34" charset="-122"/>
                <a:ea typeface="Microsoft YaHei" panose="020B0503020204020204" pitchFamily="34" charset="-122"/>
              </a:rPr>
              <a:t>P</a:t>
            </a:r>
            <a:r>
              <a:rPr lang="zh-CN" altLang="en-US" sz="2000" dirty="0">
                <a:latin typeface="Microsoft YaHei" panose="020B0503020204020204" pitchFamily="34" charset="-122"/>
                <a:ea typeface="Microsoft YaHei" panose="020B0503020204020204" pitchFamily="34" charset="-122"/>
              </a:rPr>
              <a:t> 是基向量，</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是新表达</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CCE898C8-27FE-12FE-DFC4-652C8C216165}"/>
              </a:ext>
            </a:extLst>
          </p:cNvPr>
          <p:cNvPicPr>
            <a:picLocks noChangeAspect="1"/>
          </p:cNvPicPr>
          <p:nvPr/>
        </p:nvPicPr>
        <p:blipFill>
          <a:blip r:embed="rId2"/>
          <a:stretch>
            <a:fillRect/>
          </a:stretch>
        </p:blipFill>
        <p:spPr>
          <a:xfrm>
            <a:off x="568102" y="2591683"/>
            <a:ext cx="8007796" cy="1674634"/>
          </a:xfrm>
          <a:prstGeom prst="rect">
            <a:avLst/>
          </a:prstGeom>
        </p:spPr>
      </p:pic>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91171D0D-C9AE-21A2-76B4-3AB3ACE9748F}"/>
              </a:ext>
            </a:extLst>
          </p:cNvPr>
          <p:cNvSpPr txBox="1"/>
          <p:nvPr/>
        </p:nvSpPr>
        <p:spPr>
          <a:xfrm>
            <a:off x="568102" y="4557943"/>
            <a:ext cx="4572000" cy="1200329"/>
          </a:xfrm>
          <a:prstGeom prst="rect">
            <a:avLst/>
          </a:prstGeom>
          <a:noFill/>
        </p:spPr>
        <p:txBody>
          <a:bodyPr wrap="square">
            <a:spAutoFit/>
          </a:bodyPr>
          <a:lstStyle/>
          <a:p>
            <a:pPr>
              <a:lnSpc>
                <a:spcPct val="150000"/>
              </a:lnSpc>
            </a:pPr>
            <a:r>
              <a:rPr lang="zh-CN" altLang="en-US" dirty="0"/>
              <a:t>其中 </a:t>
            </a:r>
            <a:r>
              <a:rPr lang="en-US" altLang="zh-CN" dirty="0"/>
              <a:t>p</a:t>
            </a:r>
            <a:r>
              <a:rPr lang="en-US" altLang="zh-CN" baseline="-25000" dirty="0"/>
              <a:t>i</a:t>
            </a:r>
            <a:r>
              <a:rPr lang="zh-CN" altLang="en-US" baseline="-25000" dirty="0"/>
              <a:t> </a:t>
            </a:r>
            <a:r>
              <a:rPr lang="zh-CN" altLang="en-US" dirty="0"/>
              <a:t>是行向量，表示第 </a:t>
            </a:r>
            <a:r>
              <a:rPr lang="en-US" altLang="zh-CN" dirty="0" err="1"/>
              <a:t>i</a:t>
            </a:r>
            <a:r>
              <a:rPr lang="zh-CN" altLang="en-US" dirty="0"/>
              <a:t> 个基</a:t>
            </a:r>
            <a:endParaRPr lang="en-US" altLang="zh-CN" dirty="0"/>
          </a:p>
          <a:p>
            <a:pPr>
              <a:lnSpc>
                <a:spcPct val="150000"/>
              </a:lnSpc>
            </a:pPr>
            <a:r>
              <a:rPr lang="en-US" altLang="zh-CN" dirty="0" err="1"/>
              <a:t>x</a:t>
            </a:r>
            <a:r>
              <a:rPr lang="en-US" altLang="zh-CN" baseline="-25000" dirty="0" err="1"/>
              <a:t>j</a:t>
            </a:r>
            <a:r>
              <a:rPr lang="zh-CN" altLang="en-US" baseline="-25000" dirty="0"/>
              <a:t> </a:t>
            </a:r>
            <a:r>
              <a:rPr lang="zh-CN" altLang="en-US" dirty="0"/>
              <a:t>是一个列向量，表示第 </a:t>
            </a:r>
            <a:r>
              <a:rPr lang="en-US" altLang="zh-CN" dirty="0"/>
              <a:t>j</a:t>
            </a:r>
            <a:r>
              <a:rPr lang="zh-CN" altLang="en-US" dirty="0"/>
              <a:t> 个原始数据记录</a:t>
            </a:r>
          </a:p>
          <a:p>
            <a:endParaRPr lang="zh-CN" altLang="en-US" dirty="0"/>
          </a:p>
        </p:txBody>
      </p:sp>
    </p:spTree>
    <p:extLst>
      <p:ext uri="{BB962C8B-B14F-4D97-AF65-F5344CB8AC3E}">
        <p14:creationId xmlns:p14="http://schemas.microsoft.com/office/powerpoint/2010/main" val="22943035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a:t>
            </a:r>
            <a:r>
              <a:rPr lang="zh-CN" altLang="en-US" dirty="0"/>
              <a:t>基变换</a:t>
            </a:r>
          </a:p>
        </p:txBody>
      </p:sp>
      <p:sp>
        <p:nvSpPr>
          <p:cNvPr id="4" name="内容占位符 3"/>
          <p:cNvSpPr>
            <a:spLocks noGrp="1"/>
          </p:cNvSpPr>
          <p:nvPr>
            <p:ph idx="1"/>
          </p:nvPr>
        </p:nvSpPr>
        <p:spPr>
          <a:xfrm>
            <a:off x="260350" y="886840"/>
            <a:ext cx="7886700" cy="1052450"/>
          </a:xfrm>
        </p:spPr>
        <p:txBody>
          <a:bodyPr>
            <a:noAutofit/>
          </a:bodyPr>
          <a:lstStyle/>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当              </a:t>
            </a:r>
            <a:r>
              <a:rPr lang="zh-CN" altLang="en-US" sz="1600" b="0" i="0" dirty="0">
                <a:effectLst/>
                <a:latin typeface="Microsoft YaHei" panose="020B0503020204020204" pitchFamily="34" charset="-122"/>
                <a:ea typeface="Microsoft YaHei" panose="020B0503020204020204" pitchFamily="34" charset="-122"/>
              </a:rPr>
              <a:t>时，即「基的维度</a:t>
            </a:r>
            <a:r>
              <a:rPr lang="en-US" altLang="zh-CN" sz="1600" b="0" i="0" dirty="0">
                <a:effectLst/>
                <a:latin typeface="Microsoft YaHei" panose="020B0503020204020204" pitchFamily="34" charset="-122"/>
                <a:ea typeface="Microsoft YaHei" panose="020B0503020204020204" pitchFamily="34" charset="-122"/>
              </a:rPr>
              <a:t>&lt;</a:t>
            </a:r>
            <a:r>
              <a:rPr lang="zh-CN" altLang="en-US" sz="1600" b="0" i="0" dirty="0">
                <a:effectLst/>
                <a:latin typeface="Microsoft YaHei" panose="020B0503020204020204" pitchFamily="34" charset="-122"/>
                <a:ea typeface="Microsoft YaHei" panose="020B0503020204020204" pitchFamily="34" charset="-122"/>
              </a:rPr>
              <a:t>数据维度」时，可达到降维的目的，即</a:t>
            </a:r>
            <a:endParaRPr lang="zh-CN" altLang="en-US" sz="2000" dirty="0">
              <a:latin typeface="Microsoft YaHei" panose="020B0503020204020204" pitchFamily="34" charset="-122"/>
              <a:ea typeface="Microsoft YaHei" panose="020B0503020204020204" pitchFamily="34" charset="-122"/>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06AD4901-2DB9-7EE6-2059-66321279933A}"/>
              </a:ext>
            </a:extLst>
          </p:cNvPr>
          <p:cNvPicPr>
            <a:picLocks noChangeAspect="1"/>
          </p:cNvPicPr>
          <p:nvPr/>
        </p:nvPicPr>
        <p:blipFill>
          <a:blip r:embed="rId2"/>
          <a:stretch>
            <a:fillRect/>
          </a:stretch>
        </p:blipFill>
        <p:spPr>
          <a:xfrm>
            <a:off x="873647" y="980134"/>
            <a:ext cx="712085" cy="237362"/>
          </a:xfrm>
          <a:prstGeom prst="rect">
            <a:avLst/>
          </a:prstGeom>
        </p:spPr>
      </p:pic>
      <p:pic>
        <p:nvPicPr>
          <p:cNvPr id="11" name="图片 10">
            <a:extLst>
              <a:ext uri="{FF2B5EF4-FFF2-40B4-BE49-F238E27FC236}">
                <a16:creationId xmlns:a16="http://schemas.microsoft.com/office/drawing/2014/main" id="{F5ADA9F2-8413-F109-214F-EBA9BAA2178A}"/>
              </a:ext>
            </a:extLst>
          </p:cNvPr>
          <p:cNvPicPr>
            <a:picLocks noChangeAspect="1"/>
          </p:cNvPicPr>
          <p:nvPr/>
        </p:nvPicPr>
        <p:blipFill>
          <a:blip r:embed="rId3"/>
          <a:stretch>
            <a:fillRect/>
          </a:stretch>
        </p:blipFill>
        <p:spPr>
          <a:xfrm>
            <a:off x="3074123" y="1413065"/>
            <a:ext cx="2259154" cy="216302"/>
          </a:xfrm>
          <a:prstGeom prst="rect">
            <a:avLst/>
          </a:prstGeom>
        </p:spPr>
      </p:pic>
      <p:pic>
        <p:nvPicPr>
          <p:cNvPr id="14" name="图片 13">
            <a:extLst>
              <a:ext uri="{FF2B5EF4-FFF2-40B4-BE49-F238E27FC236}">
                <a16:creationId xmlns:a16="http://schemas.microsoft.com/office/drawing/2014/main" id="{698680AC-08AF-E206-BF93-18104C71E8EB}"/>
              </a:ext>
            </a:extLst>
          </p:cNvPr>
          <p:cNvPicPr>
            <a:picLocks noChangeAspect="1"/>
          </p:cNvPicPr>
          <p:nvPr/>
        </p:nvPicPr>
        <p:blipFill>
          <a:blip r:embed="rId4"/>
          <a:stretch>
            <a:fillRect/>
          </a:stretch>
        </p:blipFill>
        <p:spPr>
          <a:xfrm>
            <a:off x="0" y="2395078"/>
            <a:ext cx="9144000" cy="3482788"/>
          </a:xfrm>
          <a:prstGeom prst="rect">
            <a:avLst/>
          </a:prstGeom>
        </p:spPr>
      </p:pic>
    </p:spTree>
    <p:extLst>
      <p:ext uri="{BB962C8B-B14F-4D97-AF65-F5344CB8AC3E}">
        <p14:creationId xmlns:p14="http://schemas.microsoft.com/office/powerpoint/2010/main" val="19935237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方差</a:t>
            </a:r>
          </a:p>
        </p:txBody>
      </p:sp>
      <p:sp>
        <p:nvSpPr>
          <p:cNvPr id="4" name="内容占位符 3"/>
          <p:cNvSpPr>
            <a:spLocks noGrp="1"/>
          </p:cNvSpPr>
          <p:nvPr>
            <p:ph idx="1"/>
          </p:nvPr>
        </p:nvSpPr>
        <p:spPr>
          <a:xfrm>
            <a:off x="260350" y="914418"/>
            <a:ext cx="7886700" cy="1052450"/>
          </a:xfrm>
        </p:spPr>
        <p:txBody>
          <a:bodyPr>
            <a:noAutofit/>
          </a:bodyPr>
          <a:lstStyle/>
          <a:p>
            <a:pPr marL="285750" indent="-285750">
              <a:lnSpc>
                <a:spcPct val="130000"/>
              </a:lnSpc>
              <a:spcBef>
                <a:spcPts val="600"/>
              </a:spcBef>
            </a:pPr>
            <a:r>
              <a:rPr lang="zh-CN" altLang="en-US" sz="1600" b="0" i="0" dirty="0">
                <a:effectLst/>
                <a:latin typeface="Microsoft YaHei" panose="020B0503020204020204" pitchFamily="34" charset="-122"/>
                <a:ea typeface="Microsoft YaHei" panose="020B0503020204020204" pitchFamily="34" charset="-122"/>
              </a:rPr>
              <a:t>降维的目的是希望压缩数据但信息损失最少，也就是说，我们希望投影后的数据尽可能分散开。在数学上，这种分散程度我们用「方差」来表达，方差越大，数据越分散：</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2" name="Picture 8" descr="PCA降维算法; PCA与最大可分性;">
            <a:extLst>
              <a:ext uri="{FF2B5EF4-FFF2-40B4-BE49-F238E27FC236}">
                <a16:creationId xmlns:a16="http://schemas.microsoft.com/office/drawing/2014/main" id="{A7D56F6B-BF47-4427-C6C9-8BE6859BE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81126"/>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1D672CA5-DDDB-CF83-8E4A-84AC347DA709}"/>
              </a:ext>
            </a:extLst>
          </p:cNvPr>
          <p:cNvPicPr>
            <a:picLocks noChangeAspect="1"/>
          </p:cNvPicPr>
          <p:nvPr/>
        </p:nvPicPr>
        <p:blipFill>
          <a:blip r:embed="rId3"/>
          <a:stretch>
            <a:fillRect/>
          </a:stretch>
        </p:blipFill>
        <p:spPr>
          <a:xfrm>
            <a:off x="1593850" y="1696882"/>
            <a:ext cx="5956300" cy="660400"/>
          </a:xfrm>
          <a:prstGeom prst="rect">
            <a:avLst/>
          </a:prstGeom>
        </p:spPr>
      </p:pic>
      <p:pic>
        <p:nvPicPr>
          <p:cNvPr id="10" name="图片 9">
            <a:extLst>
              <a:ext uri="{FF2B5EF4-FFF2-40B4-BE49-F238E27FC236}">
                <a16:creationId xmlns:a16="http://schemas.microsoft.com/office/drawing/2014/main" id="{E9685D31-7299-8D9B-D7F7-274E4F40A585}"/>
              </a:ext>
            </a:extLst>
          </p:cNvPr>
          <p:cNvPicPr>
            <a:picLocks noChangeAspect="1"/>
          </p:cNvPicPr>
          <p:nvPr/>
        </p:nvPicPr>
        <p:blipFill>
          <a:blip r:embed="rId4"/>
          <a:stretch>
            <a:fillRect/>
          </a:stretch>
        </p:blipFill>
        <p:spPr>
          <a:xfrm>
            <a:off x="1593850" y="2439004"/>
            <a:ext cx="5428486" cy="660400"/>
          </a:xfrm>
          <a:prstGeom prst="rect">
            <a:avLst/>
          </a:prstGeom>
        </p:spPr>
      </p:pic>
    </p:spTree>
    <p:extLst>
      <p:ext uri="{BB962C8B-B14F-4D97-AF65-F5344CB8AC3E}">
        <p14:creationId xmlns:p14="http://schemas.microsoft.com/office/powerpoint/2010/main" val="2097488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方差</a:t>
            </a:r>
          </a:p>
        </p:txBody>
      </p:sp>
      <p:sp>
        <p:nvSpPr>
          <p:cNvPr id="4" name="内容占位符 3"/>
          <p:cNvSpPr>
            <a:spLocks noGrp="1"/>
          </p:cNvSpPr>
          <p:nvPr>
            <p:ph idx="1"/>
          </p:nvPr>
        </p:nvSpPr>
        <p:spPr>
          <a:xfrm>
            <a:off x="260350" y="914418"/>
            <a:ext cx="7886700" cy="1052450"/>
          </a:xfrm>
        </p:spPr>
        <p:txBody>
          <a:bodyPr>
            <a:noAutofit/>
          </a:bodyPr>
          <a:lstStyle/>
          <a:p>
            <a:pPr marL="285750" indent="-285750">
              <a:lnSpc>
                <a:spcPct val="130000"/>
              </a:lnSpc>
              <a:spcBef>
                <a:spcPts val="600"/>
              </a:spcBef>
            </a:pPr>
            <a:r>
              <a:rPr lang="zh-CN" altLang="en-US" sz="1600" b="0" i="0" dirty="0">
                <a:effectLst/>
                <a:latin typeface="Microsoft YaHei" panose="020B0503020204020204" pitchFamily="34" charset="-122"/>
                <a:ea typeface="Microsoft YaHei" panose="020B0503020204020204" pitchFamily="34" charset="-122"/>
              </a:rPr>
              <a:t>降维的目的是希望压缩数据但信息损失最少，也就是说，我们希望投影后的数据尽可能分散开。在数学上，这种分散程度我们用「方差」来表达，方差越大，数据越分散：</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2" name="Picture 8" descr="PCA降维算法; PCA与最大可分性;">
            <a:extLst>
              <a:ext uri="{FF2B5EF4-FFF2-40B4-BE49-F238E27FC236}">
                <a16:creationId xmlns:a16="http://schemas.microsoft.com/office/drawing/2014/main" id="{A7D56F6B-BF47-4427-C6C9-8BE6859BE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81126"/>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E9685D31-7299-8D9B-D7F7-274E4F40A585}"/>
              </a:ext>
            </a:extLst>
          </p:cNvPr>
          <p:cNvPicPr>
            <a:picLocks noChangeAspect="1"/>
          </p:cNvPicPr>
          <p:nvPr/>
        </p:nvPicPr>
        <p:blipFill>
          <a:blip r:embed="rId3"/>
          <a:stretch>
            <a:fillRect/>
          </a:stretch>
        </p:blipFill>
        <p:spPr>
          <a:xfrm>
            <a:off x="1489457" y="1704796"/>
            <a:ext cx="5428486" cy="660400"/>
          </a:xfrm>
          <a:prstGeom prst="rect">
            <a:avLst/>
          </a:prstGeom>
        </p:spPr>
      </p:pic>
      <p:pic>
        <p:nvPicPr>
          <p:cNvPr id="9" name="图片 8">
            <a:extLst>
              <a:ext uri="{FF2B5EF4-FFF2-40B4-BE49-F238E27FC236}">
                <a16:creationId xmlns:a16="http://schemas.microsoft.com/office/drawing/2014/main" id="{E032ACE4-7A20-AABB-67D1-433D8F18A7E0}"/>
              </a:ext>
            </a:extLst>
          </p:cNvPr>
          <p:cNvPicPr>
            <a:picLocks noChangeAspect="1"/>
          </p:cNvPicPr>
          <p:nvPr/>
        </p:nvPicPr>
        <p:blipFill>
          <a:blip r:embed="rId4"/>
          <a:stretch>
            <a:fillRect/>
          </a:stretch>
        </p:blipFill>
        <p:spPr>
          <a:xfrm>
            <a:off x="524014" y="2365196"/>
            <a:ext cx="7623036" cy="634309"/>
          </a:xfrm>
          <a:prstGeom prst="rect">
            <a:avLst/>
          </a:prstGeom>
        </p:spPr>
      </p:pic>
    </p:spTree>
    <p:extLst>
      <p:ext uri="{BB962C8B-B14F-4D97-AF65-F5344CB8AC3E}">
        <p14:creationId xmlns:p14="http://schemas.microsoft.com/office/powerpoint/2010/main" val="4363179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协方差</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5E6C1C2E-CA3D-93B3-25FD-09BF531FBB44}"/>
              </a:ext>
            </a:extLst>
          </p:cNvPr>
          <p:cNvPicPr>
            <a:picLocks noChangeAspect="1"/>
          </p:cNvPicPr>
          <p:nvPr/>
        </p:nvPicPr>
        <p:blipFill>
          <a:blip r:embed="rId2"/>
          <a:stretch>
            <a:fillRect/>
          </a:stretch>
        </p:blipFill>
        <p:spPr>
          <a:xfrm>
            <a:off x="0" y="2989003"/>
            <a:ext cx="9144000" cy="3482788"/>
          </a:xfrm>
          <a:prstGeom prst="rect">
            <a:avLst/>
          </a:prstGeom>
        </p:spPr>
      </p:pic>
      <p:sp>
        <p:nvSpPr>
          <p:cNvPr id="2" name="内容占位符 3">
            <a:extLst>
              <a:ext uri="{FF2B5EF4-FFF2-40B4-BE49-F238E27FC236}">
                <a16:creationId xmlns:a16="http://schemas.microsoft.com/office/drawing/2014/main" id="{F5E61470-329D-83C5-826F-24247298A0DA}"/>
              </a:ext>
            </a:extLst>
          </p:cNvPr>
          <p:cNvSpPr>
            <a:spLocks noGrp="1"/>
          </p:cNvSpPr>
          <p:nvPr>
            <p:ph idx="1"/>
          </p:nvPr>
        </p:nvSpPr>
        <p:spPr>
          <a:xfrm>
            <a:off x="260350" y="914417"/>
            <a:ext cx="8640582" cy="1213187"/>
          </a:xfrm>
        </p:spPr>
        <p:txBody>
          <a:bodyPr>
            <a:noAutofit/>
          </a:bodyPr>
          <a:lstStyle/>
          <a:p>
            <a:pPr marL="285750" indent="-285750">
              <a:lnSpc>
                <a:spcPct val="130000"/>
              </a:lnSpc>
              <a:spcBef>
                <a:spcPts val="600"/>
              </a:spcBef>
            </a:pPr>
            <a:r>
              <a:rPr lang="zh-CN" altLang="en-US" sz="1200" b="0" i="0" dirty="0">
                <a:effectLst/>
                <a:latin typeface="Microsoft YaHei" panose="020B0503020204020204" pitchFamily="34" charset="-122"/>
                <a:ea typeface="Microsoft YaHei" panose="020B0503020204020204" pitchFamily="34" charset="-122"/>
              </a:rPr>
              <a:t>协方差（</a:t>
            </a:r>
            <a:r>
              <a:rPr lang="en" altLang="zh-CN" sz="1200" b="0" i="0" dirty="0">
                <a:effectLst/>
                <a:latin typeface="Microsoft YaHei" panose="020B0503020204020204" pitchFamily="34" charset="-122"/>
                <a:ea typeface="Microsoft YaHei" panose="020B0503020204020204" pitchFamily="34" charset="-122"/>
              </a:rPr>
              <a:t>Covariance</a:t>
            </a:r>
            <a:r>
              <a:rPr lang="zh-CN" altLang="en" sz="1200" b="0" i="0" dirty="0">
                <a:effectLst/>
                <a:latin typeface="Microsoft YaHei" panose="020B0503020204020204" pitchFamily="34" charset="-122"/>
                <a:ea typeface="Microsoft YaHei" panose="020B0503020204020204" pitchFamily="34" charset="-122"/>
              </a:rPr>
              <a:t>）</a:t>
            </a:r>
            <a:r>
              <a:rPr lang="zh-CN" altLang="en-US" sz="1200" b="0" i="0" dirty="0">
                <a:effectLst/>
                <a:latin typeface="Microsoft YaHei" panose="020B0503020204020204" pitchFamily="34" charset="-122"/>
                <a:ea typeface="Microsoft YaHei" panose="020B0503020204020204" pitchFamily="34" charset="-122"/>
              </a:rPr>
              <a:t>在概率和统计学中用于衡量两个变量的总体误差。比如对于二维随机变量</a:t>
            </a:r>
            <a:endParaRPr lang="en-US" altLang="zh-CN" sz="1200" b="0" i="0" dirty="0">
              <a:effectLst/>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200" b="0" i="0" dirty="0">
                <a:effectLst/>
                <a:latin typeface="Microsoft YaHei" panose="020B0503020204020204" pitchFamily="34" charset="-122"/>
                <a:ea typeface="Microsoft YaHei" panose="020B0503020204020204" pitchFamily="34" charset="-122"/>
              </a:rPr>
              <a:t>特征</a:t>
            </a:r>
            <a:r>
              <a:rPr lang="en-US" altLang="zh-CN" sz="1200" b="0" i="0" dirty="0">
                <a:effectLst/>
                <a:latin typeface="Microsoft YaHei" panose="020B0503020204020204" pitchFamily="34" charset="-122"/>
                <a:ea typeface="Microsoft YaHei" panose="020B0503020204020204" pitchFamily="34" charset="-122"/>
              </a:rPr>
              <a:t>a</a:t>
            </a:r>
            <a:r>
              <a:rPr lang="zh-CN" altLang="en-US" sz="1200" b="0" i="0" dirty="0">
                <a:effectLst/>
                <a:latin typeface="Microsoft YaHei" panose="020B0503020204020204" pitchFamily="34" charset="-122"/>
                <a:ea typeface="Microsoft YaHei" panose="020B0503020204020204" pitchFamily="34" charset="-122"/>
              </a:rPr>
              <a:t>、</a:t>
            </a:r>
            <a:r>
              <a:rPr lang="en-US" altLang="zh-CN" sz="1200" b="0" i="0" dirty="0">
                <a:effectLst/>
                <a:latin typeface="Microsoft YaHei" panose="020B0503020204020204" pitchFamily="34" charset="-122"/>
                <a:ea typeface="Microsoft YaHei" panose="020B0503020204020204" pitchFamily="34" charset="-122"/>
              </a:rPr>
              <a:t>b</a:t>
            </a:r>
            <a:r>
              <a:rPr lang="zh-CN" altLang="en-US" sz="1200" b="0" i="0" dirty="0">
                <a:effectLst/>
                <a:latin typeface="Microsoft YaHei" panose="020B0503020204020204" pitchFamily="34" charset="-122"/>
                <a:ea typeface="Microsoft YaHei" panose="020B0503020204020204" pitchFamily="34" charset="-122"/>
              </a:rPr>
              <a:t>除了自身的数学期望和方差，还需要讨论</a:t>
            </a:r>
            <a:r>
              <a:rPr lang="en-US" altLang="zh-CN" sz="1200" b="0" i="0" dirty="0">
                <a:effectLst/>
                <a:latin typeface="Microsoft YaHei" panose="020B0503020204020204" pitchFamily="34" charset="-122"/>
                <a:ea typeface="Microsoft YaHei" panose="020B0503020204020204" pitchFamily="34" charset="-122"/>
              </a:rPr>
              <a:t>a</a:t>
            </a:r>
            <a:r>
              <a:rPr lang="zh-CN" altLang="en-US" sz="1200" b="0" i="0" dirty="0">
                <a:effectLst/>
                <a:latin typeface="Microsoft YaHei" panose="020B0503020204020204" pitchFamily="34" charset="-122"/>
                <a:ea typeface="Microsoft YaHei" panose="020B0503020204020204" pitchFamily="34" charset="-122"/>
              </a:rPr>
              <a:t>、</a:t>
            </a:r>
            <a:r>
              <a:rPr lang="en-US" altLang="zh-CN" sz="1200" b="0" i="0" dirty="0">
                <a:effectLst/>
                <a:latin typeface="Microsoft YaHei" panose="020B0503020204020204" pitchFamily="34" charset="-122"/>
                <a:ea typeface="Microsoft YaHei" panose="020B0503020204020204" pitchFamily="34" charset="-122"/>
              </a:rPr>
              <a:t>b</a:t>
            </a:r>
            <a:r>
              <a:rPr lang="zh-CN" altLang="en-US" sz="1200" b="0" i="0" dirty="0">
                <a:effectLst/>
                <a:latin typeface="Microsoft YaHei" panose="020B0503020204020204" pitchFamily="34" charset="-122"/>
                <a:ea typeface="Microsoft YaHei" panose="020B0503020204020204" pitchFamily="34" charset="-122"/>
              </a:rPr>
              <a:t>之间互相关系的数学特征</a:t>
            </a:r>
            <a:endParaRPr lang="en-US" altLang="zh-CN" sz="1600" b="0" i="0" dirty="0">
              <a:effectLst/>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pPr>
            <a:r>
              <a:rPr lang="zh-CN" altLang="en-US" sz="1050" b="0" i="0" dirty="0">
                <a:effectLst/>
                <a:latin typeface="Microsoft YaHei" panose="020B0503020204020204" pitchFamily="34" charset="-122"/>
                <a:ea typeface="Microsoft YaHei" panose="020B0503020204020204" pitchFamily="34" charset="-122"/>
              </a:rPr>
              <a:t>定义协方差</a:t>
            </a:r>
            <a:r>
              <a:rPr lang="en-US" altLang="zh-CN" sz="1050" b="0" i="0" dirty="0" err="1">
                <a:effectLst/>
                <a:latin typeface="Microsoft YaHei" panose="020B0503020204020204" pitchFamily="34" charset="-122"/>
                <a:ea typeface="Microsoft YaHei" panose="020B0503020204020204" pitchFamily="34" charset="-122"/>
              </a:rPr>
              <a:t>Cov</a:t>
            </a:r>
            <a:r>
              <a:rPr lang="zh-CN" altLang="en-US" sz="1050" dirty="0">
                <a:latin typeface="Microsoft YaHei" panose="020B0503020204020204" pitchFamily="34" charset="-122"/>
                <a:ea typeface="Microsoft YaHei" panose="020B0503020204020204" pitchFamily="34" charset="-122"/>
              </a:rPr>
              <a:t>：</a:t>
            </a:r>
            <a:endParaRPr lang="en-US" altLang="zh-CN" sz="1050" dirty="0">
              <a:latin typeface="Microsoft YaHei" panose="020B0503020204020204" pitchFamily="34" charset="-122"/>
              <a:ea typeface="Microsoft YaHei" panose="020B0503020204020204" pitchFamily="34" charset="-122"/>
            </a:endParaRPr>
          </a:p>
          <a:p>
            <a:pPr marL="457200" lvl="1" indent="0">
              <a:lnSpc>
                <a:spcPct val="130000"/>
              </a:lnSpc>
              <a:spcBef>
                <a:spcPts val="600"/>
              </a:spcBef>
              <a:buNone/>
            </a:pPr>
            <a:endParaRPr lang="en-US" altLang="zh-CN" sz="1050" dirty="0">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pPr>
            <a:r>
              <a:rPr lang="zh-CN" altLang="en-US" sz="1050" b="0" i="0" dirty="0">
                <a:effectLst/>
                <a:latin typeface="Microsoft YaHei" panose="020B0503020204020204" pitchFamily="34" charset="-122"/>
                <a:ea typeface="Microsoft YaHei" panose="020B0503020204020204" pitchFamily="34" charset="-122"/>
              </a:rPr>
              <a:t>当</a:t>
            </a:r>
            <a:r>
              <a:rPr lang="en-US" altLang="zh-CN" sz="1050" b="0" i="0" dirty="0" err="1">
                <a:effectLst/>
                <a:latin typeface="Microsoft YaHei" panose="020B0503020204020204" pitchFamily="34" charset="-122"/>
                <a:ea typeface="Microsoft YaHei" panose="020B0503020204020204" pitchFamily="34" charset="-122"/>
              </a:rPr>
              <a:t>Cov</a:t>
            </a:r>
            <a:r>
              <a:rPr lang="en-US" altLang="zh-CN" sz="1050" dirty="0">
                <a:latin typeface="Microsoft YaHei" panose="020B0503020204020204" pitchFamily="34" charset="-122"/>
                <a:ea typeface="Microsoft YaHei" panose="020B0503020204020204" pitchFamily="34" charset="-122"/>
              </a:rPr>
              <a:t>(a,</a:t>
            </a:r>
            <a:r>
              <a:rPr lang="zh-CN" altLang="en-US" sz="1050" dirty="0">
                <a:latin typeface="Microsoft YaHei" panose="020B0503020204020204" pitchFamily="34" charset="-122"/>
                <a:ea typeface="Microsoft YaHei" panose="020B0503020204020204" pitchFamily="34" charset="-122"/>
              </a:rPr>
              <a:t> </a:t>
            </a:r>
            <a:r>
              <a:rPr lang="en-US" altLang="zh-CN" sz="1050" dirty="0">
                <a:latin typeface="Microsoft YaHei" panose="020B0503020204020204" pitchFamily="34" charset="-122"/>
                <a:ea typeface="Microsoft YaHei" panose="020B0503020204020204" pitchFamily="34" charset="-122"/>
              </a:rPr>
              <a:t>b)=0</a:t>
            </a:r>
            <a:r>
              <a:rPr lang="zh-CN" altLang="en-US" sz="1050" dirty="0">
                <a:latin typeface="Microsoft YaHei" panose="020B0503020204020204" pitchFamily="34" charset="-122"/>
                <a:ea typeface="Microsoft YaHei" panose="020B0503020204020204" pitchFamily="34" charset="-122"/>
              </a:rPr>
              <a:t>时，变量</a:t>
            </a:r>
            <a:r>
              <a:rPr lang="en-US" altLang="zh-CN" sz="1050" dirty="0">
                <a:latin typeface="Microsoft YaHei" panose="020B0503020204020204" pitchFamily="34" charset="-122"/>
                <a:ea typeface="Microsoft YaHei" panose="020B0503020204020204" pitchFamily="34" charset="-122"/>
              </a:rPr>
              <a:t>a</a:t>
            </a:r>
            <a:r>
              <a:rPr lang="zh-CN" altLang="en-US" sz="1050" dirty="0">
                <a:latin typeface="Microsoft YaHei" panose="020B0503020204020204" pitchFamily="34" charset="-122"/>
                <a:ea typeface="Microsoft YaHei" panose="020B0503020204020204" pitchFamily="34" charset="-122"/>
              </a:rPr>
              <a:t>、</a:t>
            </a:r>
            <a:r>
              <a:rPr lang="en-US" altLang="zh-CN" sz="1050" dirty="0">
                <a:latin typeface="Microsoft YaHei" panose="020B0503020204020204" pitchFamily="34" charset="-122"/>
                <a:ea typeface="Microsoft YaHei" panose="020B0503020204020204" pitchFamily="34" charset="-122"/>
              </a:rPr>
              <a:t>b</a:t>
            </a:r>
            <a:r>
              <a:rPr lang="zh-CN" altLang="en-US" sz="1050" dirty="0">
                <a:latin typeface="Microsoft YaHei" panose="020B0503020204020204" pitchFamily="34" charset="-122"/>
                <a:ea typeface="Microsoft YaHei" panose="020B0503020204020204" pitchFamily="34" charset="-122"/>
              </a:rPr>
              <a:t>完全独立，这也是</a:t>
            </a:r>
            <a:r>
              <a:rPr lang="zh-CN" altLang="en-US" sz="1050" b="1" dirty="0">
                <a:latin typeface="Microsoft YaHei" panose="020B0503020204020204" pitchFamily="34" charset="-122"/>
                <a:ea typeface="Microsoft YaHei" panose="020B0503020204020204" pitchFamily="34" charset="-122"/>
              </a:rPr>
              <a:t>希望达到的优化目标</a:t>
            </a:r>
            <a:r>
              <a:rPr lang="zh-CN" altLang="en-US" sz="1050" dirty="0">
                <a:latin typeface="Microsoft YaHei" panose="020B0503020204020204" pitchFamily="34" charset="-122"/>
                <a:ea typeface="Microsoft YaHei" panose="020B0503020204020204" pitchFamily="34" charset="-122"/>
              </a:rPr>
              <a:t>。方差是协方差的一种特殊情况，即当两个变量是相同的情况</a:t>
            </a:r>
            <a:endParaRPr lang="en-US" altLang="zh-CN" sz="1050" b="0" i="0" dirty="0">
              <a:effectLst/>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9F9EA61C-1BC8-685E-1DAF-1F760159947F}"/>
              </a:ext>
            </a:extLst>
          </p:cNvPr>
          <p:cNvPicPr>
            <a:picLocks noChangeAspect="1"/>
          </p:cNvPicPr>
          <p:nvPr/>
        </p:nvPicPr>
        <p:blipFill>
          <a:blip r:embed="rId3"/>
          <a:stretch>
            <a:fillRect/>
          </a:stretch>
        </p:blipFill>
        <p:spPr>
          <a:xfrm>
            <a:off x="3379555" y="1585733"/>
            <a:ext cx="1854867" cy="541872"/>
          </a:xfrm>
          <a:prstGeom prst="rect">
            <a:avLst/>
          </a:prstGeom>
        </p:spPr>
      </p:pic>
      <p:pic>
        <p:nvPicPr>
          <p:cNvPr id="14" name="图片 13">
            <a:extLst>
              <a:ext uri="{FF2B5EF4-FFF2-40B4-BE49-F238E27FC236}">
                <a16:creationId xmlns:a16="http://schemas.microsoft.com/office/drawing/2014/main" id="{D3C2167C-33B9-33DD-3212-B250A88C5912}"/>
              </a:ext>
            </a:extLst>
          </p:cNvPr>
          <p:cNvPicPr>
            <a:picLocks noChangeAspect="1"/>
          </p:cNvPicPr>
          <p:nvPr/>
        </p:nvPicPr>
        <p:blipFill>
          <a:blip r:embed="rId4"/>
          <a:stretch>
            <a:fillRect/>
          </a:stretch>
        </p:blipFill>
        <p:spPr>
          <a:xfrm>
            <a:off x="3506877" y="2566309"/>
            <a:ext cx="1585984" cy="232611"/>
          </a:xfrm>
          <a:prstGeom prst="rect">
            <a:avLst/>
          </a:prstGeom>
        </p:spPr>
      </p:pic>
    </p:spTree>
    <p:extLst>
      <p:ext uri="{BB962C8B-B14F-4D97-AF65-F5344CB8AC3E}">
        <p14:creationId xmlns:p14="http://schemas.microsoft.com/office/powerpoint/2010/main" val="2285807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icrosoft YaHei" panose="020B0503020204020204" pitchFamily="34" charset="-122"/>
                <a:ea typeface="Microsoft YaHei" panose="020B0503020204020204" pitchFamily="34" charset="-122"/>
              </a:rPr>
              <a:t>归纳偏好</a:t>
            </a:r>
          </a:p>
        </p:txBody>
      </p:sp>
      <p:sp>
        <p:nvSpPr>
          <p:cNvPr id="4" name="内容占位符 2"/>
          <p:cNvSpPr txBox="1">
            <a:spLocks/>
          </p:cNvSpPr>
          <p:nvPr/>
        </p:nvSpPr>
        <p:spPr>
          <a:xfrm>
            <a:off x="770239" y="1228384"/>
            <a:ext cx="6505202" cy="948296"/>
          </a:xfrm>
          <a:prstGeom prst="rect">
            <a:avLst/>
          </a:prstGeom>
        </p:spPr>
        <p:txBody>
          <a:bodyPr vert="horz" lIns="91440" tIns="46800" rIns="91440" bIns="45720" rtlCol="0">
            <a:normAutofit lnSpcReduction="100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Font typeface="Wingdings" panose="05000000000000000000" pitchFamily="2" charset="2"/>
              <a:buNone/>
            </a:pPr>
            <a:r>
              <a:rPr lang="zh-CN" altLang="en-US" b="1" dirty="0">
                <a:latin typeface="Microsoft YaHei" panose="020B0503020204020204" pitchFamily="34" charset="-122"/>
                <a:ea typeface="Microsoft YaHei" panose="020B0503020204020204" pitchFamily="34" charset="-122"/>
              </a:rPr>
              <a:t>归纳偏好</a:t>
            </a:r>
            <a:r>
              <a:rPr lang="zh-CN" altLang="en-US" dirty="0">
                <a:latin typeface="Microsoft YaHei" panose="020B0503020204020204" pitchFamily="34" charset="-122"/>
                <a:ea typeface="Microsoft YaHei" panose="020B0503020204020204" pitchFamily="34" charset="-122"/>
              </a:rPr>
              <a:t>可看作学习算法自身</a:t>
            </a:r>
            <a:r>
              <a:rPr lang="zh-CN" altLang="en-US" b="1" dirty="0">
                <a:solidFill>
                  <a:srgbClr val="002060"/>
                </a:solidFill>
                <a:latin typeface="Microsoft YaHei" panose="020B0503020204020204" pitchFamily="34" charset="-122"/>
                <a:ea typeface="Microsoft YaHei" panose="020B0503020204020204" pitchFamily="34" charset="-122"/>
              </a:rPr>
              <a:t>在一个可能很庞大的假设空间中对假设进行选择</a:t>
            </a:r>
            <a:r>
              <a:rPr lang="zh-CN" altLang="en-US" dirty="0">
                <a:latin typeface="Microsoft YaHei" panose="020B0503020204020204" pitchFamily="34" charset="-122"/>
                <a:ea typeface="Microsoft YaHei" panose="020B0503020204020204" pitchFamily="34" charset="-122"/>
              </a:rPr>
              <a:t>的启发式或“价值观”</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
        <p:nvSpPr>
          <p:cNvPr id="5" name="内容占位符 2"/>
          <p:cNvSpPr txBox="1">
            <a:spLocks/>
          </p:cNvSpPr>
          <p:nvPr/>
        </p:nvSpPr>
        <p:spPr>
          <a:xfrm>
            <a:off x="793431" y="2533723"/>
            <a:ext cx="6706825" cy="1385133"/>
          </a:xfrm>
          <a:prstGeom prst="rect">
            <a:avLst/>
          </a:prstGeom>
        </p:spPr>
        <p:txBody>
          <a:bodyPr vert="horz" lIns="91440" tIns="46800" rIns="91440" bIns="45720" rtlCol="0">
            <a:normAutofit fontScale="925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60000"/>
              </a:lnSpc>
              <a:spcBef>
                <a:spcPts val="0"/>
              </a:spcBef>
              <a:buFont typeface="Wingdings" panose="05000000000000000000" pitchFamily="2" charset="2"/>
              <a:buNone/>
            </a:pPr>
            <a:r>
              <a:rPr lang="zh-CN" altLang="en-US" b="1" dirty="0">
                <a:latin typeface="Microsoft YaHei" panose="020B0503020204020204" pitchFamily="34" charset="-122"/>
                <a:ea typeface="Microsoft YaHei" panose="020B0503020204020204" pitchFamily="34" charset="-122"/>
              </a:rPr>
              <a:t>“奥卡姆剃刀”</a:t>
            </a:r>
            <a:r>
              <a:rPr lang="zh-CN" altLang="en-US" dirty="0">
                <a:latin typeface="Microsoft YaHei" panose="020B0503020204020204" pitchFamily="34" charset="-122"/>
                <a:ea typeface="Microsoft YaHei" panose="020B0503020204020204" pitchFamily="34" charset="-122"/>
              </a:rPr>
              <a:t>是一种常用的、自然科学研究中最基本的原则，即</a:t>
            </a:r>
            <a:r>
              <a:rPr lang="zh-CN" altLang="en-US" u="sng" dirty="0">
                <a:solidFill>
                  <a:srgbClr val="00B050"/>
                </a:solidFill>
                <a:latin typeface="Microsoft YaHei" panose="020B0503020204020204" pitchFamily="34" charset="-122"/>
                <a:ea typeface="Microsoft YaHei" panose="020B0503020204020204" pitchFamily="34" charset="-122"/>
              </a:rPr>
              <a:t>“若有多个假设与观察一致，选最简单的那个”</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
        <p:nvSpPr>
          <p:cNvPr id="6" name="内容占位符 2"/>
          <p:cNvSpPr txBox="1">
            <a:spLocks/>
          </p:cNvSpPr>
          <p:nvPr/>
        </p:nvSpPr>
        <p:spPr>
          <a:xfrm>
            <a:off x="793431" y="4014643"/>
            <a:ext cx="7261997" cy="1385133"/>
          </a:xfrm>
          <a:prstGeom prst="rect">
            <a:avLst/>
          </a:prstGeom>
        </p:spPr>
        <p:txBody>
          <a:bodyPr vert="horz" lIns="91440" tIns="46800" rIns="91440" bIns="45720" rtlCol="0">
            <a:normAutofit fontScale="92500" lnSpcReduction="100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60000"/>
              </a:lnSpc>
              <a:buFont typeface="Wingdings" panose="05000000000000000000" pitchFamily="2" charset="2"/>
              <a:buNone/>
            </a:pPr>
            <a:r>
              <a:rPr lang="zh-CN" altLang="en-US" dirty="0">
                <a:latin typeface="Microsoft YaHei" panose="020B0503020204020204" pitchFamily="34" charset="-122"/>
                <a:ea typeface="Microsoft YaHei" panose="020B0503020204020204" pitchFamily="34" charset="-122"/>
              </a:rPr>
              <a:t>具体的现实问题中，学习算法本身所做的假设是否成立，也即</a:t>
            </a:r>
            <a:r>
              <a:rPr lang="zh-CN" altLang="en-US" u="sng" dirty="0">
                <a:solidFill>
                  <a:srgbClr val="C00000"/>
                </a:solidFill>
                <a:latin typeface="Microsoft YaHei" panose="020B0503020204020204" pitchFamily="34" charset="-122"/>
                <a:ea typeface="Microsoft YaHei" panose="020B0503020204020204" pitchFamily="34" charset="-122"/>
              </a:rPr>
              <a:t>算法的归纳偏好是否与问题本身匹配</a:t>
            </a:r>
            <a:r>
              <a:rPr lang="zh-CN" altLang="en-US" dirty="0">
                <a:latin typeface="Microsoft YaHei" panose="020B0503020204020204" pitchFamily="34" charset="-122"/>
                <a:ea typeface="Microsoft YaHei" panose="020B0503020204020204" pitchFamily="34" charset="-122"/>
              </a:rPr>
              <a:t>，大多数时候</a:t>
            </a:r>
            <a:r>
              <a:rPr lang="zh-CN" altLang="en-US" u="sng" dirty="0">
                <a:solidFill>
                  <a:srgbClr val="C00000"/>
                </a:solidFill>
                <a:latin typeface="Microsoft YaHei" panose="020B0503020204020204" pitchFamily="34" charset="-122"/>
                <a:ea typeface="Microsoft YaHei" panose="020B0503020204020204" pitchFamily="34" charset="-122"/>
              </a:rPr>
              <a:t>直接决定</a:t>
            </a:r>
            <a:r>
              <a:rPr lang="zh-CN" altLang="en-US" dirty="0">
                <a:latin typeface="Microsoft YaHei" panose="020B0503020204020204" pitchFamily="34" charset="-122"/>
                <a:ea typeface="Microsoft YaHei" panose="020B0503020204020204" pitchFamily="34" charset="-122"/>
              </a:rPr>
              <a:t>了算法能否取得好的性能</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8547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6.</a:t>
            </a:r>
            <a:r>
              <a:rPr lang="zh-CN" altLang="en-US" dirty="0"/>
              <a:t>协方差矩阵对角化</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DCA06BD3-97A9-3E03-B4FE-016C7FE6D559}"/>
              </a:ext>
            </a:extLst>
          </p:cNvPr>
          <p:cNvPicPr>
            <a:picLocks noChangeAspect="1"/>
          </p:cNvPicPr>
          <p:nvPr/>
        </p:nvPicPr>
        <p:blipFill>
          <a:blip r:embed="rId2"/>
          <a:stretch>
            <a:fillRect/>
          </a:stretch>
        </p:blipFill>
        <p:spPr>
          <a:xfrm>
            <a:off x="2935288" y="1008065"/>
            <a:ext cx="2944651" cy="2290284"/>
          </a:xfrm>
          <a:prstGeom prst="rect">
            <a:avLst/>
          </a:prstGeom>
        </p:spPr>
      </p:pic>
      <p:sp>
        <p:nvSpPr>
          <p:cNvPr id="4" name="内容占位符 3">
            <a:extLst>
              <a:ext uri="{FF2B5EF4-FFF2-40B4-BE49-F238E27FC236}">
                <a16:creationId xmlns:a16="http://schemas.microsoft.com/office/drawing/2014/main" id="{46421096-BE8A-F63C-7F0B-BE80C519746C}"/>
              </a:ext>
            </a:extLst>
          </p:cNvPr>
          <p:cNvSpPr>
            <a:spLocks noGrp="1"/>
          </p:cNvSpPr>
          <p:nvPr>
            <p:ph idx="1"/>
          </p:nvPr>
        </p:nvSpPr>
        <p:spPr>
          <a:xfrm>
            <a:off x="260350" y="3429000"/>
            <a:ext cx="8640582" cy="1213187"/>
          </a:xfrm>
        </p:spPr>
        <p:txBody>
          <a:bodyPr>
            <a:noAutofit/>
          </a:bodyPr>
          <a:lstStyle/>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要找的</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，能让原始协方差矩阵对角化</a:t>
            </a:r>
            <a:endParaRPr lang="en-US" altLang="zh-CN" sz="1600" dirty="0">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sz="1600" b="1" dirty="0">
                <a:latin typeface="Microsoft YaHei" panose="020B0503020204020204" pitchFamily="34" charset="-122"/>
                <a:ea typeface="Microsoft YaHei" panose="020B0503020204020204" pitchFamily="34" charset="-122"/>
              </a:rPr>
              <a:t>优化目标</a:t>
            </a:r>
            <a:r>
              <a:rPr lang="zh-CN" altLang="en-US" sz="1600" dirty="0">
                <a:latin typeface="Microsoft YaHei" panose="020B0503020204020204" pitchFamily="34" charset="-122"/>
                <a:ea typeface="Microsoft YaHei" panose="020B0503020204020204" pitchFamily="34" charset="-122"/>
              </a:rPr>
              <a:t>：寻找一个矩阵</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，满足           是一个对角矩阵， 并且对角元素按从大到小依次排列，那么</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的前</a:t>
            </a:r>
            <a:r>
              <a:rPr lang="en-US" altLang="zh-CN"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行就是要寻找的基，用</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的前</a:t>
            </a:r>
            <a:r>
              <a:rPr lang="en-US" altLang="zh-CN"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行组成的矩阵乘以</a:t>
            </a:r>
            <a:r>
              <a:rPr lang="en-US" altLang="zh-CN" sz="1600" dirty="0">
                <a:latin typeface="Microsoft YaHei" panose="020B0503020204020204" pitchFamily="34" charset="-122"/>
                <a:ea typeface="Microsoft YaHei" panose="020B0503020204020204" pitchFamily="34" charset="-122"/>
              </a:rPr>
              <a:t>X</a:t>
            </a:r>
            <a:r>
              <a:rPr lang="zh-CN" altLang="en-US" sz="1600" dirty="0">
                <a:latin typeface="Microsoft YaHei" panose="020B0503020204020204" pitchFamily="34" charset="-122"/>
                <a:ea typeface="Microsoft YaHei" panose="020B0503020204020204" pitchFamily="34" charset="-122"/>
              </a:rPr>
              <a:t>就使得</a:t>
            </a:r>
            <a:r>
              <a:rPr lang="en-US" altLang="zh-CN" sz="1600" dirty="0">
                <a:latin typeface="Microsoft YaHei" panose="020B0503020204020204" pitchFamily="34" charset="-122"/>
                <a:ea typeface="Microsoft YaHei" panose="020B0503020204020204" pitchFamily="34" charset="-122"/>
              </a:rPr>
              <a:t>X</a:t>
            </a:r>
            <a:r>
              <a:rPr lang="zh-CN" altLang="en-US" sz="1600" dirty="0">
                <a:latin typeface="Microsoft YaHei" panose="020B0503020204020204" pitchFamily="34" charset="-122"/>
                <a:ea typeface="Microsoft YaHei" panose="020B0503020204020204" pitchFamily="34" charset="-122"/>
              </a:rPr>
              <a:t>从</a:t>
            </a:r>
            <a:r>
              <a:rPr lang="en-US" altLang="zh-CN" sz="1600" dirty="0">
                <a:latin typeface="Microsoft YaHei" panose="020B0503020204020204" pitchFamily="34" charset="-122"/>
                <a:ea typeface="Microsoft YaHei" panose="020B0503020204020204" pitchFamily="34" charset="-122"/>
              </a:rPr>
              <a:t>N</a:t>
            </a:r>
            <a:r>
              <a:rPr lang="zh-CN" altLang="en-US" sz="1600" dirty="0">
                <a:latin typeface="Microsoft YaHei" panose="020B0503020204020204" pitchFamily="34" charset="-122"/>
                <a:ea typeface="Microsoft YaHei" panose="020B0503020204020204" pitchFamily="34" charset="-122"/>
              </a:rPr>
              <a:t>维降到了</a:t>
            </a:r>
            <a:r>
              <a:rPr lang="en-US" altLang="zh-CN"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维并满足上述优化条件。</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最终聚焦在协方差矩阵对角化问题上</a:t>
            </a:r>
            <a:endParaRPr lang="en-US" altLang="zh-CN" sz="1600" dirty="0">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pPr>
            <a:r>
              <a:rPr lang="zh-CN" altLang="en-US" sz="1400" dirty="0">
                <a:latin typeface="Microsoft YaHei" panose="020B0503020204020204" pitchFamily="34" charset="-122"/>
                <a:ea typeface="Microsoft YaHei" panose="020B0503020204020204" pitchFamily="34" charset="-122"/>
              </a:rPr>
              <a:t>协方差矩阵</a:t>
            </a:r>
            <a:r>
              <a:rPr lang="en-US" altLang="zh-CN" sz="1400" dirty="0">
                <a:latin typeface="Microsoft YaHei" panose="020B0503020204020204" pitchFamily="34" charset="-122"/>
                <a:ea typeface="Microsoft YaHei" panose="020B0503020204020204" pitchFamily="34" charset="-122"/>
              </a:rPr>
              <a:t>C</a:t>
            </a:r>
            <a:r>
              <a:rPr lang="zh-CN" altLang="en-US" sz="1400" dirty="0">
                <a:latin typeface="Microsoft YaHei" panose="020B0503020204020204" pitchFamily="34" charset="-122"/>
                <a:ea typeface="Microsoft YaHei" panose="020B0503020204020204" pitchFamily="34" charset="-122"/>
              </a:rPr>
              <a:t>是一个对称矩阵，在线性代数上，实对称矩阵有一系列非常好的性质</a:t>
            </a:r>
            <a:endParaRPr lang="en-US" altLang="zh-CN" sz="1400" dirty="0">
              <a:latin typeface="Microsoft YaHei" panose="020B0503020204020204" pitchFamily="34" charset="-122"/>
              <a:ea typeface="Microsoft YaHei" panose="020B0503020204020204" pitchFamily="34" charset="-122"/>
            </a:endParaRPr>
          </a:p>
          <a:p>
            <a:pPr marL="1200150" lvl="2" indent="-285750">
              <a:lnSpc>
                <a:spcPct val="130000"/>
              </a:lnSpc>
              <a:spcBef>
                <a:spcPts val="600"/>
              </a:spcBef>
              <a:buFont typeface="Wingdings" pitchFamily="2" charset="2"/>
              <a:buChar char="ü"/>
            </a:pPr>
            <a:r>
              <a:rPr lang="zh-CN" altLang="en-US" sz="1200" dirty="0">
                <a:latin typeface="Microsoft YaHei" panose="020B0503020204020204" pitchFamily="34" charset="-122"/>
                <a:ea typeface="Microsoft YaHei" panose="020B0503020204020204" pitchFamily="34" charset="-122"/>
              </a:rPr>
              <a:t>实对称矩阵不同特征值对应的特征向量必然正交</a:t>
            </a:r>
            <a:endParaRPr lang="en-US" altLang="zh-CN" sz="1200" dirty="0">
              <a:latin typeface="Microsoft YaHei" panose="020B0503020204020204" pitchFamily="34" charset="-122"/>
              <a:ea typeface="Microsoft YaHei" panose="020B0503020204020204" pitchFamily="34" charset="-122"/>
            </a:endParaRPr>
          </a:p>
          <a:p>
            <a:pPr marL="1200150" lvl="2" indent="-285750">
              <a:lnSpc>
                <a:spcPct val="130000"/>
              </a:lnSpc>
              <a:spcBef>
                <a:spcPts val="600"/>
              </a:spcBef>
              <a:buFont typeface="Wingdings" pitchFamily="2" charset="2"/>
              <a:buChar char="ü"/>
            </a:pPr>
            <a:r>
              <a:rPr lang="zh-CN" altLang="en-US" sz="1200" dirty="0">
                <a:latin typeface="Microsoft YaHei" panose="020B0503020204020204" pitchFamily="34" charset="-122"/>
                <a:ea typeface="Microsoft YaHei" panose="020B0503020204020204" pitchFamily="34" charset="-122"/>
              </a:rPr>
              <a:t>设特征向量 </a:t>
            </a:r>
            <a:r>
              <a:rPr lang="en-US" altLang="zh-CN" sz="1200" dirty="0" err="1">
                <a:latin typeface="Microsoft YaHei" panose="020B0503020204020204" pitchFamily="34" charset="-122"/>
                <a:ea typeface="Microsoft YaHei" panose="020B0503020204020204" pitchFamily="34" charset="-122"/>
              </a:rPr>
              <a:t>λ</a:t>
            </a:r>
            <a:r>
              <a:rPr lang="zh-CN" altLang="en-US" sz="1200" dirty="0">
                <a:latin typeface="Microsoft YaHei" panose="020B0503020204020204" pitchFamily="34" charset="-122"/>
                <a:ea typeface="Microsoft YaHei" panose="020B0503020204020204" pitchFamily="34" charset="-122"/>
              </a:rPr>
              <a:t> 重数为 </a:t>
            </a:r>
            <a:r>
              <a:rPr lang="en-US" altLang="zh-CN" sz="1200" dirty="0">
                <a:latin typeface="Microsoft YaHei" panose="020B0503020204020204" pitchFamily="34" charset="-122"/>
                <a:ea typeface="Microsoft YaHei" panose="020B0503020204020204" pitchFamily="34" charset="-122"/>
              </a:rPr>
              <a:t>r</a:t>
            </a:r>
            <a:r>
              <a:rPr lang="zh-CN" altLang="en-US" sz="1200" dirty="0">
                <a:latin typeface="Microsoft YaHei" panose="020B0503020204020204" pitchFamily="34" charset="-122"/>
                <a:ea typeface="Microsoft YaHei" panose="020B0503020204020204" pitchFamily="34" charset="-122"/>
              </a:rPr>
              <a:t>，则必然存在</a:t>
            </a:r>
            <a:r>
              <a:rPr lang="en-US" altLang="zh-CN" sz="1200" dirty="0">
                <a:latin typeface="Microsoft YaHei" panose="020B0503020204020204" pitchFamily="34" charset="-122"/>
                <a:ea typeface="Microsoft YaHei" panose="020B0503020204020204" pitchFamily="34" charset="-122"/>
              </a:rPr>
              <a:t>r</a:t>
            </a:r>
            <a:r>
              <a:rPr lang="zh-CN" altLang="en-US" sz="1200" dirty="0">
                <a:latin typeface="Microsoft YaHei" panose="020B0503020204020204" pitchFamily="34" charset="-122"/>
                <a:ea typeface="Microsoft YaHei" panose="020B0503020204020204" pitchFamily="34" charset="-122"/>
              </a:rPr>
              <a:t>个线性无关的特征向量对应于</a:t>
            </a:r>
            <a:r>
              <a:rPr lang="en-US" altLang="zh-CN" sz="1200" dirty="0" err="1">
                <a:latin typeface="Microsoft YaHei" panose="020B0503020204020204" pitchFamily="34" charset="-122"/>
                <a:ea typeface="Microsoft YaHei" panose="020B0503020204020204" pitchFamily="34" charset="-122"/>
              </a:rPr>
              <a:t>λ</a:t>
            </a:r>
            <a:r>
              <a:rPr lang="zh-CN" altLang="en-US" sz="1200" dirty="0">
                <a:latin typeface="Microsoft YaHei" panose="020B0503020204020204" pitchFamily="34" charset="-122"/>
                <a:ea typeface="Microsoft YaHei" panose="020B0503020204020204" pitchFamily="34" charset="-122"/>
              </a:rPr>
              <a:t>，因此可以将这</a:t>
            </a:r>
            <a:r>
              <a:rPr lang="en-US" altLang="zh-CN" sz="1200" dirty="0">
                <a:latin typeface="Microsoft YaHei" panose="020B0503020204020204" pitchFamily="34" charset="-122"/>
                <a:ea typeface="Microsoft YaHei" panose="020B0503020204020204" pitchFamily="34" charset="-122"/>
              </a:rPr>
              <a:t>r</a:t>
            </a:r>
            <a:r>
              <a:rPr lang="zh-CN" altLang="en-US" sz="1200" dirty="0">
                <a:latin typeface="Microsoft YaHei" panose="020B0503020204020204" pitchFamily="34" charset="-122"/>
                <a:ea typeface="Microsoft YaHei" panose="020B0503020204020204" pitchFamily="34" charset="-122"/>
              </a:rPr>
              <a:t>个特征向量单位正交化</a:t>
            </a:r>
            <a:endParaRPr lang="en-US" altLang="zh-CN" sz="1200" dirty="0">
              <a:latin typeface="Microsoft YaHei" panose="020B0503020204020204" pitchFamily="34" charset="-122"/>
              <a:ea typeface="Microsoft YaHei" panose="020B0503020204020204" pitchFamily="34" charset="-122"/>
            </a:endParaRPr>
          </a:p>
          <a:p>
            <a:pPr marL="457200" lvl="1" indent="0">
              <a:lnSpc>
                <a:spcPct val="130000"/>
              </a:lnSpc>
              <a:spcBef>
                <a:spcPts val="600"/>
              </a:spcBef>
              <a:buNone/>
            </a:pPr>
            <a:r>
              <a:rPr lang="zh-CN" altLang="en-US" sz="1600" dirty="0">
                <a:latin typeface="Microsoft YaHei" panose="020B0503020204020204" pitchFamily="34" charset="-122"/>
                <a:ea typeface="Microsoft YaHei" panose="020B0503020204020204" pitchFamily="34" charset="-122"/>
              </a:rPr>
              <a:t>  </a:t>
            </a:r>
            <a:endParaRPr lang="en-US" altLang="zh-CN" sz="14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9D073E30-626A-01D7-19C6-4D6F5684B9F9}"/>
              </a:ext>
            </a:extLst>
          </p:cNvPr>
          <p:cNvPicPr>
            <a:picLocks noChangeAspect="1"/>
          </p:cNvPicPr>
          <p:nvPr/>
        </p:nvPicPr>
        <p:blipFill>
          <a:blip r:embed="rId3"/>
          <a:stretch>
            <a:fillRect/>
          </a:stretch>
        </p:blipFill>
        <p:spPr>
          <a:xfrm>
            <a:off x="4093639" y="3895863"/>
            <a:ext cx="627947" cy="241518"/>
          </a:xfrm>
          <a:prstGeom prst="rect">
            <a:avLst/>
          </a:prstGeom>
        </p:spPr>
      </p:pic>
    </p:spTree>
    <p:extLst>
      <p:ext uri="{BB962C8B-B14F-4D97-AF65-F5344CB8AC3E}">
        <p14:creationId xmlns:p14="http://schemas.microsoft.com/office/powerpoint/2010/main" val="26302553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6.</a:t>
            </a:r>
            <a:r>
              <a:rPr lang="zh-CN" altLang="en-US" dirty="0"/>
              <a:t>协方差矩阵对角化</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DCA06BD3-97A9-3E03-B4FE-016C7FE6D559}"/>
              </a:ext>
            </a:extLst>
          </p:cNvPr>
          <p:cNvPicPr>
            <a:picLocks noChangeAspect="1"/>
          </p:cNvPicPr>
          <p:nvPr/>
        </p:nvPicPr>
        <p:blipFill>
          <a:blip r:embed="rId2"/>
          <a:stretch>
            <a:fillRect/>
          </a:stretch>
        </p:blipFill>
        <p:spPr>
          <a:xfrm>
            <a:off x="2935288" y="1008065"/>
            <a:ext cx="2944651" cy="2290284"/>
          </a:xfrm>
          <a:prstGeom prst="rect">
            <a:avLst/>
          </a:prstGeom>
        </p:spPr>
      </p:pic>
      <p:sp>
        <p:nvSpPr>
          <p:cNvPr id="4" name="内容占位符 3">
            <a:extLst>
              <a:ext uri="{FF2B5EF4-FFF2-40B4-BE49-F238E27FC236}">
                <a16:creationId xmlns:a16="http://schemas.microsoft.com/office/drawing/2014/main" id="{46421096-BE8A-F63C-7F0B-BE80C519746C}"/>
              </a:ext>
            </a:extLst>
          </p:cNvPr>
          <p:cNvSpPr>
            <a:spLocks noGrp="1"/>
          </p:cNvSpPr>
          <p:nvPr>
            <p:ph idx="1"/>
          </p:nvPr>
        </p:nvSpPr>
        <p:spPr>
          <a:xfrm>
            <a:off x="260350" y="3429000"/>
            <a:ext cx="8640582" cy="1213187"/>
          </a:xfrm>
        </p:spPr>
        <p:txBody>
          <a:bodyPr>
            <a:noAutofit/>
          </a:bodyPr>
          <a:lstStyle/>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要找的</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，能让原始协方差矩阵对角化</a:t>
            </a:r>
            <a:endParaRPr lang="en-US" altLang="zh-CN" sz="1600" dirty="0">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sz="1600" b="1" dirty="0">
                <a:latin typeface="Microsoft YaHei" panose="020B0503020204020204" pitchFamily="34" charset="-122"/>
                <a:ea typeface="Microsoft YaHei" panose="020B0503020204020204" pitchFamily="34" charset="-122"/>
              </a:rPr>
              <a:t>优化目标</a:t>
            </a:r>
            <a:r>
              <a:rPr lang="zh-CN" altLang="en-US" sz="1600" dirty="0">
                <a:latin typeface="Microsoft YaHei" panose="020B0503020204020204" pitchFamily="34" charset="-122"/>
                <a:ea typeface="Microsoft YaHei" panose="020B0503020204020204" pitchFamily="34" charset="-122"/>
              </a:rPr>
              <a:t>：寻找一个矩阵</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，满足           是一个对角矩阵， 并且对角元素按从大到小依次排列，那么</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的前</a:t>
            </a:r>
            <a:r>
              <a:rPr lang="en-US" altLang="zh-CN"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行就是要寻找的基，用</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的前</a:t>
            </a:r>
            <a:r>
              <a:rPr lang="en-US" altLang="zh-CN"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行组成的矩阵乘以</a:t>
            </a:r>
            <a:r>
              <a:rPr lang="en-US" altLang="zh-CN" sz="1600" dirty="0">
                <a:latin typeface="Microsoft YaHei" panose="020B0503020204020204" pitchFamily="34" charset="-122"/>
                <a:ea typeface="Microsoft YaHei" panose="020B0503020204020204" pitchFamily="34" charset="-122"/>
              </a:rPr>
              <a:t>X</a:t>
            </a:r>
            <a:r>
              <a:rPr lang="zh-CN" altLang="en-US" sz="1600" dirty="0">
                <a:latin typeface="Microsoft YaHei" panose="020B0503020204020204" pitchFamily="34" charset="-122"/>
                <a:ea typeface="Microsoft YaHei" panose="020B0503020204020204" pitchFamily="34" charset="-122"/>
              </a:rPr>
              <a:t>就使得</a:t>
            </a:r>
            <a:r>
              <a:rPr lang="en-US" altLang="zh-CN" sz="1600" dirty="0">
                <a:latin typeface="Microsoft YaHei" panose="020B0503020204020204" pitchFamily="34" charset="-122"/>
                <a:ea typeface="Microsoft YaHei" panose="020B0503020204020204" pitchFamily="34" charset="-122"/>
              </a:rPr>
              <a:t>X</a:t>
            </a:r>
            <a:r>
              <a:rPr lang="zh-CN" altLang="en-US" sz="1600" dirty="0">
                <a:latin typeface="Microsoft YaHei" panose="020B0503020204020204" pitchFamily="34" charset="-122"/>
                <a:ea typeface="Microsoft YaHei" panose="020B0503020204020204" pitchFamily="34" charset="-122"/>
              </a:rPr>
              <a:t>从</a:t>
            </a:r>
            <a:r>
              <a:rPr lang="en-US" altLang="zh-CN" sz="1600" dirty="0">
                <a:latin typeface="Microsoft YaHei" panose="020B0503020204020204" pitchFamily="34" charset="-122"/>
                <a:ea typeface="Microsoft YaHei" panose="020B0503020204020204" pitchFamily="34" charset="-122"/>
              </a:rPr>
              <a:t>N</a:t>
            </a:r>
            <a:r>
              <a:rPr lang="zh-CN" altLang="en-US" sz="1600" dirty="0">
                <a:latin typeface="Microsoft YaHei" panose="020B0503020204020204" pitchFamily="34" charset="-122"/>
                <a:ea typeface="Microsoft YaHei" panose="020B0503020204020204" pitchFamily="34" charset="-122"/>
              </a:rPr>
              <a:t>维降到了</a:t>
            </a:r>
            <a:r>
              <a:rPr lang="en-US" altLang="zh-CN"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维并满足上述优化条件。</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最终聚焦在协方差矩阵对角化问题上</a:t>
            </a:r>
            <a:endParaRPr lang="en-US" altLang="zh-CN" sz="1600" dirty="0">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pPr>
            <a:r>
              <a:rPr lang="zh-CN" altLang="en-US" sz="1400" dirty="0">
                <a:latin typeface="Microsoft YaHei" panose="020B0503020204020204" pitchFamily="34" charset="-122"/>
                <a:ea typeface="Microsoft YaHei" panose="020B0503020204020204" pitchFamily="34" charset="-122"/>
              </a:rPr>
              <a:t>协方差矩阵</a:t>
            </a:r>
            <a:r>
              <a:rPr lang="en-US" altLang="zh-CN" sz="1400" dirty="0">
                <a:latin typeface="Microsoft YaHei" panose="020B0503020204020204" pitchFamily="34" charset="-122"/>
                <a:ea typeface="Microsoft YaHei" panose="020B0503020204020204" pitchFamily="34" charset="-122"/>
              </a:rPr>
              <a:t>C</a:t>
            </a:r>
            <a:r>
              <a:rPr lang="zh-CN" altLang="en-US" sz="1400" dirty="0">
                <a:latin typeface="Microsoft YaHei" panose="020B0503020204020204" pitchFamily="34" charset="-122"/>
                <a:ea typeface="Microsoft YaHei" panose="020B0503020204020204" pitchFamily="34" charset="-122"/>
              </a:rPr>
              <a:t>是一个对称矩阵，在线性代数上，实对称矩阵有一系列非常好的性质</a:t>
            </a:r>
            <a:endParaRPr lang="en-US" altLang="zh-CN" sz="1400" dirty="0">
              <a:latin typeface="Microsoft YaHei" panose="020B0503020204020204" pitchFamily="34" charset="-122"/>
              <a:ea typeface="Microsoft YaHei" panose="020B0503020204020204" pitchFamily="34" charset="-122"/>
            </a:endParaRPr>
          </a:p>
          <a:p>
            <a:pPr marL="1200150" lvl="2" indent="-285750">
              <a:lnSpc>
                <a:spcPct val="130000"/>
              </a:lnSpc>
              <a:spcBef>
                <a:spcPts val="600"/>
              </a:spcBef>
              <a:buFont typeface="Wingdings" pitchFamily="2" charset="2"/>
              <a:buChar char="ü"/>
            </a:pPr>
            <a:r>
              <a:rPr lang="zh-CN" altLang="en-US" sz="1200" dirty="0">
                <a:latin typeface="Microsoft YaHei" panose="020B0503020204020204" pitchFamily="34" charset="-122"/>
                <a:ea typeface="Microsoft YaHei" panose="020B0503020204020204" pitchFamily="34" charset="-122"/>
              </a:rPr>
              <a:t>实对称矩阵不同特征值对应的特征向量必然正交</a:t>
            </a:r>
            <a:endParaRPr lang="en-US" altLang="zh-CN" sz="1200" dirty="0">
              <a:latin typeface="Microsoft YaHei" panose="020B0503020204020204" pitchFamily="34" charset="-122"/>
              <a:ea typeface="Microsoft YaHei" panose="020B0503020204020204" pitchFamily="34" charset="-122"/>
            </a:endParaRPr>
          </a:p>
          <a:p>
            <a:pPr marL="1200150" lvl="2" indent="-285750">
              <a:lnSpc>
                <a:spcPct val="130000"/>
              </a:lnSpc>
              <a:spcBef>
                <a:spcPts val="600"/>
              </a:spcBef>
              <a:buFont typeface="Wingdings" pitchFamily="2" charset="2"/>
              <a:buChar char="ü"/>
            </a:pPr>
            <a:r>
              <a:rPr lang="zh-CN" altLang="en-US" sz="1200" dirty="0">
                <a:latin typeface="Microsoft YaHei" panose="020B0503020204020204" pitchFamily="34" charset="-122"/>
                <a:ea typeface="Microsoft YaHei" panose="020B0503020204020204" pitchFamily="34" charset="-122"/>
              </a:rPr>
              <a:t>设特征向量 </a:t>
            </a:r>
            <a:r>
              <a:rPr lang="en-US" altLang="zh-CN" sz="1200" dirty="0" err="1">
                <a:latin typeface="Microsoft YaHei" panose="020B0503020204020204" pitchFamily="34" charset="-122"/>
                <a:ea typeface="Microsoft YaHei" panose="020B0503020204020204" pitchFamily="34" charset="-122"/>
              </a:rPr>
              <a:t>λ</a:t>
            </a:r>
            <a:r>
              <a:rPr lang="zh-CN" altLang="en-US" sz="1200" dirty="0">
                <a:latin typeface="Microsoft YaHei" panose="020B0503020204020204" pitchFamily="34" charset="-122"/>
                <a:ea typeface="Microsoft YaHei" panose="020B0503020204020204" pitchFamily="34" charset="-122"/>
              </a:rPr>
              <a:t> 重数为 </a:t>
            </a:r>
            <a:r>
              <a:rPr lang="en-US" altLang="zh-CN" sz="1200" dirty="0">
                <a:latin typeface="Microsoft YaHei" panose="020B0503020204020204" pitchFamily="34" charset="-122"/>
                <a:ea typeface="Microsoft YaHei" panose="020B0503020204020204" pitchFamily="34" charset="-122"/>
              </a:rPr>
              <a:t>r</a:t>
            </a:r>
            <a:r>
              <a:rPr lang="zh-CN" altLang="en-US" sz="1200" dirty="0">
                <a:latin typeface="Microsoft YaHei" panose="020B0503020204020204" pitchFamily="34" charset="-122"/>
                <a:ea typeface="Microsoft YaHei" panose="020B0503020204020204" pitchFamily="34" charset="-122"/>
              </a:rPr>
              <a:t>，则必然存在</a:t>
            </a:r>
            <a:r>
              <a:rPr lang="en-US" altLang="zh-CN" sz="1200" dirty="0">
                <a:latin typeface="Microsoft YaHei" panose="020B0503020204020204" pitchFamily="34" charset="-122"/>
                <a:ea typeface="Microsoft YaHei" panose="020B0503020204020204" pitchFamily="34" charset="-122"/>
              </a:rPr>
              <a:t>r</a:t>
            </a:r>
            <a:r>
              <a:rPr lang="zh-CN" altLang="en-US" sz="1200" dirty="0">
                <a:latin typeface="Microsoft YaHei" panose="020B0503020204020204" pitchFamily="34" charset="-122"/>
                <a:ea typeface="Microsoft YaHei" panose="020B0503020204020204" pitchFamily="34" charset="-122"/>
              </a:rPr>
              <a:t>个线性无关的特征向量对应于</a:t>
            </a:r>
            <a:r>
              <a:rPr lang="en-US" altLang="zh-CN" sz="1200" dirty="0" err="1">
                <a:latin typeface="Microsoft YaHei" panose="020B0503020204020204" pitchFamily="34" charset="-122"/>
                <a:ea typeface="Microsoft YaHei" panose="020B0503020204020204" pitchFamily="34" charset="-122"/>
              </a:rPr>
              <a:t>λ</a:t>
            </a:r>
            <a:r>
              <a:rPr lang="zh-CN" altLang="en-US" sz="1200" dirty="0">
                <a:latin typeface="Microsoft YaHei" panose="020B0503020204020204" pitchFamily="34" charset="-122"/>
                <a:ea typeface="Microsoft YaHei" panose="020B0503020204020204" pitchFamily="34" charset="-122"/>
              </a:rPr>
              <a:t>，因此可以将这</a:t>
            </a:r>
            <a:r>
              <a:rPr lang="en-US" altLang="zh-CN" sz="1200" dirty="0">
                <a:latin typeface="Microsoft YaHei" panose="020B0503020204020204" pitchFamily="34" charset="-122"/>
                <a:ea typeface="Microsoft YaHei" panose="020B0503020204020204" pitchFamily="34" charset="-122"/>
              </a:rPr>
              <a:t>r</a:t>
            </a:r>
            <a:r>
              <a:rPr lang="zh-CN" altLang="en-US" sz="1200" dirty="0">
                <a:latin typeface="Microsoft YaHei" panose="020B0503020204020204" pitchFamily="34" charset="-122"/>
                <a:ea typeface="Microsoft YaHei" panose="020B0503020204020204" pitchFamily="34" charset="-122"/>
              </a:rPr>
              <a:t>个特征向量单位正交化</a:t>
            </a:r>
            <a:endParaRPr lang="en-US" altLang="zh-CN" sz="1200" dirty="0">
              <a:latin typeface="Microsoft YaHei" panose="020B0503020204020204" pitchFamily="34" charset="-122"/>
              <a:ea typeface="Microsoft YaHei" panose="020B0503020204020204" pitchFamily="34" charset="-122"/>
            </a:endParaRPr>
          </a:p>
          <a:p>
            <a:pPr marL="457200" lvl="1" indent="0">
              <a:lnSpc>
                <a:spcPct val="130000"/>
              </a:lnSpc>
              <a:spcBef>
                <a:spcPts val="600"/>
              </a:spcBef>
              <a:buNone/>
            </a:pPr>
            <a:r>
              <a:rPr lang="zh-CN" altLang="en-US" sz="1600" dirty="0">
                <a:latin typeface="Microsoft YaHei" panose="020B0503020204020204" pitchFamily="34" charset="-122"/>
                <a:ea typeface="Microsoft YaHei" panose="020B0503020204020204" pitchFamily="34" charset="-122"/>
              </a:rPr>
              <a:t>  </a:t>
            </a:r>
            <a:endParaRPr lang="en-US" altLang="zh-CN" sz="14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9D073E30-626A-01D7-19C6-4D6F5684B9F9}"/>
              </a:ext>
            </a:extLst>
          </p:cNvPr>
          <p:cNvPicPr>
            <a:picLocks noChangeAspect="1"/>
          </p:cNvPicPr>
          <p:nvPr/>
        </p:nvPicPr>
        <p:blipFill>
          <a:blip r:embed="rId3"/>
          <a:stretch>
            <a:fillRect/>
          </a:stretch>
        </p:blipFill>
        <p:spPr>
          <a:xfrm>
            <a:off x="4093639" y="3895863"/>
            <a:ext cx="627947" cy="241518"/>
          </a:xfrm>
          <a:prstGeom prst="rect">
            <a:avLst/>
          </a:prstGeom>
        </p:spPr>
      </p:pic>
    </p:spTree>
    <p:extLst>
      <p:ext uri="{BB962C8B-B14F-4D97-AF65-F5344CB8AC3E}">
        <p14:creationId xmlns:p14="http://schemas.microsoft.com/office/powerpoint/2010/main" val="41932524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lstStyle/>
          <a:p>
            <a:r>
              <a:rPr lang="zh-CN" altLang="en-US" dirty="0"/>
              <a:t>第十一章：半监督学习</a:t>
            </a:r>
          </a:p>
        </p:txBody>
      </p:sp>
    </p:spTree>
    <p:extLst>
      <p:ext uri="{BB962C8B-B14F-4D97-AF65-F5344CB8AC3E}">
        <p14:creationId xmlns:p14="http://schemas.microsoft.com/office/powerpoint/2010/main" val="38960749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未标记样本的假设</a:t>
            </a:r>
          </a:p>
        </p:txBody>
      </p:sp>
      <p:sp>
        <p:nvSpPr>
          <p:cNvPr id="3" name="内容占位符 2"/>
          <p:cNvSpPr>
            <a:spLocks noGrp="1"/>
          </p:cNvSpPr>
          <p:nvPr>
            <p:ph idx="1"/>
          </p:nvPr>
        </p:nvSpPr>
        <p:spPr>
          <a:xfrm>
            <a:off x="260350" y="1159200"/>
            <a:ext cx="8616950" cy="3715265"/>
          </a:xfrm>
        </p:spPr>
        <p:txBody>
          <a:bodyPr/>
          <a:lstStyle/>
          <a:p>
            <a:r>
              <a:rPr lang="zh-CN" altLang="en-US" dirty="0"/>
              <a:t>要利用未标记样本，必然要做一些将未标记样本所揭示的数据分布信息与类别标记相联系的假设，其中有两种常见的假设。</a:t>
            </a:r>
            <a:endParaRPr lang="en-US" altLang="zh-CN" dirty="0"/>
          </a:p>
          <a:p>
            <a:pPr>
              <a:buFont typeface="Wingdings" panose="05000000000000000000" pitchFamily="2" charset="2"/>
              <a:buChar char="l"/>
            </a:pPr>
            <a:r>
              <a:rPr lang="zh-CN" altLang="en-US" sz="2000" dirty="0"/>
              <a:t>聚类假设（</a:t>
            </a:r>
            <a:r>
              <a:rPr lang="en-US" altLang="zh-CN" sz="2000" dirty="0"/>
              <a:t>cluster assumption</a:t>
            </a:r>
            <a:r>
              <a:rPr lang="zh-CN" altLang="en-US" sz="2000" dirty="0"/>
              <a:t>）：</a:t>
            </a:r>
            <a:endParaRPr lang="en-US" altLang="zh-CN" sz="2000" dirty="0"/>
          </a:p>
          <a:p>
            <a:pPr marL="0" indent="0">
              <a:buNone/>
            </a:pPr>
            <a:r>
              <a:rPr lang="en-US" altLang="zh-CN" sz="1500" dirty="0"/>
              <a:t>	</a:t>
            </a:r>
            <a:r>
              <a:rPr lang="zh-CN" altLang="en-US" sz="1500" dirty="0"/>
              <a:t>假设数据存在簇结构，同一簇的样本属于同一类别。</a:t>
            </a:r>
            <a:endParaRPr lang="en-US" altLang="zh-CN" sz="1500" dirty="0"/>
          </a:p>
          <a:p>
            <a:pPr>
              <a:buFont typeface="Wingdings" panose="05000000000000000000" pitchFamily="2" charset="2"/>
              <a:buChar char="l"/>
            </a:pPr>
            <a:r>
              <a:rPr lang="zh-CN" altLang="en-US" sz="2000" dirty="0"/>
              <a:t>流形假设（</a:t>
            </a:r>
            <a:r>
              <a:rPr lang="en-US" altLang="zh-CN" sz="2000" dirty="0"/>
              <a:t>manifold assumption</a:t>
            </a:r>
            <a:r>
              <a:rPr lang="zh-CN" altLang="en-US" sz="2000" dirty="0"/>
              <a:t>）：</a:t>
            </a:r>
            <a:endParaRPr lang="en-US" altLang="zh-CN" sz="2000" dirty="0"/>
          </a:p>
          <a:p>
            <a:pPr marL="0" indent="0">
              <a:buNone/>
            </a:pPr>
            <a:r>
              <a:rPr lang="en-US" altLang="zh-CN" sz="1500" dirty="0"/>
              <a:t>	</a:t>
            </a:r>
            <a:r>
              <a:rPr lang="zh-CN" altLang="en-US" sz="1500" dirty="0"/>
              <a:t>假设数据分布在一个流形结构上，邻近的样本具有相似的输出值。</a:t>
            </a:r>
            <a:endParaRPr lang="en-US" altLang="zh-CN" sz="1500" dirty="0"/>
          </a:p>
          <a:p>
            <a:endParaRPr lang="zh-CN" altLang="en-US" dirty="0"/>
          </a:p>
        </p:txBody>
      </p:sp>
      <p:sp>
        <p:nvSpPr>
          <p:cNvPr id="4" name="Rectangle 28"/>
          <p:cNvSpPr>
            <a:spLocks noChangeArrowheads="1"/>
          </p:cNvSpPr>
          <p:nvPr/>
        </p:nvSpPr>
        <p:spPr bwMode="auto">
          <a:xfrm>
            <a:off x="1952368" y="4203524"/>
            <a:ext cx="5239265" cy="485231"/>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wrap="square" lIns="69056" tIns="34529" rIns="69056" bIns="34529">
            <a:spAutoFit/>
          </a:bodyPr>
          <a:lstStyle/>
          <a:p>
            <a:pPr defTabSz="685800" fontAlgn="base">
              <a:spcBef>
                <a:spcPct val="0"/>
              </a:spcBef>
              <a:spcAft>
                <a:spcPct val="0"/>
              </a:spcAft>
              <a:defRPr/>
            </a:pPr>
            <a:r>
              <a:rPr kumimoji="1" lang="zh-CN" altLang="en-US" sz="2700" kern="0" dirty="0">
                <a:solidFill>
                  <a:schemeClr val="bg1"/>
                </a:solidFill>
                <a:latin typeface="+mn-ea"/>
              </a:rPr>
              <a:t>流形假设可看做聚类假设的推广</a:t>
            </a:r>
            <a:endParaRPr kumimoji="1" lang="en-US" altLang="zh-CN" sz="2700" kern="0" dirty="0">
              <a:solidFill>
                <a:schemeClr val="bg1"/>
              </a:solidFill>
              <a:latin typeface="+mn-ea"/>
            </a:endParaRPr>
          </a:p>
        </p:txBody>
      </p:sp>
    </p:spTree>
    <p:extLst>
      <p:ext uri="{BB962C8B-B14F-4D97-AF65-F5344CB8AC3E}">
        <p14:creationId xmlns:p14="http://schemas.microsoft.com/office/powerpoint/2010/main" val="323661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半监督</a:t>
            </a:r>
            <a:r>
              <a:rPr lang="en-US" altLang="zh-CN" dirty="0"/>
              <a:t>SVM</a:t>
            </a:r>
            <a:endParaRPr lang="zh-CN" altLang="en-US" dirty="0"/>
          </a:p>
        </p:txBody>
      </p:sp>
      <p:pic>
        <p:nvPicPr>
          <p:cNvPr id="4" name="内容占位符 3"/>
          <p:cNvPicPr>
            <a:picLocks noGrp="1" noChangeAspect="1"/>
          </p:cNvPicPr>
          <p:nvPr>
            <p:ph idx="1"/>
          </p:nvPr>
        </p:nvPicPr>
        <p:blipFill>
          <a:blip r:embed="rId2"/>
          <a:stretch>
            <a:fillRect/>
          </a:stretch>
        </p:blipFill>
        <p:spPr>
          <a:xfrm>
            <a:off x="2233613" y="1438275"/>
            <a:ext cx="4676775" cy="3981450"/>
          </a:xfrm>
          <a:prstGeom prst="rect">
            <a:avLst/>
          </a:prstGeom>
        </p:spPr>
      </p:pic>
    </p:spTree>
    <p:extLst>
      <p:ext uri="{BB962C8B-B14F-4D97-AF65-F5344CB8AC3E}">
        <p14:creationId xmlns:p14="http://schemas.microsoft.com/office/powerpoint/2010/main" val="18233730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842637" y="1061532"/>
            <a:ext cx="7083640" cy="5028410"/>
          </a:xfrm>
          <a:prstGeom prst="rect">
            <a:avLst/>
          </a:prstGeom>
        </p:spPr>
      </p:pic>
      <p:sp>
        <p:nvSpPr>
          <p:cNvPr id="2" name="标题 1"/>
          <p:cNvSpPr>
            <a:spLocks noGrp="1"/>
          </p:cNvSpPr>
          <p:nvPr>
            <p:ph type="title"/>
          </p:nvPr>
        </p:nvSpPr>
        <p:spPr/>
        <p:txBody>
          <a:bodyPr/>
          <a:lstStyle/>
          <a:p>
            <a:r>
              <a:rPr lang="zh-CN" altLang="en-US" dirty="0"/>
              <a:t>半监督</a:t>
            </a:r>
            <a:r>
              <a:rPr lang="en-US" altLang="zh-CN" dirty="0"/>
              <a:t>SVM</a:t>
            </a:r>
            <a:endParaRPr lang="zh-CN" altLang="en-US" dirty="0"/>
          </a:p>
        </p:txBody>
      </p:sp>
      <p:sp>
        <p:nvSpPr>
          <p:cNvPr id="5" name="矩形 4"/>
          <p:cNvSpPr/>
          <p:nvPr/>
        </p:nvSpPr>
        <p:spPr>
          <a:xfrm>
            <a:off x="2965622" y="2747834"/>
            <a:ext cx="1087394" cy="2672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 name="直接箭头连接符 6"/>
          <p:cNvCxnSpPr>
            <a:stCxn id="5" idx="1"/>
          </p:cNvCxnSpPr>
          <p:nvPr/>
        </p:nvCxnSpPr>
        <p:spPr>
          <a:xfrm flipH="1" flipV="1">
            <a:off x="1750542" y="2852868"/>
            <a:ext cx="1215080" cy="285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 Box 32"/>
          <p:cNvSpPr txBox="1">
            <a:spLocks noChangeArrowheads="1"/>
          </p:cNvSpPr>
          <p:nvPr/>
        </p:nvSpPr>
        <p:spPr bwMode="auto">
          <a:xfrm>
            <a:off x="45308" y="2605842"/>
            <a:ext cx="1705233" cy="584775"/>
          </a:xfrm>
          <a:prstGeom prst="rect">
            <a:avLst/>
          </a:prstGeom>
          <a:noFill/>
          <a:ln w="127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algn="ctr" defTabSz="685800" eaLnBrk="1" fontAlgn="base" hangingPunct="1">
              <a:spcBef>
                <a:spcPct val="50000"/>
              </a:spcBef>
              <a:spcAft>
                <a:spcPct val="0"/>
              </a:spcAft>
              <a:defRPr/>
            </a:pPr>
            <a:r>
              <a:rPr lang="zh-CN" altLang="en-US" sz="1600" b="1" kern="0" dirty="0">
                <a:solidFill>
                  <a:schemeClr val="accent2"/>
                </a:solidFill>
                <a:latin typeface="幼圆" pitchFamily="49" charset="-122"/>
                <a:ea typeface="幼圆" pitchFamily="49" charset="-122"/>
              </a:rPr>
              <a:t>未标记样本的伪标记不准确</a:t>
            </a:r>
            <a:endParaRPr lang="en-US" altLang="zh-CN" sz="1600" b="1" kern="0" dirty="0">
              <a:solidFill>
                <a:schemeClr val="accent2"/>
              </a:solidFill>
              <a:latin typeface="幼圆" pitchFamily="49" charset="-122"/>
              <a:ea typeface="幼圆" pitchFamily="49" charset="-122"/>
            </a:endParaRPr>
          </a:p>
        </p:txBody>
      </p:sp>
      <p:cxnSp>
        <p:nvCxnSpPr>
          <p:cNvPr id="10" name="直接连接符 9"/>
          <p:cNvCxnSpPr/>
          <p:nvPr/>
        </p:nvCxnSpPr>
        <p:spPr>
          <a:xfrm>
            <a:off x="3959312" y="3779624"/>
            <a:ext cx="3932537" cy="978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510483" y="3474429"/>
            <a:ext cx="6073344" cy="12269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9644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766219"/>
            <a:ext cx="9144000" cy="1325563"/>
          </a:xfrm>
        </p:spPr>
        <p:txBody>
          <a:bodyPr/>
          <a:lstStyle/>
          <a:p>
            <a:r>
              <a:rPr lang="zh-CN" altLang="en-US" sz="6000" dirty="0"/>
              <a:t>第十二章：</a:t>
            </a:r>
            <a:r>
              <a:rPr lang="zh-CN" altLang="en-US" dirty="0"/>
              <a:t>强化学习</a:t>
            </a:r>
            <a:endParaRPr lang="zh-CN" altLang="en-US" sz="60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cstate="print"/>
          <a:stretch>
            <a:fillRect/>
          </a:stretch>
        </p:blipFill>
        <p:spPr>
          <a:xfrm>
            <a:off x="5817359" y="2793760"/>
            <a:ext cx="3167706" cy="1065823"/>
          </a:xfrm>
          <a:prstGeom prst="rect">
            <a:avLst/>
          </a:prstGeom>
        </p:spPr>
      </p:pic>
      <p:sp>
        <p:nvSpPr>
          <p:cNvPr id="15" name="标题 1"/>
          <p:cNvSpPr>
            <a:spLocks noGrp="1"/>
          </p:cNvSpPr>
          <p:nvPr>
            <p:ph type="title"/>
          </p:nvPr>
        </p:nvSpPr>
        <p:spPr>
          <a:xfrm>
            <a:off x="260350" y="45183"/>
            <a:ext cx="7886700" cy="777874"/>
          </a:xfrm>
        </p:spPr>
        <p:txBody>
          <a:bodyPr>
            <a:normAutofit/>
          </a:bodyPr>
          <a:lstStyle/>
          <a:p>
            <a:r>
              <a:rPr lang="zh-CN" altLang="en-US" sz="3600" dirty="0"/>
              <a:t>马尔科夫决策过程</a:t>
            </a:r>
          </a:p>
        </p:txBody>
      </p:sp>
      <p:sp>
        <p:nvSpPr>
          <p:cNvPr id="22" name="内容占位符 3"/>
          <p:cNvSpPr>
            <a:spLocks noGrp="1"/>
          </p:cNvSpPr>
          <p:nvPr>
            <p:ph idx="1"/>
          </p:nvPr>
        </p:nvSpPr>
        <p:spPr>
          <a:xfrm>
            <a:off x="258076" y="1155474"/>
            <a:ext cx="8752046" cy="5051140"/>
          </a:xfrm>
        </p:spPr>
        <p:txBody>
          <a:bodyPr>
            <a:normAutofit/>
          </a:bodyPr>
          <a:lstStyle/>
          <a:p>
            <a:r>
              <a:rPr lang="zh-CN" altLang="en-US" dirty="0"/>
              <a:t>强化学习常用</a:t>
            </a:r>
            <a:r>
              <a:rPr lang="zh-CN" altLang="en-US" dirty="0">
                <a:solidFill>
                  <a:schemeClr val="accent4"/>
                </a:solidFill>
              </a:rPr>
              <a:t>马尔可夫决策过程 </a:t>
            </a:r>
            <a:r>
              <a:rPr lang="en-US" altLang="zh-CN" dirty="0">
                <a:solidFill>
                  <a:schemeClr val="accent4"/>
                </a:solidFill>
              </a:rPr>
              <a:t>(Markov Decision Process, MDP)</a:t>
            </a:r>
            <a:r>
              <a:rPr lang="en-US" altLang="zh-CN" dirty="0">
                <a:solidFill>
                  <a:schemeClr val="tx2"/>
                </a:solidFill>
              </a:rPr>
              <a:t> </a:t>
            </a:r>
            <a:r>
              <a:rPr lang="zh-CN" altLang="en-US" dirty="0"/>
              <a:t>描述</a:t>
            </a:r>
            <a:endParaRPr lang="en-US" altLang="zh-CN" dirty="0"/>
          </a:p>
          <a:p>
            <a:pPr lvl="1"/>
            <a:r>
              <a:rPr lang="zh-CN" altLang="en-US" dirty="0">
                <a:highlight>
                  <a:srgbClr val="FFFF00"/>
                </a:highlight>
              </a:rPr>
              <a:t>机器所处的环境   </a:t>
            </a:r>
            <a:endParaRPr lang="en-US" altLang="zh-CN" dirty="0">
              <a:highlight>
                <a:srgbClr val="FFFF00"/>
              </a:highlight>
            </a:endParaRPr>
          </a:p>
          <a:p>
            <a:pPr lvl="2"/>
            <a:r>
              <a:rPr lang="zh-CN" altLang="en-US" dirty="0"/>
              <a:t>例如在种西瓜任务中</a:t>
            </a:r>
            <a:r>
              <a:rPr lang="en-US" altLang="zh-CN" dirty="0"/>
              <a:t>, </a:t>
            </a:r>
            <a:r>
              <a:rPr lang="zh-CN" altLang="en-US" dirty="0"/>
              <a:t>环境是西瓜生长的自然世界</a:t>
            </a:r>
            <a:endParaRPr lang="en-US" altLang="zh-CN" dirty="0"/>
          </a:p>
          <a:p>
            <a:pPr lvl="1"/>
            <a:r>
              <a:rPr lang="zh-CN" altLang="en-US" dirty="0">
                <a:highlight>
                  <a:srgbClr val="FFFF00"/>
                </a:highlight>
              </a:rPr>
              <a:t>状态空间   </a:t>
            </a:r>
            <a:r>
              <a:rPr lang="zh-CN" altLang="en-US" dirty="0"/>
              <a:t>：       是机器感知到的环境的描述</a:t>
            </a:r>
          </a:p>
          <a:p>
            <a:pPr lvl="2"/>
            <a:r>
              <a:rPr lang="zh-CN" altLang="en-US" dirty="0"/>
              <a:t>瓜苗长势的描述</a:t>
            </a:r>
            <a:endParaRPr lang="en-US" altLang="zh-CN" dirty="0"/>
          </a:p>
          <a:p>
            <a:pPr lvl="1"/>
            <a:r>
              <a:rPr lang="zh-CN" altLang="en-US" dirty="0">
                <a:highlight>
                  <a:srgbClr val="FFFF00"/>
                </a:highlight>
              </a:rPr>
              <a:t>智能体能采取的行为空间</a:t>
            </a:r>
            <a:endParaRPr lang="en-US" altLang="zh-CN" dirty="0">
              <a:highlight>
                <a:srgbClr val="FFFF00"/>
              </a:highlight>
            </a:endParaRPr>
          </a:p>
          <a:p>
            <a:pPr lvl="1"/>
            <a:r>
              <a:rPr lang="zh-CN" altLang="en-US" dirty="0">
                <a:highlight>
                  <a:srgbClr val="FFFF00"/>
                </a:highlight>
              </a:rPr>
              <a:t>潜在的状态转移</a:t>
            </a:r>
            <a:r>
              <a:rPr lang="en-US" altLang="zh-CN" dirty="0">
                <a:highlight>
                  <a:srgbClr val="FFFF00"/>
                </a:highlight>
              </a:rPr>
              <a:t>(</a:t>
            </a:r>
            <a:r>
              <a:rPr lang="zh-CN" altLang="en-US" dirty="0">
                <a:highlight>
                  <a:srgbClr val="FFFF00"/>
                </a:highlight>
              </a:rPr>
              <a:t>概率</a:t>
            </a:r>
            <a:r>
              <a:rPr lang="en-US" altLang="zh-CN" dirty="0">
                <a:highlight>
                  <a:srgbClr val="FFFF00"/>
                </a:highlight>
              </a:rPr>
              <a:t>)</a:t>
            </a:r>
            <a:r>
              <a:rPr lang="zh-CN" altLang="en-US" dirty="0">
                <a:highlight>
                  <a:srgbClr val="FFFF00"/>
                </a:highlight>
              </a:rPr>
              <a:t>函数</a:t>
            </a:r>
            <a:endParaRPr lang="en-US" altLang="zh-CN" dirty="0">
              <a:highlight>
                <a:srgbClr val="FFFF00"/>
              </a:highlight>
            </a:endParaRPr>
          </a:p>
          <a:p>
            <a:pPr lvl="2"/>
            <a:r>
              <a:rPr lang="zh-CN" altLang="en-US" dirty="0"/>
              <a:t>瓜苗当前状态缺水，选择动作浇水，有一定概率恢复健康，也有一定概率无法恢复</a:t>
            </a:r>
            <a:endParaRPr lang="en-US" altLang="zh-CN" dirty="0"/>
          </a:p>
          <a:p>
            <a:pPr lvl="1"/>
            <a:r>
              <a:rPr lang="zh-CN" altLang="en-US" dirty="0">
                <a:highlight>
                  <a:srgbClr val="FFFF00"/>
                </a:highlight>
              </a:rPr>
              <a:t>潜在的奖赏</a:t>
            </a:r>
            <a:r>
              <a:rPr lang="en-US" altLang="zh-CN" dirty="0">
                <a:highlight>
                  <a:srgbClr val="FFFF00"/>
                </a:highlight>
              </a:rPr>
              <a:t>(reward)</a:t>
            </a:r>
            <a:r>
              <a:rPr lang="zh-CN" altLang="en-US" dirty="0">
                <a:highlight>
                  <a:srgbClr val="FFFF00"/>
                </a:highlight>
              </a:rPr>
              <a:t>函数</a:t>
            </a:r>
            <a:r>
              <a:rPr lang="zh-CN" altLang="en-US" dirty="0"/>
              <a:t>                            </a:t>
            </a:r>
            <a:r>
              <a:rPr lang="en-US" altLang="zh-CN" dirty="0"/>
              <a:t>(</a:t>
            </a:r>
            <a:r>
              <a:rPr lang="zh-CN" altLang="en-US" dirty="0"/>
              <a:t>或                     </a:t>
            </a:r>
            <a:r>
              <a:rPr lang="en-US" altLang="zh-CN" dirty="0"/>
              <a:t>)</a:t>
            </a:r>
          </a:p>
          <a:p>
            <a:pPr lvl="2"/>
            <a:r>
              <a:rPr lang="zh-CN" altLang="en-US" dirty="0"/>
              <a:t>瓜苗健康对应奖赏</a:t>
            </a:r>
            <a:r>
              <a:rPr lang="en-US" altLang="zh-CN" dirty="0"/>
              <a:t>+1</a:t>
            </a:r>
            <a:r>
              <a:rPr lang="zh-CN" altLang="en-US" dirty="0"/>
              <a:t>，瓜苗凋零对应奖赏</a:t>
            </a:r>
            <a:r>
              <a:rPr lang="en-US" altLang="zh-CN" dirty="0"/>
              <a:t>-10</a:t>
            </a:r>
            <a:r>
              <a:rPr lang="zh-CN" altLang="en-US" dirty="0"/>
              <a:t>浇水，施肥等</a:t>
            </a:r>
            <a:endParaRPr lang="en-US" altLang="zh-CN" dirty="0"/>
          </a:p>
          <a:p>
            <a:pPr lvl="1"/>
            <a:r>
              <a:rPr lang="zh-CN" altLang="en-US" dirty="0">
                <a:highlight>
                  <a:srgbClr val="FFFF00"/>
                </a:highlight>
              </a:rPr>
              <a:t>策略</a:t>
            </a:r>
            <a:r>
              <a:rPr lang="en-US" altLang="zh-CN" dirty="0">
                <a:highlight>
                  <a:srgbClr val="FFFF00"/>
                </a:highlight>
              </a:rPr>
              <a:t>(policy) </a:t>
            </a:r>
            <a:r>
              <a:rPr lang="en-US" altLang="zh-CN" dirty="0"/>
              <a:t>               (</a:t>
            </a:r>
            <a:r>
              <a:rPr lang="zh-CN" altLang="en-US" dirty="0"/>
              <a:t>或                    </a:t>
            </a:r>
            <a:r>
              <a:rPr lang="en-US" altLang="zh-CN" dirty="0"/>
              <a:t>)</a:t>
            </a:r>
          </a:p>
          <a:p>
            <a:pPr lvl="2"/>
            <a:r>
              <a:rPr lang="zh-CN" altLang="en-US" dirty="0"/>
              <a:t>根据瓜苗状态是缺水时，返回动作浇水</a:t>
            </a:r>
            <a:endParaRPr lang="en-US" altLang="zh-CN" dirty="0"/>
          </a:p>
          <a:p>
            <a:pPr lvl="2"/>
            <a:endParaRPr lang="en-US" altLang="zh-CN" dirty="0"/>
          </a:p>
        </p:txBody>
      </p:sp>
      <p:graphicFrame>
        <p:nvGraphicFramePr>
          <p:cNvPr id="45" name="对象 44"/>
          <p:cNvGraphicFramePr>
            <a:graphicFrameLocks noChangeAspect="1"/>
          </p:cNvGraphicFramePr>
          <p:nvPr/>
        </p:nvGraphicFramePr>
        <p:xfrm>
          <a:off x="2620005" y="5068834"/>
          <a:ext cx="1179285" cy="281763"/>
        </p:xfrm>
        <a:graphic>
          <a:graphicData uri="http://schemas.openxmlformats.org/presentationml/2006/ole">
            <mc:AlternateContent xmlns:mc="http://schemas.openxmlformats.org/markup-compatibility/2006">
              <mc:Choice xmlns:v="urn:schemas-microsoft-com:vml" Requires="v">
                <p:oleObj name="Formula" r:id="rId3" imgW="5153025" imgH="1219200" progId="Equation.Ribbit">
                  <p:embed/>
                </p:oleObj>
              </mc:Choice>
              <mc:Fallback>
                <p:oleObj name="Formula" r:id="rId3" imgW="5153025" imgH="1219200" progId="Equation.Ribbit">
                  <p:embed/>
                  <p:pic>
                    <p:nvPicPr>
                      <p:cNvPr id="45" name="对象 44"/>
                      <p:cNvPicPr>
                        <a:picLocks noChangeAspect="1" noChangeArrowheads="1"/>
                      </p:cNvPicPr>
                      <p:nvPr/>
                    </p:nvPicPr>
                    <p:blipFill>
                      <a:blip r:embed="rId4"/>
                      <a:srcRect/>
                      <a:stretch>
                        <a:fillRect/>
                      </a:stretch>
                    </p:blipFill>
                    <p:spPr bwMode="auto">
                      <a:xfrm>
                        <a:off x="2620005" y="5068834"/>
                        <a:ext cx="1179285" cy="281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对象 45"/>
          <p:cNvGraphicFramePr>
            <a:graphicFrameLocks noChangeAspect="1"/>
          </p:cNvGraphicFramePr>
          <p:nvPr/>
        </p:nvGraphicFramePr>
        <p:xfrm>
          <a:off x="4387244" y="5077116"/>
          <a:ext cx="1675071" cy="273481"/>
        </p:xfrm>
        <a:graphic>
          <a:graphicData uri="http://schemas.openxmlformats.org/presentationml/2006/ole">
            <mc:AlternateContent xmlns:mc="http://schemas.openxmlformats.org/markup-compatibility/2006">
              <mc:Choice xmlns:v="urn:schemas-microsoft-com:vml" Requires="v">
                <p:oleObj name="Formula" r:id="rId5" imgW="981710" imgH="160020" progId="Equation.Ribbit">
                  <p:embed/>
                </p:oleObj>
              </mc:Choice>
              <mc:Fallback>
                <p:oleObj name="Formula" r:id="rId5" imgW="981710" imgH="160020" progId="Equation.Ribbit">
                  <p:embed/>
                  <p:pic>
                    <p:nvPicPr>
                      <p:cNvPr id="46" name="对象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7244" y="5077116"/>
                        <a:ext cx="1675071" cy="273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nvGraphicFramePr>
        <p:xfrm>
          <a:off x="2876503" y="1916079"/>
          <a:ext cx="193675" cy="223837"/>
        </p:xfrm>
        <a:graphic>
          <a:graphicData uri="http://schemas.openxmlformats.org/presentationml/2006/ole">
            <mc:AlternateContent xmlns:mc="http://schemas.openxmlformats.org/markup-compatibility/2006">
              <mc:Choice xmlns:v="urn:schemas-microsoft-com:vml" Requires="v">
                <p:oleObj name="Formula" r:id="rId7" imgW="1447800" imgH="1676400" progId="Equation.Ribbit">
                  <p:embed/>
                </p:oleObj>
              </mc:Choice>
              <mc:Fallback>
                <p:oleObj name="Formula" r:id="rId7" imgW="1447800" imgH="1676400" progId="Equation.Ribbit">
                  <p:embed/>
                  <p:pic>
                    <p:nvPicPr>
                      <p:cNvPr id="6" name="对象 5"/>
                      <p:cNvPicPr/>
                      <p:nvPr/>
                    </p:nvPicPr>
                    <p:blipFill>
                      <a:blip r:embed="rId8"/>
                      <a:stretch>
                        <a:fillRect/>
                      </a:stretch>
                    </p:blipFill>
                    <p:spPr>
                      <a:xfrm>
                        <a:off x="2876503" y="1916079"/>
                        <a:ext cx="193675" cy="223837"/>
                      </a:xfrm>
                      <a:prstGeom prst="rect">
                        <a:avLst/>
                      </a:prstGeom>
                    </p:spPr>
                  </p:pic>
                </p:oleObj>
              </mc:Fallback>
            </mc:AlternateContent>
          </a:graphicData>
        </a:graphic>
      </p:graphicFrame>
      <p:graphicFrame>
        <p:nvGraphicFramePr>
          <p:cNvPr id="47" name="对象 46"/>
          <p:cNvGraphicFramePr>
            <a:graphicFrameLocks noChangeAspect="1"/>
          </p:cNvGraphicFramePr>
          <p:nvPr/>
        </p:nvGraphicFramePr>
        <p:xfrm>
          <a:off x="2090865" y="2572571"/>
          <a:ext cx="220663" cy="223837"/>
        </p:xfrm>
        <a:graphic>
          <a:graphicData uri="http://schemas.openxmlformats.org/presentationml/2006/ole">
            <mc:AlternateContent xmlns:mc="http://schemas.openxmlformats.org/markup-compatibility/2006">
              <mc:Choice xmlns:v="urn:schemas-microsoft-com:vml" Requires="v">
                <p:oleObj name="Formula" r:id="rId9" imgW="1647825" imgH="1676400" progId="Equation.Ribbit">
                  <p:embed/>
                </p:oleObj>
              </mc:Choice>
              <mc:Fallback>
                <p:oleObj name="Formula" r:id="rId9" imgW="1647825" imgH="1676400" progId="Equation.Ribbit">
                  <p:embed/>
                  <p:pic>
                    <p:nvPicPr>
                      <p:cNvPr id="47" name="对象 46"/>
                      <p:cNvPicPr/>
                      <p:nvPr/>
                    </p:nvPicPr>
                    <p:blipFill>
                      <a:blip r:embed="rId10"/>
                      <a:stretch>
                        <a:fillRect/>
                      </a:stretch>
                    </p:blipFill>
                    <p:spPr>
                      <a:xfrm>
                        <a:off x="2090865" y="2572571"/>
                        <a:ext cx="220663" cy="223837"/>
                      </a:xfrm>
                      <a:prstGeom prst="rect">
                        <a:avLst/>
                      </a:prstGeom>
                    </p:spPr>
                  </p:pic>
                </p:oleObj>
              </mc:Fallback>
            </mc:AlternateContent>
          </a:graphicData>
        </a:graphic>
      </p:graphicFrame>
      <p:graphicFrame>
        <p:nvGraphicFramePr>
          <p:cNvPr id="48" name="对象 47"/>
          <p:cNvGraphicFramePr>
            <a:graphicFrameLocks noChangeAspect="1"/>
          </p:cNvGraphicFramePr>
          <p:nvPr/>
        </p:nvGraphicFramePr>
        <p:xfrm>
          <a:off x="2495794" y="2561660"/>
          <a:ext cx="668337" cy="223837"/>
        </p:xfrm>
        <a:graphic>
          <a:graphicData uri="http://schemas.openxmlformats.org/presentationml/2006/ole">
            <mc:AlternateContent xmlns:mc="http://schemas.openxmlformats.org/markup-compatibility/2006">
              <mc:Choice xmlns:v="urn:schemas-microsoft-com:vml" Requires="v">
                <p:oleObj name="Formula" r:id="rId11" imgW="5010150" imgH="1676400" progId="Equation.Ribbit">
                  <p:embed/>
                </p:oleObj>
              </mc:Choice>
              <mc:Fallback>
                <p:oleObj name="Formula" r:id="rId11" imgW="5010150" imgH="1676400" progId="Equation.Ribbit">
                  <p:embed/>
                  <p:pic>
                    <p:nvPicPr>
                      <p:cNvPr id="48" name="对象 47"/>
                      <p:cNvPicPr/>
                      <p:nvPr/>
                    </p:nvPicPr>
                    <p:blipFill>
                      <a:blip r:embed="rId12"/>
                      <a:stretch>
                        <a:fillRect/>
                      </a:stretch>
                    </p:blipFill>
                    <p:spPr>
                      <a:xfrm>
                        <a:off x="2495794" y="2561660"/>
                        <a:ext cx="668337" cy="223837"/>
                      </a:xfrm>
                      <a:prstGeom prst="rect">
                        <a:avLst/>
                      </a:prstGeom>
                    </p:spPr>
                  </p:pic>
                </p:oleObj>
              </mc:Fallback>
            </mc:AlternateContent>
          </a:graphicData>
        </a:graphic>
      </p:graphicFrame>
      <p:graphicFrame>
        <p:nvGraphicFramePr>
          <p:cNvPr id="49" name="对象 48"/>
          <p:cNvGraphicFramePr>
            <a:graphicFrameLocks noChangeAspect="1"/>
          </p:cNvGraphicFramePr>
          <p:nvPr/>
        </p:nvGraphicFramePr>
        <p:xfrm>
          <a:off x="3806910" y="3211170"/>
          <a:ext cx="184150" cy="231775"/>
        </p:xfrm>
        <a:graphic>
          <a:graphicData uri="http://schemas.openxmlformats.org/presentationml/2006/ole">
            <mc:AlternateContent xmlns:mc="http://schemas.openxmlformats.org/markup-compatibility/2006">
              <mc:Choice xmlns:v="urn:schemas-microsoft-com:vml" Requires="v">
                <p:oleObj name="Formula" r:id="rId13" imgW="1381125" imgH="1743075" progId="Equation.Ribbit">
                  <p:embed/>
                </p:oleObj>
              </mc:Choice>
              <mc:Fallback>
                <p:oleObj name="Formula" r:id="rId13" imgW="1381125" imgH="1743075" progId="Equation.Ribbit">
                  <p:embed/>
                  <p:pic>
                    <p:nvPicPr>
                      <p:cNvPr id="49" name="对象 48"/>
                      <p:cNvPicPr/>
                      <p:nvPr/>
                    </p:nvPicPr>
                    <p:blipFill>
                      <a:blip r:embed="rId14"/>
                      <a:stretch>
                        <a:fillRect/>
                      </a:stretch>
                    </p:blipFill>
                    <p:spPr>
                      <a:xfrm>
                        <a:off x="3806910" y="3211170"/>
                        <a:ext cx="184150" cy="231775"/>
                      </a:xfrm>
                      <a:prstGeom prst="rect">
                        <a:avLst/>
                      </a:prstGeom>
                    </p:spPr>
                  </p:pic>
                </p:oleObj>
              </mc:Fallback>
            </mc:AlternateContent>
          </a:graphicData>
        </a:graphic>
      </p:graphicFrame>
      <p:graphicFrame>
        <p:nvGraphicFramePr>
          <p:cNvPr id="50" name="对象 49"/>
          <p:cNvGraphicFramePr>
            <a:graphicFrameLocks noChangeAspect="1"/>
          </p:cNvGraphicFramePr>
          <p:nvPr/>
        </p:nvGraphicFramePr>
        <p:xfrm>
          <a:off x="4092099" y="3544519"/>
          <a:ext cx="2265362" cy="273050"/>
        </p:xfrm>
        <a:graphic>
          <a:graphicData uri="http://schemas.openxmlformats.org/presentationml/2006/ole">
            <mc:AlternateContent xmlns:mc="http://schemas.openxmlformats.org/markup-compatibility/2006">
              <mc:Choice xmlns:v="urn:schemas-microsoft-com:vml" Requires="v">
                <p:oleObj name="Formula" r:id="rId15" imgW="9953625" imgH="1200150" progId="Equation.Ribbit">
                  <p:embed/>
                </p:oleObj>
              </mc:Choice>
              <mc:Fallback>
                <p:oleObj name="Formula" r:id="rId15" imgW="9953625" imgH="1200150" progId="Equation.Ribbit">
                  <p:embed/>
                  <p:pic>
                    <p:nvPicPr>
                      <p:cNvPr id="50" name="对象 49"/>
                      <p:cNvPicPr>
                        <a:picLocks noChangeAspect="1" noChangeArrowheads="1"/>
                      </p:cNvPicPr>
                      <p:nvPr/>
                    </p:nvPicPr>
                    <p:blipFill>
                      <a:blip r:embed="rId16"/>
                      <a:srcRect/>
                      <a:stretch>
                        <a:fillRect/>
                      </a:stretch>
                    </p:blipFill>
                    <p:spPr bwMode="auto">
                      <a:xfrm>
                        <a:off x="4092099" y="3544519"/>
                        <a:ext cx="2265362" cy="27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 name="对象 50"/>
          <p:cNvGraphicFramePr>
            <a:graphicFrameLocks noChangeAspect="1"/>
          </p:cNvGraphicFramePr>
          <p:nvPr/>
        </p:nvGraphicFramePr>
        <p:xfrm>
          <a:off x="3974545" y="4431803"/>
          <a:ext cx="2262188" cy="273050"/>
        </p:xfrm>
        <a:graphic>
          <a:graphicData uri="http://schemas.openxmlformats.org/presentationml/2006/ole">
            <mc:AlternateContent xmlns:mc="http://schemas.openxmlformats.org/markup-compatibility/2006">
              <mc:Choice xmlns:v="urn:schemas-microsoft-com:vml" Requires="v">
                <p:oleObj name="Formula" r:id="rId17" imgW="9944100" imgH="1200150" progId="Equation.Ribbit">
                  <p:embed/>
                </p:oleObj>
              </mc:Choice>
              <mc:Fallback>
                <p:oleObj name="Formula" r:id="rId17" imgW="9944100" imgH="1200150" progId="Equation.Ribbit">
                  <p:embed/>
                  <p:pic>
                    <p:nvPicPr>
                      <p:cNvPr id="51" name="对象 50"/>
                      <p:cNvPicPr>
                        <a:picLocks noChangeAspect="1" noChangeArrowheads="1"/>
                      </p:cNvPicPr>
                      <p:nvPr/>
                    </p:nvPicPr>
                    <p:blipFill>
                      <a:blip r:embed="rId18"/>
                      <a:srcRect/>
                      <a:stretch>
                        <a:fillRect/>
                      </a:stretch>
                    </p:blipFill>
                    <p:spPr bwMode="auto">
                      <a:xfrm>
                        <a:off x="3974545" y="4431803"/>
                        <a:ext cx="2262188" cy="27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对象 51"/>
          <p:cNvGraphicFramePr>
            <a:graphicFrameLocks noChangeAspect="1"/>
          </p:cNvGraphicFramePr>
          <p:nvPr/>
        </p:nvGraphicFramePr>
        <p:xfrm>
          <a:off x="6849332" y="4441328"/>
          <a:ext cx="1755775" cy="263525"/>
        </p:xfrm>
        <a:graphic>
          <a:graphicData uri="http://schemas.openxmlformats.org/presentationml/2006/ole">
            <mc:AlternateContent xmlns:mc="http://schemas.openxmlformats.org/markup-compatibility/2006">
              <mc:Choice xmlns:v="urn:schemas-microsoft-com:vml" Requires="v">
                <p:oleObj name="Formula" r:id="rId19" imgW="7715250" imgH="1162050" progId="Equation.Ribbit">
                  <p:embed/>
                </p:oleObj>
              </mc:Choice>
              <mc:Fallback>
                <p:oleObj name="Formula" r:id="rId19" imgW="7715250" imgH="1162050" progId="Equation.Ribbit">
                  <p:embed/>
                  <p:pic>
                    <p:nvPicPr>
                      <p:cNvPr id="52" name="对象 51"/>
                      <p:cNvPicPr>
                        <a:picLocks noChangeAspect="1" noChangeArrowheads="1"/>
                      </p:cNvPicPr>
                      <p:nvPr/>
                    </p:nvPicPr>
                    <p:blipFill>
                      <a:blip r:embed="rId20"/>
                      <a:srcRect/>
                      <a:stretch>
                        <a:fillRect/>
                      </a:stretch>
                    </p:blipFill>
                    <p:spPr bwMode="auto">
                      <a:xfrm>
                        <a:off x="6849332" y="4441328"/>
                        <a:ext cx="1755775" cy="26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260350" y="45183"/>
            <a:ext cx="7886700" cy="777874"/>
          </a:xfrm>
        </p:spPr>
        <p:txBody>
          <a:bodyPr>
            <a:normAutofit/>
          </a:bodyPr>
          <a:lstStyle/>
          <a:p>
            <a:r>
              <a:rPr lang="zh-CN" altLang="en-US" dirty="0"/>
              <a:t>什么是强化学习？</a:t>
            </a:r>
            <a:endParaRPr lang="zh-CN" altLang="en-US" sz="3600" dirty="0"/>
          </a:p>
        </p:txBody>
      </p:sp>
      <p:sp>
        <p:nvSpPr>
          <p:cNvPr id="31" name="内容占位符 3"/>
          <p:cNvSpPr>
            <a:spLocks noGrp="1"/>
          </p:cNvSpPr>
          <p:nvPr>
            <p:ph idx="1"/>
          </p:nvPr>
        </p:nvSpPr>
        <p:spPr>
          <a:xfrm>
            <a:off x="258298" y="1153102"/>
            <a:ext cx="8752046" cy="5051140"/>
          </a:xfrm>
        </p:spPr>
        <p:txBody>
          <a:bodyPr>
            <a:normAutofit/>
          </a:bodyPr>
          <a:lstStyle/>
          <a:p>
            <a:r>
              <a:rPr dirty="0">
                <a:solidFill>
                  <a:srgbClr val="C00000"/>
                </a:solidFill>
                <a:highlight>
                  <a:srgbClr val="FFFF00"/>
                </a:highlight>
              </a:rPr>
              <a:t>强化学习对应了四元组</a:t>
            </a:r>
            <a:endParaRPr lang="en-US" dirty="0">
              <a:solidFill>
                <a:srgbClr val="C00000"/>
              </a:solidFill>
              <a:highlight>
                <a:srgbClr val="FFFF00"/>
              </a:highlight>
            </a:endParaRPr>
          </a:p>
          <a:p>
            <a:endParaRPr lang="en-US" dirty="0"/>
          </a:p>
          <a:p>
            <a:r>
              <a:rPr dirty="0"/>
              <a:t>强化学习的目</a:t>
            </a:r>
            <a:r>
              <a:rPr lang="zh-CN" altLang="en-US" dirty="0"/>
              <a:t>标</a:t>
            </a:r>
            <a:endParaRPr lang="en-US" dirty="0"/>
          </a:p>
          <a:p>
            <a:pPr lvl="1"/>
            <a:r>
              <a:rPr lang="zh-CN" altLang="en-US" dirty="0"/>
              <a:t>机器通过在环境中不断尝试从而</a:t>
            </a:r>
            <a:endParaRPr lang="en-US" altLang="zh-CN" dirty="0"/>
          </a:p>
          <a:p>
            <a:pPr marL="325755" lvl="1" indent="0">
              <a:buNone/>
            </a:pPr>
            <a:r>
              <a:rPr lang="en-US" altLang="zh-CN" dirty="0"/>
              <a:t>    </a:t>
            </a:r>
            <a:r>
              <a:rPr lang="zh-CN" altLang="en-US" dirty="0"/>
              <a:t>学到一个策略   ，使得长期执行</a:t>
            </a:r>
            <a:endParaRPr lang="en-US" altLang="zh-CN" dirty="0"/>
          </a:p>
          <a:p>
            <a:pPr marL="325755" lvl="1" indent="0">
              <a:buNone/>
            </a:pPr>
            <a:r>
              <a:rPr lang="en-US" dirty="0"/>
              <a:t>    </a:t>
            </a:r>
            <a:r>
              <a:rPr lang="zh-CN" altLang="en-US" dirty="0"/>
              <a:t>该策略后得到的期望累积奖赏最大</a:t>
            </a:r>
            <a:endParaRPr lang="en-US" dirty="0"/>
          </a:p>
          <a:p>
            <a:endParaRPr lang="en-US" dirty="0"/>
          </a:p>
          <a:p>
            <a:endParaRPr lang="en-US" dirty="0"/>
          </a:p>
          <a:p>
            <a:endParaRPr lang="en-US" dirty="0"/>
          </a:p>
          <a:p>
            <a:endParaRPr lang="en-US" dirty="0"/>
          </a:p>
          <a:p>
            <a:endParaRPr lang="en-US" dirty="0"/>
          </a:p>
          <a:p>
            <a:endParaRPr dirty="0"/>
          </a:p>
          <a:p>
            <a:endParaRPr lang="en-US" altLang="zh-CN" dirty="0"/>
          </a:p>
          <a:p>
            <a:pPr lvl="1"/>
            <a:endParaRPr lang="en-US" altLang="zh-CN" dirty="0"/>
          </a:p>
          <a:p>
            <a:pPr lvl="3"/>
            <a:endParaRPr lang="en-US" altLang="zh-CN" dirty="0"/>
          </a:p>
        </p:txBody>
      </p:sp>
      <p:pic>
        <p:nvPicPr>
          <p:cNvPr id="33" name="图片 32"/>
          <p:cNvPicPr>
            <a:picLocks noChangeAspect="1"/>
          </p:cNvPicPr>
          <p:nvPr/>
        </p:nvPicPr>
        <p:blipFill>
          <a:blip r:embed="rId2"/>
          <a:stretch>
            <a:fillRect/>
          </a:stretch>
        </p:blipFill>
        <p:spPr>
          <a:xfrm>
            <a:off x="5036896" y="1040322"/>
            <a:ext cx="4055348" cy="2638802"/>
          </a:xfrm>
          <a:prstGeom prst="rect">
            <a:avLst/>
          </a:prstGeom>
        </p:spPr>
      </p:pic>
      <p:graphicFrame>
        <p:nvGraphicFramePr>
          <p:cNvPr id="34" name="对象 33"/>
          <p:cNvGraphicFramePr>
            <a:graphicFrameLocks noChangeAspect="1"/>
          </p:cNvGraphicFramePr>
          <p:nvPr/>
        </p:nvGraphicFramePr>
        <p:xfrm>
          <a:off x="2597814" y="2859888"/>
          <a:ext cx="160337" cy="204788"/>
        </p:xfrm>
        <a:graphic>
          <a:graphicData uri="http://schemas.openxmlformats.org/presentationml/2006/ole">
            <mc:AlternateContent xmlns:mc="http://schemas.openxmlformats.org/markup-compatibility/2006">
              <mc:Choice xmlns:v="urn:schemas-microsoft-com:vml" Requires="v">
                <p:oleObj name="Formula" r:id="rId3" imgW="704850" imgH="885825" progId="Equation.Ribbit">
                  <p:embed/>
                </p:oleObj>
              </mc:Choice>
              <mc:Fallback>
                <p:oleObj name="Formula" r:id="rId3" imgW="704850" imgH="885825" progId="Equation.Ribbit">
                  <p:embed/>
                  <p:pic>
                    <p:nvPicPr>
                      <p:cNvPr id="34" name="对象 33"/>
                      <p:cNvPicPr>
                        <a:picLocks noChangeAspect="1" noChangeArrowheads="1"/>
                      </p:cNvPicPr>
                      <p:nvPr/>
                    </p:nvPicPr>
                    <p:blipFill>
                      <a:blip r:embed="rId4"/>
                      <a:srcRect/>
                      <a:stretch>
                        <a:fillRect/>
                      </a:stretch>
                    </p:blipFill>
                    <p:spPr bwMode="auto">
                      <a:xfrm>
                        <a:off x="2597814" y="2859888"/>
                        <a:ext cx="160337" cy="20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文本框 34"/>
          <p:cNvSpPr txBox="1"/>
          <p:nvPr/>
        </p:nvSpPr>
        <p:spPr>
          <a:xfrm>
            <a:off x="1527516" y="3612349"/>
            <a:ext cx="3640348" cy="368300"/>
          </a:xfrm>
          <a:prstGeom prst="rect">
            <a:avLst/>
          </a:prstGeom>
          <a:noFill/>
        </p:spPr>
        <p:txBody>
          <a:bodyPr wrap="square" rtlCol="0">
            <a:spAutoFit/>
          </a:bodyPr>
          <a:lstStyle/>
          <a:p>
            <a:r>
              <a:rPr lang="zh-CN" altLang="en-US" dirty="0">
                <a:latin typeface="+mj-ea"/>
                <a:ea typeface="+mj-ea"/>
              </a:rPr>
              <a:t>步期望累积奖赏：</a:t>
            </a:r>
          </a:p>
        </p:txBody>
      </p:sp>
      <p:graphicFrame>
        <p:nvGraphicFramePr>
          <p:cNvPr id="36" name="对象 35"/>
          <p:cNvGraphicFramePr>
            <a:graphicFrameLocks noChangeAspect="1"/>
          </p:cNvGraphicFramePr>
          <p:nvPr/>
        </p:nvGraphicFramePr>
        <p:xfrm>
          <a:off x="1389915" y="3720350"/>
          <a:ext cx="198438" cy="268287"/>
        </p:xfrm>
        <a:graphic>
          <a:graphicData uri="http://schemas.openxmlformats.org/presentationml/2006/ole">
            <mc:AlternateContent xmlns:mc="http://schemas.openxmlformats.org/markup-compatibility/2006">
              <mc:Choice xmlns:v="urn:schemas-microsoft-com:vml" Requires="v">
                <p:oleObj name="Formula" r:id="rId5" imgW="866775" imgH="1162050" progId="Equation.Ribbit">
                  <p:embed/>
                </p:oleObj>
              </mc:Choice>
              <mc:Fallback>
                <p:oleObj name="Formula" r:id="rId5" imgW="866775" imgH="1162050" progId="Equation.Ribbit">
                  <p:embed/>
                  <p:pic>
                    <p:nvPicPr>
                      <p:cNvPr id="36" name="对象 35"/>
                      <p:cNvPicPr>
                        <a:picLocks noChangeAspect="1" noChangeArrowheads="1"/>
                      </p:cNvPicPr>
                      <p:nvPr/>
                    </p:nvPicPr>
                    <p:blipFill>
                      <a:blip r:embed="rId6"/>
                      <a:srcRect/>
                      <a:stretch>
                        <a:fillRect/>
                      </a:stretch>
                    </p:blipFill>
                    <p:spPr bwMode="auto">
                      <a:xfrm>
                        <a:off x="1389915" y="3720350"/>
                        <a:ext cx="198438" cy="268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文本框 37"/>
          <p:cNvSpPr txBox="1"/>
          <p:nvPr/>
        </p:nvSpPr>
        <p:spPr>
          <a:xfrm>
            <a:off x="1527516" y="4070006"/>
            <a:ext cx="3640348" cy="368300"/>
          </a:xfrm>
          <a:prstGeom prst="rect">
            <a:avLst/>
          </a:prstGeom>
          <a:noFill/>
        </p:spPr>
        <p:txBody>
          <a:bodyPr wrap="square" rtlCol="0">
            <a:spAutoFit/>
          </a:bodyPr>
          <a:lstStyle/>
          <a:p>
            <a:r>
              <a:rPr lang="zh-CN" altLang="en-US" dirty="0">
                <a:latin typeface="+mj-ea"/>
                <a:ea typeface="+mj-ea"/>
              </a:rPr>
              <a:t>期望折扣累积奖赏：</a:t>
            </a:r>
          </a:p>
        </p:txBody>
      </p:sp>
      <p:graphicFrame>
        <p:nvGraphicFramePr>
          <p:cNvPr id="39" name="对象 38"/>
          <p:cNvGraphicFramePr>
            <a:graphicFrameLocks noChangeAspect="1"/>
          </p:cNvGraphicFramePr>
          <p:nvPr/>
        </p:nvGraphicFramePr>
        <p:xfrm>
          <a:off x="1363582" y="4161530"/>
          <a:ext cx="157163" cy="211138"/>
        </p:xfrm>
        <a:graphic>
          <a:graphicData uri="http://schemas.openxmlformats.org/presentationml/2006/ole">
            <mc:AlternateContent xmlns:mc="http://schemas.openxmlformats.org/markup-compatibility/2006">
              <mc:Choice xmlns:v="urn:schemas-microsoft-com:vml" Requires="v">
                <p:oleObj name="Formula" r:id="rId7" imgW="685800" imgH="914400" progId="Equation.Ribbit">
                  <p:embed/>
                </p:oleObj>
              </mc:Choice>
              <mc:Fallback>
                <p:oleObj name="Formula" r:id="rId7" imgW="685800" imgH="914400" progId="Equation.Ribbit">
                  <p:embed/>
                  <p:pic>
                    <p:nvPicPr>
                      <p:cNvPr id="39" name="对象 38"/>
                      <p:cNvPicPr>
                        <a:picLocks noChangeAspect="1" noChangeArrowheads="1"/>
                      </p:cNvPicPr>
                      <p:nvPr/>
                    </p:nvPicPr>
                    <p:blipFill>
                      <a:blip r:embed="rId8"/>
                      <a:srcRect/>
                      <a:stretch>
                        <a:fillRect/>
                      </a:stretch>
                    </p:blipFill>
                    <p:spPr bwMode="auto">
                      <a:xfrm>
                        <a:off x="1363582" y="4161530"/>
                        <a:ext cx="157163" cy="211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对象 41"/>
          <p:cNvGraphicFramePr>
            <a:graphicFrameLocks noChangeAspect="1"/>
          </p:cNvGraphicFramePr>
          <p:nvPr/>
        </p:nvGraphicFramePr>
        <p:xfrm>
          <a:off x="497635" y="4700092"/>
          <a:ext cx="962025" cy="303212"/>
        </p:xfrm>
        <a:graphic>
          <a:graphicData uri="http://schemas.openxmlformats.org/presentationml/2006/ole">
            <mc:AlternateContent xmlns:mc="http://schemas.openxmlformats.org/markup-compatibility/2006">
              <mc:Choice xmlns:v="urn:schemas-microsoft-com:vml" Requires="v">
                <p:oleObj name="Formula" r:id="rId9" imgW="4210050" imgH="1323975" progId="Equation.Ribbit">
                  <p:embed/>
                </p:oleObj>
              </mc:Choice>
              <mc:Fallback>
                <p:oleObj name="Formula" r:id="rId9" imgW="4210050" imgH="1323975" progId="Equation.Ribbit">
                  <p:embed/>
                  <p:pic>
                    <p:nvPicPr>
                      <p:cNvPr id="42" name="对象 41"/>
                      <p:cNvPicPr>
                        <a:picLocks noChangeAspect="1" noChangeArrowheads="1"/>
                      </p:cNvPicPr>
                      <p:nvPr/>
                    </p:nvPicPr>
                    <p:blipFill>
                      <a:blip r:embed="rId10"/>
                      <a:srcRect/>
                      <a:stretch>
                        <a:fillRect/>
                      </a:stretch>
                    </p:blipFill>
                    <p:spPr bwMode="auto">
                      <a:xfrm>
                        <a:off x="497635" y="4700092"/>
                        <a:ext cx="962025" cy="303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文本框 43"/>
          <p:cNvSpPr txBox="1"/>
          <p:nvPr/>
        </p:nvSpPr>
        <p:spPr>
          <a:xfrm>
            <a:off x="497635" y="5562127"/>
            <a:ext cx="932964" cy="369332"/>
          </a:xfrm>
          <a:prstGeom prst="rect">
            <a:avLst/>
          </a:prstGeom>
          <a:noFill/>
        </p:spPr>
        <p:txBody>
          <a:bodyPr wrap="square" rtlCol="0">
            <a:spAutoFit/>
          </a:bodyPr>
          <a:lstStyle/>
          <a:p>
            <a:r>
              <a:rPr lang="zh-CN" altLang="en-US" dirty="0">
                <a:latin typeface="+mj-ea"/>
                <a:ea typeface="+mj-ea"/>
              </a:rPr>
              <a:t>最大化</a:t>
            </a:r>
          </a:p>
        </p:txBody>
      </p:sp>
      <p:graphicFrame>
        <p:nvGraphicFramePr>
          <p:cNvPr id="53" name="对象 52"/>
          <p:cNvGraphicFramePr>
            <a:graphicFrameLocks noChangeAspect="1"/>
          </p:cNvGraphicFramePr>
          <p:nvPr/>
        </p:nvGraphicFramePr>
        <p:xfrm>
          <a:off x="950122" y="1628466"/>
          <a:ext cx="2116137" cy="271462"/>
        </p:xfrm>
        <a:graphic>
          <a:graphicData uri="http://schemas.openxmlformats.org/presentationml/2006/ole">
            <mc:AlternateContent xmlns:mc="http://schemas.openxmlformats.org/markup-compatibility/2006">
              <mc:Choice xmlns:v="urn:schemas-microsoft-com:vml" Requires="v">
                <p:oleObj name="Formula" r:id="rId11" imgW="9296400" imgH="1200150" progId="Equation.Ribbit">
                  <p:embed/>
                </p:oleObj>
              </mc:Choice>
              <mc:Fallback>
                <p:oleObj name="Formula" r:id="rId11" imgW="9296400" imgH="1200150" progId="Equation.Ribbit">
                  <p:embed/>
                  <p:pic>
                    <p:nvPicPr>
                      <p:cNvPr id="53" name="对象 52"/>
                      <p:cNvPicPr>
                        <a:picLocks noChangeAspect="1" noChangeArrowheads="1"/>
                      </p:cNvPicPr>
                      <p:nvPr/>
                    </p:nvPicPr>
                    <p:blipFill>
                      <a:blip r:embed="rId12"/>
                      <a:srcRect/>
                      <a:stretch>
                        <a:fillRect/>
                      </a:stretch>
                    </p:blipFill>
                    <p:spPr bwMode="auto">
                      <a:xfrm>
                        <a:off x="950122" y="1628466"/>
                        <a:ext cx="2116137" cy="271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对象 53"/>
          <p:cNvGraphicFramePr>
            <a:graphicFrameLocks noChangeAspect="1"/>
          </p:cNvGraphicFramePr>
          <p:nvPr/>
        </p:nvGraphicFramePr>
        <p:xfrm>
          <a:off x="3694420" y="3619968"/>
          <a:ext cx="1350963" cy="371475"/>
        </p:xfrm>
        <a:graphic>
          <a:graphicData uri="http://schemas.openxmlformats.org/presentationml/2006/ole">
            <mc:AlternateContent xmlns:mc="http://schemas.openxmlformats.org/markup-compatibility/2006">
              <mc:Choice xmlns:v="urn:schemas-microsoft-com:vml" Requires="v">
                <p:oleObj name="Formula" r:id="rId13" imgW="5934075" imgH="1638300" progId="Equation.Ribbit">
                  <p:embed/>
                </p:oleObj>
              </mc:Choice>
              <mc:Fallback>
                <p:oleObj name="Formula" r:id="rId13" imgW="5934075" imgH="1638300" progId="Equation.Ribbit">
                  <p:embed/>
                  <p:pic>
                    <p:nvPicPr>
                      <p:cNvPr id="54" name="对象 53"/>
                      <p:cNvPicPr>
                        <a:picLocks noChangeAspect="1" noChangeArrowheads="1"/>
                      </p:cNvPicPr>
                      <p:nvPr/>
                    </p:nvPicPr>
                    <p:blipFill>
                      <a:blip r:embed="rId14"/>
                      <a:srcRect/>
                      <a:stretch>
                        <a:fillRect/>
                      </a:stretch>
                    </p:blipFill>
                    <p:spPr bwMode="auto">
                      <a:xfrm>
                        <a:off x="3694420" y="3619968"/>
                        <a:ext cx="135096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对象 54"/>
          <p:cNvGraphicFramePr>
            <a:graphicFrameLocks noChangeAspect="1"/>
          </p:cNvGraphicFramePr>
          <p:nvPr/>
        </p:nvGraphicFramePr>
        <p:xfrm>
          <a:off x="3694420" y="4075288"/>
          <a:ext cx="1609725" cy="344488"/>
        </p:xfrm>
        <a:graphic>
          <a:graphicData uri="http://schemas.openxmlformats.org/presentationml/2006/ole">
            <mc:AlternateContent xmlns:mc="http://schemas.openxmlformats.org/markup-compatibility/2006">
              <mc:Choice xmlns:v="urn:schemas-microsoft-com:vml" Requires="v">
                <p:oleObj name="Formula" r:id="rId15" imgW="7058025" imgH="1524000" progId="Equation.Ribbit">
                  <p:embed/>
                </p:oleObj>
              </mc:Choice>
              <mc:Fallback>
                <p:oleObj name="Formula" r:id="rId15" imgW="7058025" imgH="1524000" progId="Equation.Ribbit">
                  <p:embed/>
                  <p:pic>
                    <p:nvPicPr>
                      <p:cNvPr id="55" name="对象 54"/>
                      <p:cNvPicPr>
                        <a:picLocks noChangeAspect="1" noChangeArrowheads="1"/>
                      </p:cNvPicPr>
                      <p:nvPr/>
                    </p:nvPicPr>
                    <p:blipFill>
                      <a:blip r:embed="rId16"/>
                      <a:srcRect/>
                      <a:stretch>
                        <a:fillRect/>
                      </a:stretch>
                    </p:blipFill>
                    <p:spPr bwMode="auto">
                      <a:xfrm>
                        <a:off x="3694420" y="4075288"/>
                        <a:ext cx="1609725" cy="34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对象 55"/>
          <p:cNvGraphicFramePr>
            <a:graphicFrameLocks noChangeAspect="1"/>
          </p:cNvGraphicFramePr>
          <p:nvPr/>
        </p:nvGraphicFramePr>
        <p:xfrm>
          <a:off x="489397" y="5160429"/>
          <a:ext cx="4992688" cy="227012"/>
        </p:xfrm>
        <a:graphic>
          <a:graphicData uri="http://schemas.openxmlformats.org/presentationml/2006/ole">
            <mc:AlternateContent xmlns:mc="http://schemas.openxmlformats.org/markup-compatibility/2006">
              <mc:Choice xmlns:v="urn:schemas-microsoft-com:vml" Requires="v">
                <p:oleObj name="Formula" r:id="rId17" imgW="21869400" imgH="990600" progId="Equation.Ribbit">
                  <p:embed/>
                </p:oleObj>
              </mc:Choice>
              <mc:Fallback>
                <p:oleObj name="Formula" r:id="rId17" imgW="21869400" imgH="990600" progId="Equation.Ribbit">
                  <p:embed/>
                  <p:pic>
                    <p:nvPicPr>
                      <p:cNvPr id="56" name="对象 55"/>
                      <p:cNvPicPr>
                        <a:picLocks noChangeAspect="1" noChangeArrowheads="1"/>
                      </p:cNvPicPr>
                      <p:nvPr/>
                    </p:nvPicPr>
                    <p:blipFill>
                      <a:blip r:embed="rId18"/>
                      <a:srcRect/>
                      <a:stretch>
                        <a:fillRect/>
                      </a:stretch>
                    </p:blipFill>
                    <p:spPr bwMode="auto">
                      <a:xfrm>
                        <a:off x="489397" y="5160429"/>
                        <a:ext cx="4992688" cy="227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对象 56"/>
          <p:cNvGraphicFramePr>
            <a:graphicFrameLocks noChangeAspect="1"/>
          </p:cNvGraphicFramePr>
          <p:nvPr/>
        </p:nvGraphicFramePr>
        <p:xfrm>
          <a:off x="1327019" y="5562127"/>
          <a:ext cx="1350963" cy="371475"/>
        </p:xfrm>
        <a:graphic>
          <a:graphicData uri="http://schemas.openxmlformats.org/presentationml/2006/ole">
            <mc:AlternateContent xmlns:mc="http://schemas.openxmlformats.org/markup-compatibility/2006">
              <mc:Choice xmlns:v="urn:schemas-microsoft-com:vml" Requires="v">
                <p:oleObj name="Formula" r:id="rId19" imgW="5934075" imgH="1638300" progId="Equation.Ribbit">
                  <p:embed/>
                </p:oleObj>
              </mc:Choice>
              <mc:Fallback>
                <p:oleObj name="Formula" r:id="rId19" imgW="5934075" imgH="1638300" progId="Equation.Ribbit">
                  <p:embed/>
                  <p:pic>
                    <p:nvPicPr>
                      <p:cNvPr id="57" name="对象 56"/>
                      <p:cNvPicPr>
                        <a:picLocks noChangeAspect="1" noChangeArrowheads="1"/>
                      </p:cNvPicPr>
                      <p:nvPr/>
                    </p:nvPicPr>
                    <p:blipFill>
                      <a:blip r:embed="rId14"/>
                      <a:srcRect/>
                      <a:stretch>
                        <a:fillRect/>
                      </a:stretch>
                    </p:blipFill>
                    <p:spPr bwMode="auto">
                      <a:xfrm>
                        <a:off x="1327019" y="5562127"/>
                        <a:ext cx="1350963"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标题 1"/>
          <p:cNvSpPr>
            <a:spLocks noGrp="1"/>
          </p:cNvSpPr>
          <p:nvPr>
            <p:ph type="title"/>
          </p:nvPr>
        </p:nvSpPr>
        <p:spPr>
          <a:xfrm>
            <a:off x="260350" y="45183"/>
            <a:ext cx="7886700" cy="777874"/>
          </a:xfrm>
        </p:spPr>
        <p:txBody>
          <a:bodyPr>
            <a:normAutofit/>
          </a:bodyPr>
          <a:lstStyle/>
          <a:p>
            <a:r>
              <a:rPr lang="zh-CN" altLang="en-US" dirty="0"/>
              <a:t>强化学习问题基本设置</a:t>
            </a:r>
            <a:endParaRPr lang="zh-CN" altLang="en-US" sz="3600" dirty="0"/>
          </a:p>
        </p:txBody>
      </p:sp>
      <p:sp>
        <p:nvSpPr>
          <p:cNvPr id="18" name="内容占位符 3"/>
          <p:cNvSpPr>
            <a:spLocks noGrp="1"/>
          </p:cNvSpPr>
          <p:nvPr>
            <p:ph idx="1"/>
          </p:nvPr>
        </p:nvSpPr>
        <p:spPr>
          <a:xfrm>
            <a:off x="258298" y="1153102"/>
            <a:ext cx="8752046" cy="5051140"/>
          </a:xfrm>
        </p:spPr>
        <p:txBody>
          <a:bodyPr>
            <a:normAutofit/>
          </a:bodyPr>
          <a:lstStyle/>
          <a:p>
            <a:r>
              <a:rPr lang="zh-CN" altLang="en-US" dirty="0"/>
              <a:t>强化学习 </a:t>
            </a:r>
            <a:r>
              <a:rPr lang="en-US" altLang="zh-CN" dirty="0">
                <a:latin typeface="+mn-lt"/>
              </a:rPr>
              <a:t>vs.</a:t>
            </a:r>
            <a:r>
              <a:rPr lang="en-US" altLang="zh-CN" dirty="0"/>
              <a:t> </a:t>
            </a:r>
            <a:r>
              <a:rPr lang="zh-CN" altLang="en-US" dirty="0"/>
              <a:t>监督学习</a:t>
            </a:r>
            <a:endParaRPr lang="en-US" altLang="zh-CN" dirty="0"/>
          </a:p>
          <a:p>
            <a:pPr lvl="1"/>
            <a:r>
              <a:rPr lang="zh-CN" altLang="en-US" dirty="0"/>
              <a:t>监督学习：给有标记样本</a:t>
            </a:r>
            <a:endParaRPr lang="en-US" altLang="zh-CN" dirty="0"/>
          </a:p>
          <a:p>
            <a:pPr lvl="1"/>
            <a:endParaRPr lang="en-US" dirty="0"/>
          </a:p>
          <a:p>
            <a:pPr lvl="1"/>
            <a:endParaRPr lang="en-US" dirty="0"/>
          </a:p>
          <a:p>
            <a:pPr lvl="1"/>
            <a:endParaRPr lang="en-US" dirty="0"/>
          </a:p>
          <a:p>
            <a:pPr lvl="1"/>
            <a:endParaRPr lang="en-US" dirty="0"/>
          </a:p>
          <a:p>
            <a:pPr lvl="1"/>
            <a:r>
              <a:rPr lang="zh-CN" altLang="en-US" dirty="0"/>
              <a:t>强化学习：没有有标记样本，通过执行动作之后反馈的奖赏来学习</a:t>
            </a:r>
            <a:endParaRPr lang="en-US" dirty="0"/>
          </a:p>
          <a:p>
            <a:endParaRPr lang="en-US" dirty="0"/>
          </a:p>
          <a:p>
            <a:endParaRPr lang="en-US" dirty="0"/>
          </a:p>
          <a:p>
            <a:endParaRPr lang="en-US" dirty="0"/>
          </a:p>
          <a:p>
            <a:endParaRPr dirty="0"/>
          </a:p>
          <a:p>
            <a:endParaRPr lang="en-US" altLang="zh-CN" dirty="0"/>
          </a:p>
          <a:p>
            <a:pPr lvl="1"/>
            <a:endParaRPr lang="en-US" altLang="zh-CN" dirty="0"/>
          </a:p>
          <a:p>
            <a:pPr lvl="3"/>
            <a:endParaRPr lang="en-US" altLang="zh-CN" dirty="0"/>
          </a:p>
        </p:txBody>
      </p:sp>
      <p:sp>
        <p:nvSpPr>
          <p:cNvPr id="19" name="圆角矩形 18"/>
          <p:cNvSpPr/>
          <p:nvPr/>
        </p:nvSpPr>
        <p:spPr>
          <a:xfrm>
            <a:off x="2106346" y="2239296"/>
            <a:ext cx="818706" cy="5635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Verdana" panose="020B0604030504040204" pitchFamily="34" charset="0"/>
                <a:ea typeface="幼圆" panose="02010509060101010101" pitchFamily="49" charset="-122"/>
              </a:rPr>
              <a:t>示例</a:t>
            </a:r>
          </a:p>
        </p:txBody>
      </p:sp>
      <p:cxnSp>
        <p:nvCxnSpPr>
          <p:cNvPr id="20" name="直接箭头连接符 19"/>
          <p:cNvCxnSpPr>
            <a:endCxn id="21" idx="1"/>
          </p:cNvCxnSpPr>
          <p:nvPr/>
        </p:nvCxnSpPr>
        <p:spPr>
          <a:xfrm>
            <a:off x="2925052" y="2521058"/>
            <a:ext cx="2123566"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圆角矩形 20"/>
          <p:cNvSpPr/>
          <p:nvPr/>
        </p:nvSpPr>
        <p:spPr>
          <a:xfrm>
            <a:off x="5048618" y="2239296"/>
            <a:ext cx="818706" cy="5635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Verdana" panose="020B0604030504040204" pitchFamily="34" charset="0"/>
                <a:ea typeface="幼圆" panose="02010509060101010101" pitchFamily="49" charset="-122"/>
              </a:rPr>
              <a:t>标记</a:t>
            </a:r>
          </a:p>
        </p:txBody>
      </p:sp>
      <p:sp>
        <p:nvSpPr>
          <p:cNvPr id="22" name="矩形 21"/>
          <p:cNvSpPr/>
          <p:nvPr/>
        </p:nvSpPr>
        <p:spPr>
          <a:xfrm>
            <a:off x="3044140" y="2072210"/>
            <a:ext cx="2484999" cy="369332"/>
          </a:xfrm>
          <a:prstGeom prst="rect">
            <a:avLst/>
          </a:prstGeom>
        </p:spPr>
        <p:txBody>
          <a:bodyPr wrap="square">
            <a:spAutoFit/>
          </a:bodyPr>
          <a:lstStyle/>
          <a:p>
            <a:r>
              <a:rPr lang="zh-CN" altLang="en-US" dirty="0">
                <a:latin typeface="Verdana" panose="020B0604030504040204" pitchFamily="34" charset="0"/>
                <a:ea typeface="幼圆" panose="02010509060101010101" pitchFamily="49" charset="-122"/>
              </a:rPr>
              <a:t>分类器</a:t>
            </a:r>
            <a:r>
              <a:rPr lang="en-US" altLang="zh-CN" dirty="0">
                <a:latin typeface="Verdana" panose="020B0604030504040204" pitchFamily="34" charset="0"/>
                <a:ea typeface="幼圆" panose="02010509060101010101" pitchFamily="49" charset="-122"/>
              </a:rPr>
              <a:t>/</a:t>
            </a:r>
            <a:r>
              <a:rPr lang="zh-CN" altLang="en-US" dirty="0">
                <a:latin typeface="Verdana" panose="020B0604030504040204" pitchFamily="34" charset="0"/>
                <a:ea typeface="幼圆" panose="02010509060101010101" pitchFamily="49" charset="-122"/>
              </a:rPr>
              <a:t>回归器</a:t>
            </a:r>
          </a:p>
        </p:txBody>
      </p:sp>
      <p:graphicFrame>
        <p:nvGraphicFramePr>
          <p:cNvPr id="23" name="对象 22"/>
          <p:cNvGraphicFramePr>
            <a:graphicFrameLocks noChangeAspect="1"/>
          </p:cNvGraphicFramePr>
          <p:nvPr/>
        </p:nvGraphicFramePr>
        <p:xfrm>
          <a:off x="4655834" y="2118763"/>
          <a:ext cx="152400" cy="276225"/>
        </p:xfrm>
        <a:graphic>
          <a:graphicData uri="http://schemas.openxmlformats.org/presentationml/2006/ole">
            <mc:AlternateContent xmlns:mc="http://schemas.openxmlformats.org/markup-compatibility/2006">
              <mc:Choice xmlns:v="urn:schemas-microsoft-com:vml" Requires="v">
                <p:oleObj name="Formula" r:id="rId2" imgW="666750" imgH="1200150" progId="Equation.Ribbit">
                  <p:embed/>
                </p:oleObj>
              </mc:Choice>
              <mc:Fallback>
                <p:oleObj name="Formula" r:id="rId2" imgW="666750" imgH="1200150" progId="Equation.Ribbit">
                  <p:embed/>
                  <p:pic>
                    <p:nvPicPr>
                      <p:cNvPr id="23" name="对象 22"/>
                      <p:cNvPicPr>
                        <a:picLocks noChangeAspect="1" noChangeArrowheads="1"/>
                      </p:cNvPicPr>
                      <p:nvPr/>
                    </p:nvPicPr>
                    <p:blipFill>
                      <a:blip r:embed="rId3"/>
                      <a:srcRect/>
                      <a:stretch>
                        <a:fillRect/>
                      </a:stretch>
                    </p:blipFill>
                    <p:spPr bwMode="auto">
                      <a:xfrm>
                        <a:off x="4655834" y="2118763"/>
                        <a:ext cx="152400"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矩形 23"/>
          <p:cNvSpPr/>
          <p:nvPr/>
        </p:nvSpPr>
        <p:spPr>
          <a:xfrm>
            <a:off x="258298" y="5097938"/>
            <a:ext cx="8445260" cy="400110"/>
          </a:xfrm>
          <a:prstGeom prst="rect">
            <a:avLst/>
          </a:prstGeom>
          <a:solidFill>
            <a:schemeClr val="bg1"/>
          </a:solidFill>
        </p:spPr>
        <p:txBody>
          <a:bodyPr wrap="square">
            <a:spAutoFit/>
          </a:bodyPr>
          <a:lstStyle/>
          <a:p>
            <a:pPr lvl="1"/>
            <a:r>
              <a:rPr lang="zh-CN" altLang="en-US" sz="2000" dirty="0">
                <a:highlight>
                  <a:srgbClr val="FFFF00"/>
                </a:highlight>
                <a:latin typeface="+mj-ea"/>
                <a:ea typeface="+mj-ea"/>
              </a:rPr>
              <a:t>强化学习在某种意义上可以认为是具有“延迟标记信息”的监督学习</a:t>
            </a:r>
            <a:endParaRPr lang="en-US" altLang="zh-CN" sz="2000" dirty="0">
              <a:highlight>
                <a:srgbClr val="FFFF00"/>
              </a:highlight>
              <a:latin typeface="+mj-ea"/>
              <a:ea typeface="+mj-ea"/>
            </a:endParaRPr>
          </a:p>
        </p:txBody>
      </p:sp>
      <p:sp>
        <p:nvSpPr>
          <p:cNvPr id="25" name="圆角矩形 24"/>
          <p:cNvSpPr/>
          <p:nvPr/>
        </p:nvSpPr>
        <p:spPr>
          <a:xfrm>
            <a:off x="2106346" y="3969500"/>
            <a:ext cx="818706" cy="5635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Verdana" panose="020B0604030504040204" pitchFamily="34" charset="0"/>
                <a:ea typeface="幼圆" panose="02010509060101010101" pitchFamily="49" charset="-122"/>
              </a:rPr>
              <a:t>状态</a:t>
            </a:r>
          </a:p>
        </p:txBody>
      </p:sp>
      <p:cxnSp>
        <p:nvCxnSpPr>
          <p:cNvPr id="26" name="直接箭头连接符 25"/>
          <p:cNvCxnSpPr>
            <a:endCxn id="27" idx="1"/>
          </p:cNvCxnSpPr>
          <p:nvPr/>
        </p:nvCxnSpPr>
        <p:spPr>
          <a:xfrm>
            <a:off x="2925052" y="4251262"/>
            <a:ext cx="2123566"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5048618" y="3969500"/>
            <a:ext cx="818706" cy="5635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Verdana" panose="020B0604030504040204" pitchFamily="34" charset="0"/>
                <a:ea typeface="幼圆" panose="02010509060101010101" pitchFamily="49" charset="-122"/>
              </a:rPr>
              <a:t>动作</a:t>
            </a:r>
          </a:p>
        </p:txBody>
      </p:sp>
      <p:sp>
        <p:nvSpPr>
          <p:cNvPr id="28" name="矩形 27"/>
          <p:cNvSpPr/>
          <p:nvPr/>
        </p:nvSpPr>
        <p:spPr>
          <a:xfrm>
            <a:off x="3565734" y="3809498"/>
            <a:ext cx="2484999" cy="369332"/>
          </a:xfrm>
          <a:prstGeom prst="rect">
            <a:avLst/>
          </a:prstGeom>
        </p:spPr>
        <p:txBody>
          <a:bodyPr wrap="square">
            <a:spAutoFit/>
          </a:bodyPr>
          <a:lstStyle/>
          <a:p>
            <a:r>
              <a:rPr lang="zh-CN" altLang="en-US" dirty="0">
                <a:latin typeface="Verdana" panose="020B0604030504040204" pitchFamily="34" charset="0"/>
                <a:ea typeface="幼圆" panose="02010509060101010101" pitchFamily="49" charset="-122"/>
              </a:rPr>
              <a:t>策略</a:t>
            </a:r>
          </a:p>
        </p:txBody>
      </p:sp>
      <p:graphicFrame>
        <p:nvGraphicFramePr>
          <p:cNvPr id="29" name="对象 28"/>
          <p:cNvGraphicFramePr>
            <a:graphicFrameLocks noChangeAspect="1"/>
          </p:cNvGraphicFramePr>
          <p:nvPr/>
        </p:nvGraphicFramePr>
        <p:xfrm>
          <a:off x="4158826" y="3939492"/>
          <a:ext cx="160338" cy="206375"/>
        </p:xfrm>
        <a:graphic>
          <a:graphicData uri="http://schemas.openxmlformats.org/presentationml/2006/ole">
            <mc:AlternateContent xmlns:mc="http://schemas.openxmlformats.org/markup-compatibility/2006">
              <mc:Choice xmlns:v="urn:schemas-microsoft-com:vml" Requires="v">
                <p:oleObj name="Formula" r:id="rId4" imgW="704850" imgH="885825" progId="Equation.Ribbit">
                  <p:embed/>
                </p:oleObj>
              </mc:Choice>
              <mc:Fallback>
                <p:oleObj name="Formula" r:id="rId4" imgW="704850" imgH="885825" progId="Equation.Ribbit">
                  <p:embed/>
                  <p:pic>
                    <p:nvPicPr>
                      <p:cNvPr id="29" name="对象 28"/>
                      <p:cNvPicPr>
                        <a:picLocks noChangeAspect="1" noChangeArrowheads="1"/>
                      </p:cNvPicPr>
                      <p:nvPr/>
                    </p:nvPicPr>
                    <p:blipFill>
                      <a:blip r:embed="rId5"/>
                      <a:srcRect/>
                      <a:stretch>
                        <a:fillRect/>
                      </a:stretch>
                    </p:blipFill>
                    <p:spPr bwMode="auto">
                      <a:xfrm>
                        <a:off x="4158826" y="3939492"/>
                        <a:ext cx="160338" cy="20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latin typeface="Microsoft YaHei" panose="020B0503020204020204" pitchFamily="34" charset="-122"/>
                <a:ea typeface="Microsoft YaHei" panose="020B0503020204020204" pitchFamily="34" charset="-122"/>
              </a:rPr>
              <a:t>1NoFreeLunch</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6" name="内容占位符 2"/>
          <p:cNvSpPr txBox="1">
            <a:spLocks/>
          </p:cNvSpPr>
          <p:nvPr/>
        </p:nvSpPr>
        <p:spPr>
          <a:xfrm>
            <a:off x="465620" y="1502549"/>
            <a:ext cx="8223368" cy="872914"/>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20000"/>
              </a:spcBef>
              <a:spcAft>
                <a:spcPct val="0"/>
              </a:spcAft>
              <a:buClr>
                <a:srgbClr val="339933"/>
              </a:buClr>
              <a:buSzPct val="65000"/>
            </a:pPr>
            <a:r>
              <a:rPr lang="zh-CN" altLang="en-US" sz="2200" kern="0" dirty="0">
                <a:solidFill>
                  <a:srgbClr val="000000"/>
                </a:solidFill>
                <a:latin typeface="Microsoft YaHei" panose="020B0503020204020204" pitchFamily="34" charset="-122"/>
                <a:ea typeface="Microsoft YaHei" panose="020B0503020204020204" pitchFamily="34" charset="-122"/>
                <a:cs typeface="Verdana" panose="020B0604030504040204" pitchFamily="34" charset="0"/>
              </a:rPr>
              <a:t>一个算法  如果在某些问题上比另一个算法  好，必然存在另一些问题，</a:t>
            </a:r>
            <a:r>
              <a:rPr lang="en-US" altLang="zh-CN" sz="2200" kern="0" dirty="0">
                <a:solidFill>
                  <a:srgbClr val="000000"/>
                </a:solidFill>
                <a:latin typeface="Microsoft YaHei" panose="020B0503020204020204" pitchFamily="34" charset="-122"/>
                <a:ea typeface="Microsoft YaHei" panose="020B0503020204020204" pitchFamily="34" charset="-122"/>
                <a:cs typeface="Verdana" panose="020B0604030504040204" pitchFamily="34" charset="0"/>
              </a:rPr>
              <a:t> </a:t>
            </a:r>
            <a:r>
              <a:rPr lang="zh-CN" altLang="en-US" sz="2200" kern="0" dirty="0">
                <a:solidFill>
                  <a:srgbClr val="000000"/>
                </a:solidFill>
                <a:latin typeface="Microsoft YaHei" panose="020B0503020204020204" pitchFamily="34" charset="-122"/>
                <a:ea typeface="Microsoft YaHei" panose="020B0503020204020204" pitchFamily="34" charset="-122"/>
                <a:cs typeface="Verdana" panose="020B0604030504040204" pitchFamily="34" charset="0"/>
              </a:rPr>
              <a:t>比  好</a:t>
            </a:r>
            <a:r>
              <a:rPr lang="en-US" altLang="zh-CN" sz="2200" kern="0" dirty="0">
                <a:solidFill>
                  <a:srgbClr val="000000"/>
                </a:solidFill>
                <a:latin typeface="Microsoft YaHei" panose="020B0503020204020204" pitchFamily="34" charset="-122"/>
                <a:ea typeface="Microsoft YaHei" panose="020B0503020204020204" pitchFamily="34" charset="-122"/>
                <a:cs typeface="Verdana" panose="020B0604030504040204" pitchFamily="34" charset="0"/>
              </a:rPr>
              <a:t>,</a:t>
            </a:r>
            <a:r>
              <a:rPr lang="zh-CN" altLang="en-US" sz="2200" kern="0" dirty="0">
                <a:solidFill>
                  <a:srgbClr val="000000"/>
                </a:solidFill>
                <a:latin typeface="Microsoft YaHei" panose="020B0503020204020204" pitchFamily="34" charset="-122"/>
                <a:ea typeface="Microsoft YaHei" panose="020B0503020204020204" pitchFamily="34" charset="-122"/>
                <a:cs typeface="Verdana" panose="020B0604030504040204" pitchFamily="34" charset="0"/>
              </a:rPr>
              <a:t>也即没有免费的午餐定理。</a:t>
            </a:r>
          </a:p>
        </p:txBody>
      </p:sp>
      <p:pic>
        <p:nvPicPr>
          <p:cNvPr id="13"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731" y="1581032"/>
            <a:ext cx="223609" cy="27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541" y="1564153"/>
            <a:ext cx="220569" cy="29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535" y="1927567"/>
            <a:ext cx="223609" cy="27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227" y="1919128"/>
            <a:ext cx="220569" cy="29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7">
            <a:extLst>
              <a:ext uri="{FF2B5EF4-FFF2-40B4-BE49-F238E27FC236}">
                <a16:creationId xmlns:a16="http://schemas.microsoft.com/office/drawing/2014/main" id="{1F21F665-D37A-F655-8D2F-64EDFD2365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20" y="2800481"/>
            <a:ext cx="8094359" cy="3056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798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30810" y="3088005"/>
            <a:ext cx="1390650" cy="337185"/>
          </a:xfrm>
          <a:prstGeom prst="rect">
            <a:avLst/>
          </a:prstGeom>
          <a:solidFill>
            <a:schemeClr val="bg1"/>
          </a:solidFill>
        </p:spPr>
        <p:txBody>
          <a:bodyPr wrap="square">
            <a:spAutoFit/>
          </a:bodyPr>
          <a:lstStyle/>
          <a:p>
            <a:pPr lvl="1"/>
            <a:r>
              <a:rPr lang="zh-CN" altLang="en-US" sz="1600" dirty="0">
                <a:latin typeface="+mj-ea"/>
                <a:ea typeface="+mj-ea"/>
              </a:rPr>
              <a:t>数据</a:t>
            </a:r>
          </a:p>
        </p:txBody>
      </p:sp>
      <p:sp>
        <p:nvSpPr>
          <p:cNvPr id="8" name="矩形 7"/>
          <p:cNvSpPr/>
          <p:nvPr/>
        </p:nvSpPr>
        <p:spPr>
          <a:xfrm>
            <a:off x="2030095" y="2947035"/>
            <a:ext cx="1390650" cy="337185"/>
          </a:xfrm>
          <a:prstGeom prst="rect">
            <a:avLst/>
          </a:prstGeom>
          <a:solidFill>
            <a:schemeClr val="bg1"/>
          </a:solidFill>
        </p:spPr>
        <p:txBody>
          <a:bodyPr wrap="square">
            <a:spAutoFit/>
          </a:bodyPr>
          <a:lstStyle/>
          <a:p>
            <a:pPr lvl="1"/>
            <a:r>
              <a:rPr lang="zh-CN" altLang="en-US" sz="1600" dirty="0">
                <a:latin typeface="+mj-ea"/>
                <a:ea typeface="+mj-ea"/>
              </a:rPr>
              <a:t>交互</a:t>
            </a:r>
          </a:p>
        </p:txBody>
      </p:sp>
      <p:sp>
        <p:nvSpPr>
          <p:cNvPr id="16" name="标题 1"/>
          <p:cNvSpPr>
            <a:spLocks noGrp="1"/>
          </p:cNvSpPr>
          <p:nvPr>
            <p:ph type="title"/>
          </p:nvPr>
        </p:nvSpPr>
        <p:spPr>
          <a:xfrm>
            <a:off x="260350" y="45183"/>
            <a:ext cx="7886700" cy="777874"/>
          </a:xfrm>
        </p:spPr>
        <p:txBody>
          <a:bodyPr>
            <a:normAutofit/>
          </a:bodyPr>
          <a:lstStyle/>
          <a:p>
            <a:r>
              <a:rPr lang="zh-CN" altLang="en-US" dirty="0"/>
              <a:t>强化学习问题基本设置</a:t>
            </a:r>
            <a:endParaRPr lang="zh-CN" altLang="en-US" sz="3600" dirty="0"/>
          </a:p>
        </p:txBody>
      </p:sp>
      <p:sp>
        <p:nvSpPr>
          <p:cNvPr id="18" name="内容占位符 3"/>
          <p:cNvSpPr>
            <a:spLocks noGrp="1"/>
          </p:cNvSpPr>
          <p:nvPr>
            <p:ph idx="1"/>
          </p:nvPr>
        </p:nvSpPr>
        <p:spPr>
          <a:xfrm>
            <a:off x="258298" y="1153102"/>
            <a:ext cx="8752046" cy="5051140"/>
          </a:xfrm>
        </p:spPr>
        <p:txBody>
          <a:bodyPr>
            <a:normAutofit/>
          </a:bodyPr>
          <a:lstStyle/>
          <a:p>
            <a:r>
              <a:rPr lang="en-US" altLang="zh-CN" dirty="0"/>
              <a:t>     </a:t>
            </a:r>
            <a:r>
              <a:rPr lang="zh-CN" altLang="en-US" dirty="0"/>
              <a:t>强化学习                  </a:t>
            </a:r>
            <a:r>
              <a:rPr lang="en-US" altLang="zh-CN" dirty="0">
                <a:latin typeface="+mn-lt"/>
              </a:rPr>
              <a:t>vs.</a:t>
            </a:r>
            <a:r>
              <a:rPr lang="en-US" altLang="zh-CN" dirty="0"/>
              <a:t>               </a:t>
            </a:r>
            <a:r>
              <a:rPr lang="zh-CN" altLang="en-US" dirty="0"/>
              <a:t>监督学习</a:t>
            </a:r>
            <a:endParaRPr lang="en-US" altLang="zh-CN" dirty="0"/>
          </a:p>
          <a:p>
            <a:pPr marL="325755" lvl="1" indent="0">
              <a:buNone/>
            </a:pPr>
            <a:endParaRPr lang="en-US" dirty="0"/>
          </a:p>
          <a:p>
            <a:pPr lvl="1"/>
            <a:endParaRPr lang="en-US" dirty="0"/>
          </a:p>
          <a:p>
            <a:pPr lvl="1"/>
            <a:endParaRPr lang="en-US" dirty="0"/>
          </a:p>
          <a:p>
            <a:endParaRPr lang="en-US" dirty="0"/>
          </a:p>
          <a:p>
            <a:endParaRPr lang="en-US" dirty="0"/>
          </a:p>
          <a:p>
            <a:pPr lvl="3"/>
            <a:endParaRPr lang="en-US" altLang="zh-CN" dirty="0"/>
          </a:p>
        </p:txBody>
      </p:sp>
      <p:sp>
        <p:nvSpPr>
          <p:cNvPr id="19" name="圆角矩形 18"/>
          <p:cNvSpPr/>
          <p:nvPr/>
        </p:nvSpPr>
        <p:spPr>
          <a:xfrm>
            <a:off x="892861" y="2320576"/>
            <a:ext cx="818706" cy="5635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Verdana" panose="020B0604030504040204" pitchFamily="34" charset="0"/>
                <a:ea typeface="幼圆" panose="02010509060101010101" pitchFamily="49" charset="-122"/>
              </a:rPr>
              <a:t>环境</a:t>
            </a:r>
          </a:p>
        </p:txBody>
      </p:sp>
      <p:sp>
        <p:nvSpPr>
          <p:cNvPr id="2" name="圆角矩形 1"/>
          <p:cNvSpPr/>
          <p:nvPr/>
        </p:nvSpPr>
        <p:spPr>
          <a:xfrm>
            <a:off x="892861" y="3628676"/>
            <a:ext cx="818706" cy="5635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Verdana" panose="020B0604030504040204" pitchFamily="34" charset="0"/>
                <a:ea typeface="幼圆" panose="02010509060101010101" pitchFamily="49" charset="-122"/>
              </a:rPr>
              <a:t>模型</a:t>
            </a:r>
          </a:p>
        </p:txBody>
      </p:sp>
      <p:sp>
        <p:nvSpPr>
          <p:cNvPr id="3" name="圆角矩形 2"/>
          <p:cNvSpPr/>
          <p:nvPr/>
        </p:nvSpPr>
        <p:spPr>
          <a:xfrm>
            <a:off x="2152066" y="3629311"/>
            <a:ext cx="818706" cy="5635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Verdana" panose="020B0604030504040204" pitchFamily="34" charset="0"/>
                <a:ea typeface="幼圆" panose="02010509060101010101" pitchFamily="49" charset="-122"/>
              </a:rPr>
              <a:t>动作</a:t>
            </a:r>
          </a:p>
        </p:txBody>
      </p:sp>
      <p:cxnSp>
        <p:nvCxnSpPr>
          <p:cNvPr id="4" name="肘形连接符 3"/>
          <p:cNvCxnSpPr>
            <a:endCxn id="2" idx="0"/>
          </p:cNvCxnSpPr>
          <p:nvPr/>
        </p:nvCxnSpPr>
        <p:spPr>
          <a:xfrm rot="5400000">
            <a:off x="930910" y="3255010"/>
            <a:ext cx="744855" cy="31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肘形连接符 4"/>
          <p:cNvCxnSpPr>
            <a:stCxn id="2" idx="3"/>
            <a:endCxn id="3" idx="1"/>
          </p:cNvCxnSpPr>
          <p:nvPr/>
        </p:nvCxnSpPr>
        <p:spPr>
          <a:xfrm>
            <a:off x="1711325" y="3910330"/>
            <a:ext cx="440690" cy="63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肘形连接符 5"/>
          <p:cNvCxnSpPr>
            <a:stCxn id="3" idx="0"/>
            <a:endCxn id="19" idx="3"/>
          </p:cNvCxnSpPr>
          <p:nvPr/>
        </p:nvCxnSpPr>
        <p:spPr>
          <a:xfrm rot="16200000" flipV="1">
            <a:off x="1622425" y="2690495"/>
            <a:ext cx="1026795" cy="85026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745990" y="3088005"/>
            <a:ext cx="1390650" cy="337185"/>
          </a:xfrm>
          <a:prstGeom prst="rect">
            <a:avLst/>
          </a:prstGeom>
          <a:solidFill>
            <a:schemeClr val="bg1"/>
          </a:solidFill>
        </p:spPr>
        <p:txBody>
          <a:bodyPr wrap="square">
            <a:spAutoFit/>
          </a:bodyPr>
          <a:lstStyle/>
          <a:p>
            <a:pPr lvl="1"/>
            <a:r>
              <a:rPr lang="zh-CN" altLang="en-US" sz="1600" dirty="0">
                <a:latin typeface="+mj-ea"/>
                <a:ea typeface="+mj-ea"/>
              </a:rPr>
              <a:t>数据</a:t>
            </a:r>
          </a:p>
        </p:txBody>
      </p:sp>
      <p:sp>
        <p:nvSpPr>
          <p:cNvPr id="11" name="圆角矩形 10"/>
          <p:cNvSpPr/>
          <p:nvPr/>
        </p:nvSpPr>
        <p:spPr>
          <a:xfrm>
            <a:off x="5508041" y="2320576"/>
            <a:ext cx="818706" cy="5635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Verdana" panose="020B0604030504040204" pitchFamily="34" charset="0"/>
                <a:ea typeface="幼圆" panose="02010509060101010101" pitchFamily="49" charset="-122"/>
              </a:rPr>
              <a:t>环境</a:t>
            </a:r>
          </a:p>
        </p:txBody>
      </p:sp>
      <p:sp>
        <p:nvSpPr>
          <p:cNvPr id="12" name="圆角矩形 11"/>
          <p:cNvSpPr/>
          <p:nvPr/>
        </p:nvSpPr>
        <p:spPr>
          <a:xfrm>
            <a:off x="5508041" y="3628676"/>
            <a:ext cx="818706" cy="5635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Verdana" panose="020B0604030504040204" pitchFamily="34" charset="0"/>
                <a:ea typeface="幼圆" panose="02010509060101010101" pitchFamily="49" charset="-122"/>
              </a:rPr>
              <a:t>模型</a:t>
            </a:r>
          </a:p>
        </p:txBody>
      </p:sp>
      <p:sp>
        <p:nvSpPr>
          <p:cNvPr id="13" name="圆角矩形 12"/>
          <p:cNvSpPr/>
          <p:nvPr/>
        </p:nvSpPr>
        <p:spPr>
          <a:xfrm>
            <a:off x="6767246" y="3629311"/>
            <a:ext cx="818706" cy="56352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Verdana" panose="020B0604030504040204" pitchFamily="34" charset="0"/>
                <a:ea typeface="幼圆" panose="02010509060101010101" pitchFamily="49" charset="-122"/>
              </a:rPr>
              <a:t>动作</a:t>
            </a:r>
          </a:p>
        </p:txBody>
      </p:sp>
      <p:cxnSp>
        <p:nvCxnSpPr>
          <p:cNvPr id="14" name="肘形连接符 13"/>
          <p:cNvCxnSpPr>
            <a:endCxn id="12" idx="0"/>
          </p:cNvCxnSpPr>
          <p:nvPr/>
        </p:nvCxnSpPr>
        <p:spPr>
          <a:xfrm rot="5400000">
            <a:off x="5546725" y="3254375"/>
            <a:ext cx="744855" cy="317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12" idx="3"/>
            <a:endCxn id="13" idx="1"/>
          </p:cNvCxnSpPr>
          <p:nvPr/>
        </p:nvCxnSpPr>
        <p:spPr>
          <a:xfrm>
            <a:off x="6326505" y="3910330"/>
            <a:ext cx="440690" cy="63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93528" y="5106193"/>
            <a:ext cx="8445260" cy="398780"/>
          </a:xfrm>
          <a:prstGeom prst="rect">
            <a:avLst/>
          </a:prstGeom>
          <a:solidFill>
            <a:schemeClr val="bg1"/>
          </a:solidFill>
        </p:spPr>
        <p:txBody>
          <a:bodyPr wrap="square">
            <a:spAutoFit/>
          </a:bodyPr>
          <a:lstStyle/>
          <a:p>
            <a:pPr lvl="1"/>
            <a:r>
              <a:rPr lang="zh-CN" altLang="en-US" sz="2000" dirty="0">
                <a:latin typeface="+mj-ea"/>
                <a:ea typeface="+mj-ea"/>
              </a:rPr>
              <a:t>强化学习</a:t>
            </a:r>
            <a:r>
              <a:rPr lang="zh-CN" sz="2000" dirty="0">
                <a:latin typeface="+mj-ea"/>
                <a:ea typeface="+mj-ea"/>
              </a:rPr>
              <a:t>的样本可来自于与环境的交互过程。</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260350" y="45183"/>
            <a:ext cx="7886700" cy="777874"/>
          </a:xfrm>
        </p:spPr>
        <p:txBody>
          <a:bodyPr>
            <a:normAutofit/>
          </a:bodyPr>
          <a:lstStyle/>
          <a:p>
            <a:r>
              <a:rPr lang="en-US" altLang="zh-CN" dirty="0"/>
              <a:t>K-</a:t>
            </a:r>
            <a:r>
              <a:rPr lang="zh-CN" altLang="en-US" dirty="0"/>
              <a:t>摇臂赌博机</a:t>
            </a:r>
            <a:endParaRPr lang="zh-CN" altLang="en-US" sz="3600" dirty="0"/>
          </a:p>
        </p:txBody>
      </p:sp>
      <p:sp>
        <p:nvSpPr>
          <p:cNvPr id="33" name="内容占位符 3"/>
          <p:cNvSpPr>
            <a:spLocks noGrp="1"/>
          </p:cNvSpPr>
          <p:nvPr>
            <p:ph idx="1"/>
          </p:nvPr>
        </p:nvSpPr>
        <p:spPr>
          <a:xfrm>
            <a:off x="258298" y="1153102"/>
            <a:ext cx="8752046" cy="5051140"/>
          </a:xfrm>
        </p:spPr>
        <p:txBody>
          <a:bodyPr>
            <a:normAutofit/>
          </a:bodyPr>
          <a:lstStyle/>
          <a:p>
            <a:r>
              <a:rPr lang="en-US" altLang="zh-CN" dirty="0"/>
              <a:t>K-</a:t>
            </a:r>
            <a:r>
              <a:rPr lang="zh-CN" altLang="en-US" dirty="0"/>
              <a:t>摇臂赌博机 </a:t>
            </a:r>
            <a:r>
              <a:rPr lang="en-US" altLang="zh-CN" dirty="0"/>
              <a:t>(K-Armed Bandit) </a:t>
            </a:r>
          </a:p>
          <a:p>
            <a:pPr lvl="1"/>
            <a:r>
              <a:rPr lang="zh-CN" altLang="en-US" dirty="0"/>
              <a:t>只有一个状态，</a:t>
            </a:r>
            <a:r>
              <a:rPr lang="en-US" altLang="zh-CN" dirty="0"/>
              <a:t>K</a:t>
            </a:r>
            <a:r>
              <a:rPr lang="zh-CN" altLang="en-US" dirty="0"/>
              <a:t>个动作</a:t>
            </a:r>
            <a:endParaRPr lang="en-US" altLang="zh-CN" dirty="0"/>
          </a:p>
          <a:p>
            <a:pPr lvl="1"/>
            <a:r>
              <a:rPr lang="zh-CN" altLang="en-US" dirty="0"/>
              <a:t>每个摇臂的奖赏服从某个期望未知的分布</a:t>
            </a:r>
            <a:endParaRPr lang="en-US" altLang="zh-CN" dirty="0"/>
          </a:p>
          <a:p>
            <a:pPr lvl="1"/>
            <a:r>
              <a:rPr lang="zh-CN" altLang="en-US" dirty="0"/>
              <a:t>执行有限次动作</a:t>
            </a:r>
            <a:endParaRPr lang="en-US" altLang="zh-CN" dirty="0"/>
          </a:p>
          <a:p>
            <a:pPr lvl="1"/>
            <a:r>
              <a:rPr lang="zh-CN" altLang="en-US" dirty="0"/>
              <a:t>最大化累积奖赏</a:t>
            </a:r>
            <a:endParaRPr lang="en-US" altLang="zh-CN" dirty="0"/>
          </a:p>
          <a:p>
            <a:pPr lvl="1"/>
            <a:endParaRPr lang="en-US" altLang="zh-CN" dirty="0"/>
          </a:p>
          <a:p>
            <a:r>
              <a:rPr lang="zh-CN" altLang="en-US" dirty="0">
                <a:highlight>
                  <a:srgbClr val="FFFF00"/>
                </a:highlight>
              </a:rPr>
              <a:t>强化学习面临的主要困难：探索</a:t>
            </a:r>
            <a:r>
              <a:rPr lang="en-US" altLang="zh-CN" dirty="0">
                <a:highlight>
                  <a:srgbClr val="FFFF00"/>
                </a:highlight>
              </a:rPr>
              <a:t>-</a:t>
            </a:r>
            <a:r>
              <a:rPr lang="zh-CN" altLang="en-US" dirty="0">
                <a:highlight>
                  <a:srgbClr val="FFFF00"/>
                </a:highlight>
              </a:rPr>
              <a:t>利用窘境</a:t>
            </a:r>
            <a:r>
              <a:rPr lang="en-US" altLang="zh-CN" dirty="0">
                <a:highlight>
                  <a:srgbClr val="FFFF00"/>
                </a:highlight>
              </a:rPr>
              <a:t> (Exploration-Exploitation dilemma) </a:t>
            </a:r>
          </a:p>
          <a:p>
            <a:pPr lvl="1"/>
            <a:r>
              <a:rPr lang="zh-CN" altLang="en-US" dirty="0">
                <a:highlight>
                  <a:srgbClr val="FFFF00"/>
                </a:highlight>
              </a:rPr>
              <a:t>探索：估计不同摇臂的优劣 </a:t>
            </a:r>
            <a:r>
              <a:rPr lang="en-US" altLang="zh-CN" dirty="0">
                <a:highlight>
                  <a:srgbClr val="FFFF00"/>
                </a:highlight>
              </a:rPr>
              <a:t>(</a:t>
            </a:r>
            <a:r>
              <a:rPr lang="zh-CN" altLang="en-US" dirty="0">
                <a:highlight>
                  <a:srgbClr val="FFFF00"/>
                </a:highlight>
              </a:rPr>
              <a:t>奖赏期望的大小</a:t>
            </a:r>
            <a:r>
              <a:rPr lang="en-US" altLang="zh-CN" dirty="0">
                <a:highlight>
                  <a:srgbClr val="FFFF00"/>
                </a:highlight>
              </a:rPr>
              <a:t>) </a:t>
            </a:r>
          </a:p>
          <a:p>
            <a:pPr lvl="1"/>
            <a:r>
              <a:rPr lang="zh-CN" altLang="en-US" dirty="0">
                <a:highlight>
                  <a:srgbClr val="FFFF00"/>
                </a:highlight>
              </a:rPr>
              <a:t>利用：选择当前最优的摇臂</a:t>
            </a:r>
            <a:endParaRPr lang="en-US" altLang="zh-CN" dirty="0">
              <a:highlight>
                <a:srgbClr val="FFFF00"/>
              </a:highlight>
            </a:endParaRPr>
          </a:p>
          <a:p>
            <a:pPr lvl="1"/>
            <a:endParaRPr lang="en-US" altLang="zh-CN" dirty="0">
              <a:highlight>
                <a:srgbClr val="FFFF00"/>
              </a:highlight>
            </a:endParaRPr>
          </a:p>
          <a:p>
            <a:r>
              <a:rPr lang="zh-CN" altLang="en-US" dirty="0">
                <a:highlight>
                  <a:srgbClr val="FFFF00"/>
                </a:highlight>
              </a:rPr>
              <a:t>在探索与利用之间进行折中</a:t>
            </a:r>
            <a:endParaRPr lang="en-US" altLang="zh-CN" dirty="0">
              <a:highlight>
                <a:srgbClr val="FFFF00"/>
              </a:highlight>
            </a:endParaRPr>
          </a:p>
          <a:p>
            <a:pPr lvl="1"/>
            <a:r>
              <a:rPr lang="en-US" altLang="zh-CN" dirty="0">
                <a:highlight>
                  <a:srgbClr val="FFFF00"/>
                </a:highlight>
              </a:rPr>
              <a:t>  -</a:t>
            </a:r>
            <a:r>
              <a:rPr lang="zh-CN" altLang="en-US" dirty="0">
                <a:highlight>
                  <a:srgbClr val="FFFF00"/>
                </a:highlight>
              </a:rPr>
              <a:t>贪心</a:t>
            </a:r>
            <a:endParaRPr lang="en-US" altLang="zh-CN" dirty="0">
              <a:highlight>
                <a:srgbClr val="FFFF00"/>
              </a:highlight>
            </a:endParaRPr>
          </a:p>
          <a:p>
            <a:pPr lvl="1"/>
            <a:r>
              <a:rPr lang="en-US" altLang="zh-CN" dirty="0" err="1">
                <a:highlight>
                  <a:srgbClr val="FFFF00"/>
                </a:highlight>
              </a:rPr>
              <a:t>Softmax</a:t>
            </a:r>
            <a:endParaRPr lang="en-US" altLang="zh-CN" dirty="0">
              <a:highlight>
                <a:srgbClr val="FFFF00"/>
              </a:highlight>
            </a:endParaRPr>
          </a:p>
          <a:p>
            <a:pPr lvl="1"/>
            <a:endParaRPr lang="en-US" altLang="zh-CN" dirty="0"/>
          </a:p>
          <a:p>
            <a:pPr marL="0" indent="0">
              <a:buNone/>
            </a:pPr>
            <a:endParaRPr lang="en-US" altLang="zh-CN" dirty="0"/>
          </a:p>
          <a:p>
            <a:pPr marL="0" indent="0">
              <a:buNone/>
            </a:pPr>
            <a:endParaRPr lang="en-US" dirty="0"/>
          </a:p>
          <a:p>
            <a:endParaRPr lang="en-US" dirty="0"/>
          </a:p>
          <a:p>
            <a:endParaRPr lang="en-US" dirty="0"/>
          </a:p>
          <a:p>
            <a:endParaRPr dirty="0"/>
          </a:p>
          <a:p>
            <a:endParaRPr lang="en-US" altLang="zh-CN" dirty="0"/>
          </a:p>
          <a:p>
            <a:pPr lvl="1"/>
            <a:endParaRPr lang="en-US" altLang="zh-CN" dirty="0"/>
          </a:p>
          <a:p>
            <a:pPr lvl="3"/>
            <a:endParaRPr lang="en-US" altLang="zh-CN" dirty="0"/>
          </a:p>
        </p:txBody>
      </p:sp>
      <p:pic>
        <p:nvPicPr>
          <p:cNvPr id="32" name="图片 31"/>
          <p:cNvPicPr>
            <a:picLocks noChangeAspect="1"/>
          </p:cNvPicPr>
          <p:nvPr/>
        </p:nvPicPr>
        <p:blipFill>
          <a:blip r:embed="rId2"/>
          <a:stretch>
            <a:fillRect/>
          </a:stretch>
        </p:blipFill>
        <p:spPr>
          <a:xfrm>
            <a:off x="6500057" y="1282498"/>
            <a:ext cx="2303253" cy="1864851"/>
          </a:xfrm>
          <a:prstGeom prst="rect">
            <a:avLst/>
          </a:prstGeom>
        </p:spPr>
      </p:pic>
      <p:graphicFrame>
        <p:nvGraphicFramePr>
          <p:cNvPr id="34" name="对象 33"/>
          <p:cNvGraphicFramePr>
            <a:graphicFrameLocks noChangeAspect="1"/>
          </p:cNvGraphicFramePr>
          <p:nvPr/>
        </p:nvGraphicFramePr>
        <p:xfrm>
          <a:off x="1052992" y="5500196"/>
          <a:ext cx="109538" cy="206375"/>
        </p:xfrm>
        <a:graphic>
          <a:graphicData uri="http://schemas.openxmlformats.org/presentationml/2006/ole">
            <mc:AlternateContent xmlns:mc="http://schemas.openxmlformats.org/markup-compatibility/2006">
              <mc:Choice xmlns:v="urn:schemas-microsoft-com:vml" Requires="v">
                <p:oleObj name="Formula" r:id="rId3" imgW="63720" imgH="119520" progId="Equation.Ribbit">
                  <p:embed/>
                </p:oleObj>
              </mc:Choice>
              <mc:Fallback>
                <p:oleObj name="Formula" r:id="rId3" imgW="63720" imgH="119520" progId="Equation.Ribbit">
                  <p:embed/>
                  <p:pic>
                    <p:nvPicPr>
                      <p:cNvPr id="34" name="对象 33"/>
                      <p:cNvPicPr>
                        <a:picLocks noChangeAspect="1" noChangeArrowheads="1"/>
                      </p:cNvPicPr>
                      <p:nvPr/>
                    </p:nvPicPr>
                    <p:blipFill>
                      <a:blip r:embed="rId4"/>
                      <a:srcRect/>
                      <a:stretch>
                        <a:fillRect/>
                      </a:stretch>
                    </p:blipFill>
                    <p:spPr bwMode="auto">
                      <a:xfrm>
                        <a:off x="1052992" y="5500196"/>
                        <a:ext cx="109538" cy="20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545708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260350" y="45183"/>
            <a:ext cx="7886700" cy="777874"/>
          </a:xfrm>
        </p:spPr>
        <p:txBody>
          <a:bodyPr>
            <a:normAutofit/>
          </a:bodyPr>
          <a:lstStyle/>
          <a:p>
            <a:r>
              <a:rPr lang="en-US" altLang="zh-CN" dirty="0"/>
              <a:t>K-</a:t>
            </a:r>
            <a:r>
              <a:rPr lang="zh-CN" altLang="en-US" dirty="0"/>
              <a:t>摇臂赌博机（</a:t>
            </a:r>
            <a:r>
              <a:rPr lang="zh-CN" altLang="en-US" dirty="0">
                <a:solidFill>
                  <a:srgbClr val="C00000"/>
                </a:solidFill>
              </a:rPr>
              <a:t>多步问题分解为单步</a:t>
            </a:r>
            <a:r>
              <a:rPr lang="zh-CN" altLang="en-US" dirty="0"/>
              <a:t>）</a:t>
            </a:r>
            <a:endParaRPr lang="zh-CN" altLang="en-US" sz="3600" dirty="0"/>
          </a:p>
        </p:txBody>
      </p:sp>
      <p:sp>
        <p:nvSpPr>
          <p:cNvPr id="7" name="内容占位符 3"/>
          <p:cNvSpPr>
            <a:spLocks noGrp="1"/>
          </p:cNvSpPr>
          <p:nvPr>
            <p:ph idx="1"/>
          </p:nvPr>
        </p:nvSpPr>
        <p:spPr>
          <a:xfrm>
            <a:off x="258298" y="1153102"/>
            <a:ext cx="8752046" cy="5051140"/>
          </a:xfrm>
        </p:spPr>
        <p:txBody>
          <a:bodyPr>
            <a:normAutofit/>
          </a:bodyPr>
          <a:lstStyle/>
          <a:p>
            <a:r>
              <a:rPr lang="en-US" altLang="zh-CN" dirty="0"/>
              <a:t>  -</a:t>
            </a:r>
            <a:r>
              <a:rPr lang="zh-CN" altLang="en-US" dirty="0"/>
              <a:t>贪心</a:t>
            </a:r>
            <a:endParaRPr lang="en-US" altLang="zh-CN" dirty="0"/>
          </a:p>
          <a:p>
            <a:pPr lvl="1"/>
            <a:r>
              <a:rPr lang="zh-CN" altLang="en-US" dirty="0"/>
              <a:t>以   的概率探索：均匀随机选择一个摇臂</a:t>
            </a:r>
            <a:endParaRPr lang="en-US" altLang="zh-CN" dirty="0"/>
          </a:p>
          <a:p>
            <a:pPr lvl="1"/>
            <a:r>
              <a:rPr lang="zh-CN" altLang="en-US" dirty="0"/>
              <a:t>以        的概率利用：选择当前平均奖赏最高的摇臂</a:t>
            </a:r>
            <a:endParaRPr lang="en-US" altLang="zh-CN" dirty="0"/>
          </a:p>
          <a:p>
            <a:pPr lvl="1"/>
            <a:endParaRPr lang="en-US" altLang="zh-CN" dirty="0"/>
          </a:p>
          <a:p>
            <a:r>
              <a:rPr lang="en-US" altLang="zh-CN" dirty="0" err="1"/>
              <a:t>Softmax</a:t>
            </a:r>
            <a:r>
              <a:rPr lang="zh-CN" altLang="en-US" dirty="0"/>
              <a:t>：基于当前已知的摇臂平均奖赏来对探索与利用折中</a:t>
            </a:r>
            <a:endParaRPr lang="en-US" altLang="zh-CN" dirty="0"/>
          </a:p>
          <a:p>
            <a:pPr lvl="1"/>
            <a:r>
              <a:rPr lang="zh-CN" altLang="en-US" dirty="0"/>
              <a:t>若某个摇臂当前的平均奖赏越大，则它被选择的概率越高</a:t>
            </a:r>
            <a:endParaRPr lang="en-US" altLang="zh-CN" dirty="0"/>
          </a:p>
          <a:p>
            <a:pPr lvl="1"/>
            <a:r>
              <a:rPr lang="zh-CN" altLang="en-US" dirty="0"/>
              <a:t>概率分配使用</a:t>
            </a:r>
            <a:r>
              <a:rPr lang="en-US" altLang="zh-CN" dirty="0"/>
              <a:t>Boltzmann</a:t>
            </a:r>
            <a:r>
              <a:rPr lang="zh-CN" altLang="en-US" dirty="0"/>
              <a:t>分布：</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t>两种算法都有一个折中参数</a:t>
            </a:r>
            <a:r>
              <a:rPr lang="en-US" altLang="zh-CN" dirty="0"/>
              <a:t>(  ,  ) </a:t>
            </a:r>
            <a:r>
              <a:rPr lang="zh-CN" altLang="en-US" dirty="0"/>
              <a:t>，算法性能孰好孰坏取决于具体应用问题</a:t>
            </a:r>
            <a:endParaRPr lang="en-US" altLang="zh-CN" dirty="0"/>
          </a:p>
          <a:p>
            <a:pPr marL="0" indent="0">
              <a:buNone/>
            </a:pPr>
            <a:endParaRPr lang="en-US" altLang="zh-CN" dirty="0"/>
          </a:p>
          <a:p>
            <a:pPr marL="0" indent="0">
              <a:buNone/>
            </a:pPr>
            <a:endParaRPr lang="en-US" dirty="0"/>
          </a:p>
          <a:p>
            <a:endParaRPr lang="en-US" dirty="0"/>
          </a:p>
          <a:p>
            <a:endParaRPr lang="en-US" dirty="0"/>
          </a:p>
          <a:p>
            <a:endParaRPr dirty="0"/>
          </a:p>
          <a:p>
            <a:endParaRPr lang="en-US" altLang="zh-CN" dirty="0"/>
          </a:p>
          <a:p>
            <a:pPr lvl="1"/>
            <a:endParaRPr lang="en-US" altLang="zh-CN" dirty="0"/>
          </a:p>
          <a:p>
            <a:pPr lvl="3"/>
            <a:endParaRPr lang="en-US" altLang="zh-CN" dirty="0"/>
          </a:p>
        </p:txBody>
      </p:sp>
      <p:graphicFrame>
        <p:nvGraphicFramePr>
          <p:cNvPr id="8" name="对象 7"/>
          <p:cNvGraphicFramePr>
            <a:graphicFrameLocks noChangeAspect="1"/>
          </p:cNvGraphicFramePr>
          <p:nvPr/>
        </p:nvGraphicFramePr>
        <p:xfrm>
          <a:off x="733815" y="1273252"/>
          <a:ext cx="109538" cy="206375"/>
        </p:xfrm>
        <a:graphic>
          <a:graphicData uri="http://schemas.openxmlformats.org/presentationml/2006/ole">
            <mc:AlternateContent xmlns:mc="http://schemas.openxmlformats.org/markup-compatibility/2006">
              <mc:Choice xmlns:v="urn:schemas-microsoft-com:vml" Requires="v">
                <p:oleObj name="Formula" r:id="rId2" imgW="63720" imgH="119520" progId="Equation.Ribbit">
                  <p:embed/>
                </p:oleObj>
              </mc:Choice>
              <mc:Fallback>
                <p:oleObj name="Formula" r:id="rId2" imgW="63720" imgH="119520" progId="Equation.Ribbit">
                  <p:embed/>
                  <p:pic>
                    <p:nvPicPr>
                      <p:cNvPr id="8" name="对象 7"/>
                      <p:cNvPicPr>
                        <a:picLocks noChangeAspect="1" noChangeArrowheads="1"/>
                      </p:cNvPicPr>
                      <p:nvPr/>
                    </p:nvPicPr>
                    <p:blipFill>
                      <a:blip r:embed="rId3"/>
                      <a:srcRect/>
                      <a:stretch>
                        <a:fillRect/>
                      </a:stretch>
                    </p:blipFill>
                    <p:spPr bwMode="auto">
                      <a:xfrm>
                        <a:off x="733815" y="1273252"/>
                        <a:ext cx="109538" cy="20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1362000" y="1634900"/>
          <a:ext cx="109538" cy="206375"/>
        </p:xfrm>
        <a:graphic>
          <a:graphicData uri="http://schemas.openxmlformats.org/presentationml/2006/ole">
            <mc:AlternateContent xmlns:mc="http://schemas.openxmlformats.org/markup-compatibility/2006">
              <mc:Choice xmlns:v="urn:schemas-microsoft-com:vml" Requires="v">
                <p:oleObj name="Formula" r:id="rId4" imgW="63720" imgH="119520" progId="Equation.Ribbit">
                  <p:embed/>
                </p:oleObj>
              </mc:Choice>
              <mc:Fallback>
                <p:oleObj name="Formula" r:id="rId4" imgW="63720" imgH="119520" progId="Equation.Ribbit">
                  <p:embed/>
                  <p:pic>
                    <p:nvPicPr>
                      <p:cNvPr id="9" name="对象 8"/>
                      <p:cNvPicPr>
                        <a:picLocks noChangeAspect="1" noChangeArrowheads="1"/>
                      </p:cNvPicPr>
                      <p:nvPr/>
                    </p:nvPicPr>
                    <p:blipFill>
                      <a:blip r:embed="rId3"/>
                      <a:srcRect/>
                      <a:stretch>
                        <a:fillRect/>
                      </a:stretch>
                    </p:blipFill>
                    <p:spPr bwMode="auto">
                      <a:xfrm>
                        <a:off x="1362000" y="1634900"/>
                        <a:ext cx="109538" cy="20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1362000" y="1916984"/>
          <a:ext cx="547688" cy="261938"/>
        </p:xfrm>
        <a:graphic>
          <a:graphicData uri="http://schemas.openxmlformats.org/presentationml/2006/ole">
            <mc:AlternateContent xmlns:mc="http://schemas.openxmlformats.org/markup-compatibility/2006">
              <mc:Choice xmlns:v="urn:schemas-microsoft-com:vml" Requires="v">
                <p:oleObj name="Formula" r:id="rId5" imgW="317520" imgH="151200" progId="Equation.Ribbit">
                  <p:embed/>
                </p:oleObj>
              </mc:Choice>
              <mc:Fallback>
                <p:oleObj name="Formula" r:id="rId5" imgW="317520" imgH="151200" progId="Equation.Ribbit">
                  <p:embed/>
                  <p:pic>
                    <p:nvPicPr>
                      <p:cNvPr id="10" name="对象 9"/>
                      <p:cNvPicPr>
                        <a:picLocks noChangeAspect="1" noChangeArrowheads="1"/>
                      </p:cNvPicPr>
                      <p:nvPr/>
                    </p:nvPicPr>
                    <p:blipFill>
                      <a:blip r:embed="rId6"/>
                      <a:srcRect/>
                      <a:stretch>
                        <a:fillRect/>
                      </a:stretch>
                    </p:blipFill>
                    <p:spPr bwMode="auto">
                      <a:xfrm>
                        <a:off x="1362000" y="1916984"/>
                        <a:ext cx="547688" cy="261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nvGraphicFramePr>
        <p:xfrm>
          <a:off x="4226406" y="5534533"/>
          <a:ext cx="109538" cy="206375"/>
        </p:xfrm>
        <a:graphic>
          <a:graphicData uri="http://schemas.openxmlformats.org/presentationml/2006/ole">
            <mc:AlternateContent xmlns:mc="http://schemas.openxmlformats.org/markup-compatibility/2006">
              <mc:Choice xmlns:v="urn:schemas-microsoft-com:vml" Requires="v">
                <p:oleObj name="Formula" r:id="rId7" imgW="63720" imgH="119520" progId="Equation.Ribbit">
                  <p:embed/>
                </p:oleObj>
              </mc:Choice>
              <mc:Fallback>
                <p:oleObj name="Formula" r:id="rId7" imgW="63720" imgH="119520" progId="Equation.Ribbit">
                  <p:embed/>
                  <p:pic>
                    <p:nvPicPr>
                      <p:cNvPr id="12" name="对象 11"/>
                      <p:cNvPicPr>
                        <a:picLocks noChangeAspect="1" noChangeArrowheads="1"/>
                      </p:cNvPicPr>
                      <p:nvPr/>
                    </p:nvPicPr>
                    <p:blipFill>
                      <a:blip r:embed="rId3"/>
                      <a:srcRect/>
                      <a:stretch>
                        <a:fillRect/>
                      </a:stretch>
                    </p:blipFill>
                    <p:spPr bwMode="auto">
                      <a:xfrm>
                        <a:off x="4226406" y="5534533"/>
                        <a:ext cx="109538" cy="20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nvGraphicFramePr>
        <p:xfrm>
          <a:off x="4534623" y="5546101"/>
          <a:ext cx="147638" cy="206375"/>
        </p:xfrm>
        <a:graphic>
          <a:graphicData uri="http://schemas.openxmlformats.org/presentationml/2006/ole">
            <mc:AlternateContent xmlns:mc="http://schemas.openxmlformats.org/markup-compatibility/2006">
              <mc:Choice xmlns:v="urn:schemas-microsoft-com:vml" Requires="v">
                <p:oleObj name="Formula" r:id="rId8" imgW="85320" imgH="118440" progId="Equation.Ribbit">
                  <p:embed/>
                </p:oleObj>
              </mc:Choice>
              <mc:Fallback>
                <p:oleObj name="Formula" r:id="rId8" imgW="85320" imgH="118440" progId="Equation.Ribbit">
                  <p:embed/>
                  <p:pic>
                    <p:nvPicPr>
                      <p:cNvPr id="13" name="对象 12"/>
                      <p:cNvPicPr>
                        <a:picLocks noChangeAspect="1" noChangeArrowheads="1"/>
                      </p:cNvPicPr>
                      <p:nvPr/>
                    </p:nvPicPr>
                    <p:blipFill>
                      <a:blip r:embed="rId9"/>
                      <a:srcRect/>
                      <a:stretch>
                        <a:fillRect/>
                      </a:stretch>
                    </p:blipFill>
                    <p:spPr bwMode="auto">
                      <a:xfrm>
                        <a:off x="4534623" y="5546101"/>
                        <a:ext cx="147638" cy="20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nvGraphicFramePr>
        <p:xfrm>
          <a:off x="3255650" y="3707650"/>
          <a:ext cx="2051050" cy="842962"/>
        </p:xfrm>
        <a:graphic>
          <a:graphicData uri="http://schemas.openxmlformats.org/presentationml/2006/ole">
            <mc:AlternateContent xmlns:mc="http://schemas.openxmlformats.org/markup-compatibility/2006">
              <mc:Choice xmlns:v="urn:schemas-microsoft-com:vml" Requires="v">
                <p:oleObj name="Formula" r:id="rId10" imgW="1188720" imgH="485280" progId="Equation.Ribbit">
                  <p:embed/>
                </p:oleObj>
              </mc:Choice>
              <mc:Fallback>
                <p:oleObj name="Formula" r:id="rId10" imgW="1188720" imgH="485280" progId="Equation.Ribbit">
                  <p:embed/>
                  <p:pic>
                    <p:nvPicPr>
                      <p:cNvPr id="14" name="对象 13"/>
                      <p:cNvPicPr>
                        <a:picLocks noChangeAspect="1" noChangeArrowheads="1"/>
                      </p:cNvPicPr>
                      <p:nvPr/>
                    </p:nvPicPr>
                    <p:blipFill>
                      <a:blip r:embed="rId11"/>
                      <a:srcRect/>
                      <a:stretch>
                        <a:fillRect/>
                      </a:stretch>
                    </p:blipFill>
                    <p:spPr bwMode="auto">
                      <a:xfrm>
                        <a:off x="3255650" y="3707650"/>
                        <a:ext cx="2051050" cy="842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1001527" y="4701910"/>
            <a:ext cx="4748416" cy="369332"/>
          </a:xfrm>
          <a:prstGeom prst="rect">
            <a:avLst/>
          </a:prstGeom>
        </p:spPr>
        <p:txBody>
          <a:bodyPr wrap="none">
            <a:spAutoFit/>
          </a:bodyPr>
          <a:lstStyle/>
          <a:p>
            <a:r>
              <a:rPr lang="zh-CN" altLang="en-US" dirty="0"/>
              <a:t>其中，     记录当前摇臂的平均奖赏（</a:t>
            </a:r>
            <a:r>
              <a:rPr lang="zh-CN" altLang="en-US" dirty="0">
                <a:solidFill>
                  <a:srgbClr val="C00000"/>
                </a:solidFill>
              </a:rPr>
              <a:t>温度</a:t>
            </a:r>
            <a:r>
              <a:rPr lang="zh-CN" altLang="en-US" dirty="0"/>
              <a:t>）</a:t>
            </a:r>
          </a:p>
        </p:txBody>
      </p:sp>
      <p:graphicFrame>
        <p:nvGraphicFramePr>
          <p:cNvPr id="17" name="对象 16"/>
          <p:cNvGraphicFramePr>
            <a:graphicFrameLocks noChangeAspect="1"/>
          </p:cNvGraphicFramePr>
          <p:nvPr/>
        </p:nvGraphicFramePr>
        <p:xfrm>
          <a:off x="1718948" y="4776168"/>
          <a:ext cx="411163" cy="255587"/>
        </p:xfrm>
        <a:graphic>
          <a:graphicData uri="http://schemas.openxmlformats.org/presentationml/2006/ole">
            <mc:AlternateContent xmlns:mc="http://schemas.openxmlformats.org/markup-compatibility/2006">
              <mc:Choice xmlns:v="urn:schemas-microsoft-com:vml" Requires="v">
                <p:oleObj name="Formula" r:id="rId12" imgW="237600" imgH="147600" progId="Equation.Ribbit">
                  <p:embed/>
                </p:oleObj>
              </mc:Choice>
              <mc:Fallback>
                <p:oleObj name="Formula" r:id="rId12" imgW="237600" imgH="147600" progId="Equation.Ribbit">
                  <p:embed/>
                  <p:pic>
                    <p:nvPicPr>
                      <p:cNvPr id="17" name="对象 16"/>
                      <p:cNvPicPr>
                        <a:picLocks noChangeAspect="1" noChangeArrowheads="1"/>
                      </p:cNvPicPr>
                      <p:nvPr/>
                    </p:nvPicPr>
                    <p:blipFill>
                      <a:blip r:embed="rId13"/>
                      <a:srcRect/>
                      <a:stretch>
                        <a:fillRect/>
                      </a:stretch>
                    </p:blipFill>
                    <p:spPr bwMode="auto">
                      <a:xfrm>
                        <a:off x="1718948" y="4776168"/>
                        <a:ext cx="411163" cy="255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987258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260350" y="45183"/>
            <a:ext cx="7886700" cy="777874"/>
          </a:xfrm>
        </p:spPr>
        <p:txBody>
          <a:bodyPr>
            <a:normAutofit/>
          </a:bodyPr>
          <a:lstStyle/>
          <a:p>
            <a:r>
              <a:rPr lang="zh-CN" altLang="en-US" sz="3600" dirty="0"/>
              <a:t>有模型学习</a:t>
            </a:r>
          </a:p>
        </p:txBody>
      </p:sp>
      <p:sp>
        <p:nvSpPr>
          <p:cNvPr id="12" name="内容占位符 3"/>
          <p:cNvSpPr>
            <a:spLocks noGrp="1"/>
          </p:cNvSpPr>
          <p:nvPr>
            <p:ph idx="1"/>
          </p:nvPr>
        </p:nvSpPr>
        <p:spPr>
          <a:xfrm>
            <a:off x="258299" y="1153102"/>
            <a:ext cx="3844144" cy="5051140"/>
          </a:xfrm>
        </p:spPr>
        <p:txBody>
          <a:bodyPr>
            <a:normAutofit/>
          </a:bodyPr>
          <a:lstStyle/>
          <a:p>
            <a:pPr marL="228600" lvl="1">
              <a:spcBef>
                <a:spcPts val="1000"/>
              </a:spcBef>
              <a:buClr>
                <a:schemeClr val="tx2"/>
              </a:buClr>
              <a:buSzPct val="100000"/>
              <a:buFont typeface="Wingdings" panose="05000000000000000000" pitchFamily="2" charset="2"/>
              <a:buChar char="p"/>
            </a:pPr>
            <a:r>
              <a:rPr lang="zh-CN" altLang="en-US" sz="2200" dirty="0"/>
              <a:t>策略迭代 </a:t>
            </a:r>
            <a:r>
              <a:rPr lang="en-US" altLang="zh-CN" sz="2200" dirty="0"/>
              <a:t>(</a:t>
            </a:r>
            <a:r>
              <a:rPr lang="en-US" altLang="zh-CN" sz="2200" dirty="0">
                <a:latin typeface="+mn-lt"/>
              </a:rPr>
              <a:t>policy iteration)</a:t>
            </a:r>
            <a:r>
              <a:rPr lang="zh-CN" altLang="en-US" sz="2200" dirty="0"/>
              <a:t>：求解最优策略的方法</a:t>
            </a:r>
            <a:endParaRPr lang="en-US" altLang="zh-CN" sz="2200" dirty="0"/>
          </a:p>
          <a:p>
            <a:pPr lvl="1"/>
            <a:r>
              <a:rPr lang="zh-CN" altLang="en-US" dirty="0"/>
              <a:t>随机策略作为初始策略</a:t>
            </a:r>
            <a:endParaRPr lang="en-US" altLang="zh-CN" dirty="0"/>
          </a:p>
          <a:p>
            <a:pPr lvl="1"/>
            <a:r>
              <a:rPr lang="zh-CN" altLang="en-US" dirty="0"/>
              <a:t>策略评估</a:t>
            </a:r>
            <a:r>
              <a:rPr lang="en-US" altLang="zh-CN" dirty="0"/>
              <a:t>+</a:t>
            </a:r>
            <a:r>
              <a:rPr lang="zh-CN" altLang="en-US" dirty="0"/>
              <a:t>策略改进</a:t>
            </a:r>
            <a:r>
              <a:rPr lang="en-US" altLang="zh-CN" dirty="0"/>
              <a:t>+</a:t>
            </a:r>
            <a:r>
              <a:rPr lang="zh-CN" altLang="en-US" dirty="0"/>
              <a:t>策略评估</a:t>
            </a:r>
            <a:r>
              <a:rPr lang="en-US" altLang="zh-CN" dirty="0"/>
              <a:t>+</a:t>
            </a:r>
            <a:r>
              <a:rPr lang="zh-CN" altLang="en-US" dirty="0"/>
              <a:t>策略改进</a:t>
            </a:r>
            <a:r>
              <a:rPr lang="en-US" altLang="zh-CN" dirty="0"/>
              <a:t>+……</a:t>
            </a:r>
          </a:p>
          <a:p>
            <a:pPr lvl="1"/>
            <a:r>
              <a:rPr lang="zh-CN" altLang="en-US" dirty="0"/>
              <a:t>直到策略收敛</a:t>
            </a:r>
            <a:endParaRPr lang="en-US" altLang="zh-CN" dirty="0"/>
          </a:p>
          <a:p>
            <a:pPr lvl="1"/>
            <a:endParaRPr lang="en-US" altLang="zh-CN" dirty="0"/>
          </a:p>
          <a:p>
            <a:r>
              <a:rPr lang="zh-CN" altLang="en-US" dirty="0"/>
              <a:t>策略迭代算法的缺点</a:t>
            </a:r>
            <a:endParaRPr lang="en-US" altLang="zh-CN" dirty="0"/>
          </a:p>
          <a:p>
            <a:pPr lvl="1"/>
            <a:r>
              <a:rPr lang="zh-CN" altLang="en-US" dirty="0"/>
              <a:t>每次改进策略后都要重新评估策略，计算开销较大</a:t>
            </a:r>
            <a:endParaRPr lang="en-US" altLang="zh-CN" dirty="0"/>
          </a:p>
          <a:p>
            <a:pPr lvl="1"/>
            <a:endParaRPr lang="en-US" altLang="zh-CN" dirty="0"/>
          </a:p>
          <a:p>
            <a:pPr marL="0" indent="0">
              <a:buNone/>
            </a:pP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325755" lvl="1" indent="0">
              <a:buNone/>
            </a:pP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marL="325755" lvl="1" indent="0">
              <a:buNone/>
            </a:pP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en-US" altLang="zh-CN" dirty="0"/>
          </a:p>
          <a:p>
            <a:pPr lvl="1"/>
            <a:endParaRPr lang="en-US" altLang="zh-CN" dirty="0"/>
          </a:p>
          <a:p>
            <a:pPr marL="0" indent="0">
              <a:buNone/>
            </a:pPr>
            <a:endParaRPr lang="en-US" dirty="0"/>
          </a:p>
          <a:p>
            <a:endParaRPr lang="en-US" dirty="0"/>
          </a:p>
          <a:p>
            <a:endParaRPr lang="en-US" dirty="0"/>
          </a:p>
          <a:p>
            <a:endParaRPr dirty="0"/>
          </a:p>
          <a:p>
            <a:endParaRPr lang="en-US" altLang="zh-CN" dirty="0"/>
          </a:p>
          <a:p>
            <a:pPr lvl="1"/>
            <a:endParaRPr lang="en-US" altLang="zh-CN" dirty="0"/>
          </a:p>
          <a:p>
            <a:pPr lvl="3"/>
            <a:endParaRPr lang="en-US" altLang="zh-CN" dirty="0"/>
          </a:p>
        </p:txBody>
      </p:sp>
      <p:pic>
        <p:nvPicPr>
          <p:cNvPr id="3" name="图片 2"/>
          <p:cNvPicPr>
            <a:picLocks noChangeAspect="1"/>
          </p:cNvPicPr>
          <p:nvPr/>
        </p:nvPicPr>
        <p:blipFill>
          <a:blip r:embed="rId2"/>
          <a:stretch>
            <a:fillRect/>
          </a:stretch>
        </p:blipFill>
        <p:spPr>
          <a:xfrm>
            <a:off x="4011828" y="1345146"/>
            <a:ext cx="5094782" cy="4404864"/>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260350" y="45183"/>
            <a:ext cx="7886700" cy="777874"/>
          </a:xfrm>
        </p:spPr>
        <p:txBody>
          <a:bodyPr>
            <a:normAutofit/>
          </a:bodyPr>
          <a:lstStyle/>
          <a:p>
            <a:r>
              <a:rPr lang="zh-CN" altLang="en-US" dirty="0"/>
              <a:t>免</a:t>
            </a:r>
            <a:r>
              <a:rPr lang="zh-CN" altLang="en-US" sz="3600" dirty="0"/>
              <a:t>模型学习</a:t>
            </a:r>
          </a:p>
        </p:txBody>
      </p:sp>
      <p:sp>
        <p:nvSpPr>
          <p:cNvPr id="10" name="内容占位符 2"/>
          <p:cNvSpPr>
            <a:spLocks noGrp="1"/>
          </p:cNvSpPr>
          <p:nvPr>
            <p:ph idx="1"/>
          </p:nvPr>
        </p:nvSpPr>
        <p:spPr>
          <a:xfrm>
            <a:off x="260350" y="1167970"/>
            <a:ext cx="8616950" cy="4930775"/>
          </a:xfrm>
        </p:spPr>
        <p:txBody>
          <a:bodyPr>
            <a:normAutofit/>
          </a:bodyPr>
          <a:lstStyle/>
          <a:p>
            <a:r>
              <a:rPr lang="zh-CN" altLang="en-US" dirty="0">
                <a:highlight>
                  <a:srgbClr val="FFFF00"/>
                </a:highlight>
              </a:rPr>
              <a:t>蒙特卡罗强化学习的缺点：低效</a:t>
            </a:r>
            <a:endParaRPr lang="en-US" altLang="zh-CN" dirty="0">
              <a:highlight>
                <a:srgbClr val="FFFF00"/>
              </a:highlight>
            </a:endParaRPr>
          </a:p>
          <a:p>
            <a:pPr lvl="1"/>
            <a:r>
              <a:rPr lang="zh-CN" altLang="en-US" dirty="0">
                <a:highlight>
                  <a:srgbClr val="FFFF00"/>
                </a:highlight>
              </a:rPr>
              <a:t>求平均时以“批处理式”进行</a:t>
            </a:r>
            <a:endParaRPr lang="en-US" altLang="zh-CN" dirty="0">
              <a:highlight>
                <a:srgbClr val="FFFF00"/>
              </a:highlight>
            </a:endParaRPr>
          </a:p>
          <a:p>
            <a:pPr lvl="1"/>
            <a:r>
              <a:rPr lang="zh-CN" altLang="en-US" dirty="0">
                <a:highlight>
                  <a:srgbClr val="FFFF00"/>
                </a:highlight>
              </a:rPr>
              <a:t>在一个完整的采样轨迹完成后才对状态</a:t>
            </a:r>
            <a:r>
              <a:rPr lang="en-US" altLang="zh-CN" dirty="0">
                <a:highlight>
                  <a:srgbClr val="FFFF00"/>
                </a:highlight>
              </a:rPr>
              <a:t>-</a:t>
            </a:r>
            <a:r>
              <a:rPr lang="zh-CN" altLang="en-US" dirty="0">
                <a:highlight>
                  <a:srgbClr val="FFFF00"/>
                </a:highlight>
              </a:rPr>
              <a:t>动作值函数进行更新</a:t>
            </a:r>
            <a:endParaRPr lang="en-US" altLang="zh-CN" dirty="0">
              <a:highlight>
                <a:srgbClr val="FFFF00"/>
              </a:highlight>
            </a:endParaRPr>
          </a:p>
          <a:p>
            <a:pPr lvl="1"/>
            <a:endParaRPr lang="en-US" altLang="zh-CN" dirty="0">
              <a:highlight>
                <a:srgbClr val="FFFF00"/>
              </a:highlight>
            </a:endParaRPr>
          </a:p>
          <a:p>
            <a:r>
              <a:rPr lang="zh-CN" altLang="en-US" dirty="0">
                <a:highlight>
                  <a:srgbClr val="FFFF00"/>
                </a:highlight>
              </a:rPr>
              <a:t>克服缺点的办法：时序差分 </a:t>
            </a:r>
            <a:r>
              <a:rPr lang="en-US" altLang="zh-CN" dirty="0">
                <a:highlight>
                  <a:srgbClr val="FFFF00"/>
                </a:highlight>
              </a:rPr>
              <a:t>(Temporal Difference</a:t>
            </a:r>
            <a:r>
              <a:rPr lang="zh-CN" altLang="en-US" dirty="0">
                <a:highlight>
                  <a:srgbClr val="FFFF00"/>
                </a:highlight>
              </a:rPr>
              <a:t>，</a:t>
            </a:r>
            <a:r>
              <a:rPr lang="en-US" altLang="zh-CN" dirty="0">
                <a:highlight>
                  <a:srgbClr val="FFFF00"/>
                </a:highlight>
              </a:rPr>
              <a:t>TD) </a:t>
            </a:r>
            <a:r>
              <a:rPr lang="zh-CN" altLang="en-US" dirty="0">
                <a:highlight>
                  <a:srgbClr val="FFFF00"/>
                </a:highlight>
              </a:rPr>
              <a:t>学习</a:t>
            </a:r>
            <a:endParaRPr lang="en-US" altLang="zh-CN" dirty="0">
              <a:highlight>
                <a:srgbClr val="FFFF00"/>
              </a:highlight>
            </a:endParaRPr>
          </a:p>
          <a:p>
            <a:endParaRPr lang="en-US" altLang="zh-CN" dirty="0">
              <a:highlight>
                <a:srgbClr val="FFFF00"/>
              </a:highlight>
            </a:endParaRPr>
          </a:p>
          <a:p>
            <a:r>
              <a:rPr lang="zh-CN" altLang="en-US" dirty="0">
                <a:highlight>
                  <a:srgbClr val="FFFF00"/>
                </a:highlight>
              </a:rPr>
              <a:t>时序差分学习</a:t>
            </a:r>
            <a:endParaRPr lang="en-US" altLang="zh-CN" dirty="0">
              <a:highlight>
                <a:srgbClr val="FFFF00"/>
              </a:highlight>
            </a:endParaRPr>
          </a:p>
          <a:p>
            <a:pPr lvl="1"/>
            <a:r>
              <a:rPr lang="zh-CN" altLang="en-US" dirty="0">
                <a:solidFill>
                  <a:schemeClr val="accent4"/>
                </a:solidFill>
                <a:highlight>
                  <a:srgbClr val="FFFF00"/>
                </a:highlight>
              </a:rPr>
              <a:t>增量式</a:t>
            </a:r>
            <a:r>
              <a:rPr lang="zh-CN" altLang="en-US" dirty="0">
                <a:highlight>
                  <a:srgbClr val="FFFF00"/>
                </a:highlight>
              </a:rPr>
              <a:t>地进行状态</a:t>
            </a:r>
            <a:r>
              <a:rPr lang="en-US" altLang="zh-CN" dirty="0">
                <a:highlight>
                  <a:srgbClr val="FFFF00"/>
                </a:highlight>
              </a:rPr>
              <a:t>-</a:t>
            </a:r>
            <a:r>
              <a:rPr lang="zh-CN" altLang="en-US" dirty="0">
                <a:highlight>
                  <a:srgbClr val="FFFF00"/>
                </a:highlight>
              </a:rPr>
              <a:t>动作值函数更新</a:t>
            </a:r>
            <a:endParaRPr lang="en-US" altLang="zh-CN" dirty="0">
              <a:highlight>
                <a:srgbClr val="FFFF00"/>
              </a:highlight>
            </a:endParaRPr>
          </a:p>
          <a:p>
            <a:pPr lvl="1"/>
            <a:r>
              <a:rPr lang="en-US" altLang="zh-CN" dirty="0">
                <a:highlight>
                  <a:srgbClr val="FFFF00"/>
                </a:highlight>
              </a:rPr>
              <a:t>   -</a:t>
            </a:r>
            <a:r>
              <a:rPr lang="zh-CN" altLang="en-US" dirty="0">
                <a:highlight>
                  <a:srgbClr val="FFFF00"/>
                </a:highlight>
              </a:rPr>
              <a:t>贪心法</a:t>
            </a:r>
            <a:endParaRPr lang="en-US" altLang="zh-CN" dirty="0">
              <a:highlight>
                <a:srgbClr val="FFFF00"/>
              </a:highlight>
            </a:endParaRPr>
          </a:p>
          <a:p>
            <a:pPr lvl="2"/>
            <a:r>
              <a:rPr lang="zh-CN" altLang="en-US" dirty="0">
                <a:highlight>
                  <a:srgbClr val="FFFF00"/>
                </a:highlight>
              </a:rPr>
              <a:t>同策略：</a:t>
            </a:r>
            <a:r>
              <a:rPr lang="en-US" altLang="zh-CN" dirty="0" err="1">
                <a:highlight>
                  <a:srgbClr val="FFFF00"/>
                </a:highlight>
              </a:rPr>
              <a:t>Sarsa</a:t>
            </a:r>
            <a:r>
              <a:rPr lang="zh-CN" altLang="en-US" dirty="0">
                <a:highlight>
                  <a:srgbClr val="FFFF00"/>
                </a:highlight>
              </a:rPr>
              <a:t>算法</a:t>
            </a:r>
            <a:endParaRPr lang="en-US" altLang="zh-CN" dirty="0">
              <a:highlight>
                <a:srgbClr val="FFFF00"/>
              </a:highlight>
            </a:endParaRPr>
          </a:p>
          <a:p>
            <a:pPr lvl="2"/>
            <a:r>
              <a:rPr lang="zh-CN" altLang="en-US" dirty="0">
                <a:highlight>
                  <a:srgbClr val="FFFF00"/>
                </a:highlight>
              </a:rPr>
              <a:t>异策略：</a:t>
            </a:r>
            <a:r>
              <a:rPr lang="en-US" altLang="zh-CN" dirty="0">
                <a:highlight>
                  <a:srgbClr val="FFFF00"/>
                </a:highlight>
              </a:rPr>
              <a:t>Q-</a:t>
            </a:r>
            <a:r>
              <a:rPr lang="zh-CN" altLang="en-US" dirty="0">
                <a:highlight>
                  <a:srgbClr val="FFFF00"/>
                </a:highlight>
              </a:rPr>
              <a:t>学习 </a:t>
            </a:r>
            <a:r>
              <a:rPr lang="en-US" altLang="zh-CN" dirty="0">
                <a:highlight>
                  <a:srgbClr val="FFFF00"/>
                </a:highlight>
              </a:rPr>
              <a:t>(Q-learning) </a:t>
            </a:r>
          </a:p>
          <a:p>
            <a:pPr lvl="1"/>
            <a:endParaRPr lang="en-US" altLang="zh-CN" dirty="0"/>
          </a:p>
          <a:p>
            <a:pPr lvl="1"/>
            <a:endParaRPr lang="en-US" altLang="zh-CN" dirty="0"/>
          </a:p>
          <a:p>
            <a:pPr lvl="1"/>
            <a:endParaRPr lang="en-US" altLang="zh-CN" dirty="0"/>
          </a:p>
          <a:p>
            <a:endParaRPr lang="en-US" altLang="zh-CN" dirty="0"/>
          </a:p>
          <a:p>
            <a:pPr marL="0" indent="0">
              <a:buNone/>
            </a:pPr>
            <a:endParaRPr lang="en-US" altLang="zh-CN" dirty="0"/>
          </a:p>
          <a:p>
            <a:pPr marL="0" indent="0">
              <a:buNone/>
            </a:pPr>
            <a:endParaRPr lang="en-US" altLang="zh-CN" dirty="0"/>
          </a:p>
          <a:p>
            <a:endParaRPr lang="en-US" altLang="zh-CN" dirty="0"/>
          </a:p>
        </p:txBody>
      </p:sp>
      <p:graphicFrame>
        <p:nvGraphicFramePr>
          <p:cNvPr id="12" name="对象 11"/>
          <p:cNvGraphicFramePr>
            <a:graphicFrameLocks noChangeAspect="1"/>
          </p:cNvGraphicFramePr>
          <p:nvPr/>
        </p:nvGraphicFramePr>
        <p:xfrm>
          <a:off x="1112448" y="4269288"/>
          <a:ext cx="109538" cy="207963"/>
        </p:xfrm>
        <a:graphic>
          <a:graphicData uri="http://schemas.openxmlformats.org/presentationml/2006/ole">
            <mc:AlternateContent xmlns:mc="http://schemas.openxmlformats.org/markup-compatibility/2006">
              <mc:Choice xmlns:v="urn:schemas-microsoft-com:vml" Requires="v">
                <p:oleObj name="Formula" r:id="rId2" imgW="476250" imgH="895350" progId="Equation.Ribbit">
                  <p:embed/>
                </p:oleObj>
              </mc:Choice>
              <mc:Fallback>
                <p:oleObj name="Formula" r:id="rId2" imgW="476250" imgH="895350" progId="Equation.Ribbit">
                  <p:embed/>
                  <p:pic>
                    <p:nvPicPr>
                      <p:cNvPr id="12" name="对象 11"/>
                      <p:cNvPicPr>
                        <a:picLocks noChangeAspect="1" noChangeArrowheads="1"/>
                      </p:cNvPicPr>
                      <p:nvPr/>
                    </p:nvPicPr>
                    <p:blipFill>
                      <a:blip r:embed="rId3"/>
                      <a:srcRect/>
                      <a:stretch>
                        <a:fillRect/>
                      </a:stretch>
                    </p:blipFill>
                    <p:spPr bwMode="auto">
                      <a:xfrm>
                        <a:off x="1112448" y="4269288"/>
                        <a:ext cx="109538" cy="207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 name="直接箭头连接符 16"/>
          <p:cNvCxnSpPr/>
          <p:nvPr/>
        </p:nvCxnSpPr>
        <p:spPr>
          <a:xfrm flipV="1">
            <a:off x="3104775" y="5555130"/>
            <a:ext cx="651060" cy="4191"/>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8" name="对象 17"/>
          <p:cNvGraphicFramePr>
            <a:graphicFrameLocks noChangeAspect="1"/>
          </p:cNvGraphicFramePr>
          <p:nvPr/>
        </p:nvGraphicFramePr>
        <p:xfrm>
          <a:off x="606035" y="5382355"/>
          <a:ext cx="2270125" cy="374650"/>
        </p:xfrm>
        <a:graphic>
          <a:graphicData uri="http://schemas.openxmlformats.org/presentationml/2006/ole">
            <mc:AlternateContent xmlns:mc="http://schemas.openxmlformats.org/markup-compatibility/2006">
              <mc:Choice xmlns:v="urn:schemas-microsoft-com:vml" Requires="v">
                <p:oleObj name="Formula" r:id="rId4" imgW="9867900" imgH="1609725" progId="Equation.Ribbit">
                  <p:embed/>
                </p:oleObj>
              </mc:Choice>
              <mc:Fallback>
                <p:oleObj name="Formula" r:id="rId4" imgW="9867900" imgH="1609725" progId="Equation.Ribbit">
                  <p:embed/>
                  <p:pic>
                    <p:nvPicPr>
                      <p:cNvPr id="18" name="对象 17"/>
                      <p:cNvPicPr>
                        <a:picLocks noChangeAspect="1" noChangeArrowheads="1"/>
                      </p:cNvPicPr>
                      <p:nvPr/>
                    </p:nvPicPr>
                    <p:blipFill>
                      <a:blip r:embed="rId5"/>
                      <a:srcRect/>
                      <a:stretch>
                        <a:fillRect/>
                      </a:stretch>
                    </p:blipFill>
                    <p:spPr bwMode="auto">
                      <a:xfrm>
                        <a:off x="606035" y="5382355"/>
                        <a:ext cx="2270125"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nvGraphicFramePr>
        <p:xfrm>
          <a:off x="3959737" y="5377668"/>
          <a:ext cx="4937125" cy="381000"/>
        </p:xfrm>
        <a:graphic>
          <a:graphicData uri="http://schemas.openxmlformats.org/presentationml/2006/ole">
            <mc:AlternateContent xmlns:mc="http://schemas.openxmlformats.org/markup-compatibility/2006">
              <mc:Choice xmlns:v="urn:schemas-microsoft-com:vml" Requires="v">
                <p:oleObj name="Formula" r:id="rId6" imgW="21459825" imgH="1628775" progId="Equation.Ribbit">
                  <p:embed/>
                </p:oleObj>
              </mc:Choice>
              <mc:Fallback>
                <p:oleObj name="Formula" r:id="rId6" imgW="21459825" imgH="1628775" progId="Equation.Ribbit">
                  <p:embed/>
                  <p:pic>
                    <p:nvPicPr>
                      <p:cNvPr id="19" name="对象 18"/>
                      <p:cNvPicPr>
                        <a:picLocks noChangeAspect="1" noChangeArrowheads="1"/>
                      </p:cNvPicPr>
                      <p:nvPr/>
                    </p:nvPicPr>
                    <p:blipFill>
                      <a:blip r:embed="rId7"/>
                      <a:srcRect/>
                      <a:stretch>
                        <a:fillRect/>
                      </a:stretch>
                    </p:blipFill>
                    <p:spPr bwMode="auto">
                      <a:xfrm>
                        <a:off x="3959737" y="5377668"/>
                        <a:ext cx="49371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7">
            <a:extLst>
              <a:ext uri="{FF2B5EF4-FFF2-40B4-BE49-F238E27FC236}">
                <a16:creationId xmlns:a16="http://schemas.microsoft.com/office/drawing/2014/main" id="{92FCE9A1-DCEC-2E91-E773-2151CB1DF28E}"/>
              </a:ext>
            </a:extLst>
          </p:cNvPr>
          <p:cNvSpPr txBox="1"/>
          <p:nvPr/>
        </p:nvSpPr>
        <p:spPr>
          <a:xfrm>
            <a:off x="294982" y="983626"/>
            <a:ext cx="2528256"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pPr algn="l"/>
            <a:r>
              <a:rPr lang="en-US" altLang="zh-CN" sz="1800" b="1" spc="450" dirty="0">
                <a:solidFill>
                  <a:srgbClr val="084772"/>
                </a:solidFill>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sz="1800" b="1" spc="450" dirty="0">
                <a:solidFill>
                  <a:srgbClr val="084772"/>
                </a:solidFill>
                <a:latin typeface="Microsoft YaHei" panose="020B0503020204020204" pitchFamily="34" charset="-122"/>
                <a:ea typeface="Microsoft YaHei" panose="020B0503020204020204" pitchFamily="34" charset="-122"/>
                <a:cs typeface="Times New Roman" panose="02020603050405020304" pitchFamily="18" charset="0"/>
              </a:rPr>
              <a:t>数据如何处理？</a:t>
            </a:r>
            <a:endParaRPr lang="zh-CN" altLang="zh-CN" sz="1800" b="1" spc="450" dirty="0">
              <a:solidFill>
                <a:srgbClr val="08477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5" name="内容占位符 11">
            <a:extLst>
              <a:ext uri="{FF2B5EF4-FFF2-40B4-BE49-F238E27FC236}">
                <a16:creationId xmlns:a16="http://schemas.microsoft.com/office/drawing/2014/main" id="{804BA228-DD20-0858-2F12-81D07739AA6C}"/>
              </a:ext>
            </a:extLst>
          </p:cNvPr>
          <p:cNvSpPr>
            <a:spLocks noGrp="1"/>
          </p:cNvSpPr>
          <p:nvPr>
            <p:ph idx="1"/>
          </p:nvPr>
        </p:nvSpPr>
        <p:spPr>
          <a:xfrm>
            <a:off x="372617" y="1436022"/>
            <a:ext cx="2747597" cy="4336474"/>
          </a:xfrm>
        </p:spPr>
        <p:txBody>
          <a:bodyPr>
            <a:normAutofit/>
          </a:bodyPr>
          <a:lstStyle/>
          <a:p>
            <a:pPr>
              <a:lnSpc>
                <a:spcPct val="150000"/>
              </a:lnSpc>
              <a:buFont typeface="Wingdings" pitchFamily="2" charset="2"/>
              <a:buChar char="p"/>
            </a:pPr>
            <a:r>
              <a:rPr kumimoji="1" lang="zh-CN" altLang="en-US" sz="1500" dirty="0">
                <a:highlight>
                  <a:srgbClr val="FFFF00"/>
                </a:highlight>
                <a:latin typeface="Microsoft YaHei" panose="020B0503020204020204" pitchFamily="34" charset="-122"/>
                <a:ea typeface="Microsoft YaHei" panose="020B0503020204020204" pitchFamily="34" charset="-122"/>
              </a:rPr>
              <a:t>通用预训练数据清洗过程</a:t>
            </a:r>
            <a:endParaRPr kumimoji="1" lang="en-US" altLang="zh-CN" sz="1500" dirty="0">
              <a:highlight>
                <a:srgbClr val="FFFF00"/>
              </a:highlight>
              <a:latin typeface="Microsoft YaHei" panose="020B0503020204020204" pitchFamily="34" charset="-122"/>
              <a:ea typeface="Microsoft YaHei" panose="020B0503020204020204" pitchFamily="34" charset="-122"/>
            </a:endParaRPr>
          </a:p>
          <a:p>
            <a:pPr marL="600075" lvl="1" indent="-257175">
              <a:lnSpc>
                <a:spcPct val="150000"/>
              </a:lnSpc>
              <a:buFont typeface="+mj-ea"/>
              <a:buAutoNum type="circleNumDbPlain"/>
            </a:pPr>
            <a:r>
              <a:rPr kumimoji="1" lang="zh-CN" altLang="en-US" sz="1350" dirty="0">
                <a:highlight>
                  <a:srgbClr val="FFFF00"/>
                </a:highlight>
                <a:latin typeface="Microsoft YaHei" panose="020B0503020204020204" pitchFamily="34" charset="-122"/>
                <a:ea typeface="Microsoft YaHei" panose="020B0503020204020204" pitchFamily="34" charset="-122"/>
              </a:rPr>
              <a:t>规则清洗</a:t>
            </a:r>
            <a:endParaRPr kumimoji="1" lang="en-US" altLang="zh-CN" sz="1350" dirty="0">
              <a:highlight>
                <a:srgbClr val="FFFF00"/>
              </a:highlight>
              <a:latin typeface="Microsoft YaHei" panose="020B0503020204020204" pitchFamily="34" charset="-122"/>
              <a:ea typeface="Microsoft YaHei" panose="020B0503020204020204" pitchFamily="34" charset="-122"/>
            </a:endParaRPr>
          </a:p>
          <a:p>
            <a:pPr marL="600075" lvl="1" indent="-257175">
              <a:lnSpc>
                <a:spcPct val="150000"/>
              </a:lnSpc>
              <a:buFont typeface="+mj-ea"/>
              <a:buAutoNum type="circleNumDbPlain"/>
            </a:pPr>
            <a:r>
              <a:rPr kumimoji="1" lang="zh-CN" altLang="en-US" sz="1350" dirty="0">
                <a:highlight>
                  <a:srgbClr val="FFFF00"/>
                </a:highlight>
                <a:latin typeface="Microsoft YaHei" panose="020B0503020204020204" pitchFamily="34" charset="-122"/>
                <a:ea typeface="Microsoft YaHei" panose="020B0503020204020204" pitchFamily="34" charset="-122"/>
              </a:rPr>
              <a:t>去重</a:t>
            </a:r>
            <a:endParaRPr kumimoji="1" lang="en-US" altLang="zh-CN" sz="1350" dirty="0">
              <a:highlight>
                <a:srgbClr val="FFFF00"/>
              </a:highlight>
              <a:latin typeface="Microsoft YaHei" panose="020B0503020204020204" pitchFamily="34" charset="-122"/>
              <a:ea typeface="Microsoft YaHei" panose="020B0503020204020204" pitchFamily="34" charset="-122"/>
            </a:endParaRPr>
          </a:p>
          <a:p>
            <a:pPr marL="600075" lvl="1" indent="-257175">
              <a:lnSpc>
                <a:spcPct val="150000"/>
              </a:lnSpc>
              <a:buFont typeface="+mj-ea"/>
              <a:buAutoNum type="circleNumDbPlain"/>
            </a:pPr>
            <a:r>
              <a:rPr kumimoji="1" lang="zh-CN" altLang="en-US" sz="1350" dirty="0">
                <a:highlight>
                  <a:srgbClr val="FFFF00"/>
                </a:highlight>
                <a:latin typeface="Microsoft YaHei" panose="020B0503020204020204" pitchFamily="34" charset="-122"/>
                <a:ea typeface="Microsoft YaHei" panose="020B0503020204020204" pitchFamily="34" charset="-122"/>
              </a:rPr>
              <a:t>基于模型的过滤</a:t>
            </a:r>
            <a:endParaRPr kumimoji="1" lang="en-US" altLang="zh-CN" sz="1350" dirty="0">
              <a:highlight>
                <a:srgbClr val="FFFF00"/>
              </a:highlight>
              <a:latin typeface="Microsoft YaHei" panose="020B0503020204020204" pitchFamily="34" charset="-122"/>
              <a:ea typeface="Microsoft YaHei" panose="020B0503020204020204" pitchFamily="34" charset="-122"/>
            </a:endParaRPr>
          </a:p>
          <a:p>
            <a:pPr marL="600075" lvl="1" indent="-257175">
              <a:lnSpc>
                <a:spcPct val="150000"/>
              </a:lnSpc>
              <a:buFont typeface="+mj-ea"/>
              <a:buAutoNum type="circleNumDbPlain"/>
            </a:pPr>
            <a:r>
              <a:rPr kumimoji="1" lang="zh-CN" altLang="en-US" sz="1350" dirty="0">
                <a:highlight>
                  <a:srgbClr val="FFFF00"/>
                </a:highlight>
                <a:latin typeface="Microsoft YaHei" panose="020B0503020204020204" pitchFamily="34" charset="-122"/>
                <a:ea typeface="Microsoft YaHei" panose="020B0503020204020204" pitchFamily="34" charset="-122"/>
              </a:rPr>
              <a:t>隐私</a:t>
            </a:r>
            <a:r>
              <a:rPr kumimoji="1" lang="en-US" altLang="zh-CN" sz="1350" dirty="0">
                <a:highlight>
                  <a:srgbClr val="FFFF00"/>
                </a:highlight>
                <a:latin typeface="Microsoft YaHei" panose="020B0503020204020204" pitchFamily="34" charset="-122"/>
                <a:ea typeface="Microsoft YaHei" panose="020B0503020204020204" pitchFamily="34" charset="-122"/>
              </a:rPr>
              <a:t>&amp;</a:t>
            </a:r>
            <a:r>
              <a:rPr kumimoji="1" lang="zh-CN" altLang="en-US" sz="1350" dirty="0">
                <a:highlight>
                  <a:srgbClr val="FFFF00"/>
                </a:highlight>
                <a:latin typeface="Microsoft YaHei" panose="020B0503020204020204" pitchFamily="34" charset="-122"/>
                <a:ea typeface="Microsoft YaHei" panose="020B0503020204020204" pitchFamily="34" charset="-122"/>
              </a:rPr>
              <a:t>安全</a:t>
            </a:r>
            <a:endParaRPr kumimoji="1" lang="en-US" altLang="zh-CN" sz="1350" dirty="0">
              <a:highlight>
                <a:srgbClr val="FFFF00"/>
              </a:highlight>
              <a:latin typeface="Microsoft YaHei" panose="020B0503020204020204" pitchFamily="34" charset="-122"/>
              <a:ea typeface="Microsoft YaHei" panose="020B0503020204020204" pitchFamily="34" charset="-122"/>
            </a:endParaRPr>
          </a:p>
          <a:p>
            <a:pPr marL="0" indent="0" algn="just">
              <a:lnSpc>
                <a:spcPct val="150000"/>
              </a:lnSpc>
              <a:buNone/>
            </a:pPr>
            <a:endParaRPr lang="en-US" altLang="zh-CN" sz="1125" dirty="0">
              <a:solidFill>
                <a:srgbClr val="00B050"/>
              </a:solidFill>
              <a:latin typeface="Microsoft YaHei" panose="020B0503020204020204" pitchFamily="34" charset="-122"/>
              <a:ea typeface="Microsoft YaHei" panose="020B0503020204020204" pitchFamily="34" charset="-122"/>
              <a:sym typeface="+mn-ea"/>
            </a:endParaRPr>
          </a:p>
          <a:p>
            <a:pPr algn="just">
              <a:lnSpc>
                <a:spcPct val="150000"/>
              </a:lnSpc>
              <a:buFont typeface="Wingdings" panose="05000000000000000000" pitchFamily="2" charset="2"/>
              <a:buChar char="n"/>
            </a:pPr>
            <a:endParaRPr lang="en-US" altLang="zh-CN" sz="1500" dirty="0">
              <a:latin typeface="Microsoft YaHei" panose="020B0503020204020204" pitchFamily="34" charset="-122"/>
              <a:ea typeface="Microsoft YaHei" panose="020B0503020204020204" pitchFamily="34" charset="-122"/>
              <a:sym typeface="+mn-ea"/>
            </a:endParaRPr>
          </a:p>
          <a:p>
            <a:pPr algn="just">
              <a:lnSpc>
                <a:spcPct val="150000"/>
              </a:lnSpc>
              <a:buFont typeface="Wingdings" panose="05000000000000000000" pitchFamily="2" charset="2"/>
              <a:buChar char="n"/>
            </a:pPr>
            <a:endParaRPr lang="en-US" altLang="zh-CN" sz="1500" dirty="0">
              <a:latin typeface="Microsoft YaHei" panose="020B0503020204020204" pitchFamily="34" charset="-122"/>
              <a:ea typeface="Microsoft YaHei" panose="020B0503020204020204" pitchFamily="34" charset="-122"/>
              <a:sym typeface="+mn-ea"/>
            </a:endParaRPr>
          </a:p>
          <a:p>
            <a:pPr algn="just">
              <a:lnSpc>
                <a:spcPct val="150000"/>
              </a:lnSpc>
              <a:buFont typeface="Wingdings" panose="05000000000000000000" pitchFamily="2" charset="2"/>
              <a:buChar char="n"/>
            </a:pPr>
            <a:endParaRPr lang="en-US" altLang="zh-CN" sz="1200" dirty="0">
              <a:latin typeface="Microsoft YaHei" panose="020B0503020204020204" pitchFamily="34" charset="-122"/>
              <a:ea typeface="Microsoft YaHei" panose="020B0503020204020204" pitchFamily="34" charset="-122"/>
              <a:sym typeface="+mn-ea"/>
            </a:endParaRPr>
          </a:p>
          <a:p>
            <a:pPr lvl="1" algn="just">
              <a:lnSpc>
                <a:spcPct val="150000"/>
              </a:lnSpc>
              <a:buFont typeface="Wingdings" panose="05000000000000000000" charset="0"/>
              <a:buChar char="Ø"/>
            </a:pPr>
            <a:endParaRPr lang="zh-CN" altLang="en-US" sz="1050" dirty="0">
              <a:latin typeface="Microsoft YaHei" panose="020B0503020204020204" pitchFamily="34" charset="-122"/>
              <a:ea typeface="Microsoft YaHei" panose="020B0503020204020204" pitchFamily="34" charset="-122"/>
              <a:sym typeface="+mn-ea"/>
            </a:endParaRPr>
          </a:p>
        </p:txBody>
      </p:sp>
      <p:pic>
        <p:nvPicPr>
          <p:cNvPr id="6" name="图片 5">
            <a:extLst>
              <a:ext uri="{FF2B5EF4-FFF2-40B4-BE49-F238E27FC236}">
                <a16:creationId xmlns:a16="http://schemas.microsoft.com/office/drawing/2014/main" id="{63A5259E-5EB1-F139-B1A2-BF13B97518D2}"/>
              </a:ext>
            </a:extLst>
          </p:cNvPr>
          <p:cNvPicPr>
            <a:picLocks noChangeAspect="1"/>
          </p:cNvPicPr>
          <p:nvPr/>
        </p:nvPicPr>
        <p:blipFill>
          <a:blip r:embed="rId3"/>
          <a:stretch>
            <a:fillRect/>
          </a:stretch>
        </p:blipFill>
        <p:spPr>
          <a:xfrm>
            <a:off x="2062861" y="2948191"/>
            <a:ext cx="6400560" cy="2822387"/>
          </a:xfrm>
          <a:prstGeom prst="rect">
            <a:avLst/>
          </a:prstGeom>
        </p:spPr>
      </p:pic>
      <p:sp>
        <p:nvSpPr>
          <p:cNvPr id="7" name="右箭头 6">
            <a:extLst>
              <a:ext uri="{FF2B5EF4-FFF2-40B4-BE49-F238E27FC236}">
                <a16:creationId xmlns:a16="http://schemas.microsoft.com/office/drawing/2014/main" id="{BE213A47-9E86-CE5F-D611-A6AED47565AC}"/>
              </a:ext>
            </a:extLst>
          </p:cNvPr>
          <p:cNvSpPr/>
          <p:nvPr/>
        </p:nvSpPr>
        <p:spPr>
          <a:xfrm>
            <a:off x="2701152" y="2456219"/>
            <a:ext cx="5123978" cy="35505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A6E62739-8007-89A9-70CD-9118259F8023}"/>
              </a:ext>
            </a:extLst>
          </p:cNvPr>
          <p:cNvSpPr txBox="1"/>
          <p:nvPr/>
        </p:nvSpPr>
        <p:spPr>
          <a:xfrm>
            <a:off x="5914686" y="2180797"/>
            <a:ext cx="1910444" cy="300082"/>
          </a:xfrm>
          <a:prstGeom prst="rect">
            <a:avLst/>
          </a:prstGeom>
          <a:noFill/>
        </p:spPr>
        <p:txBody>
          <a:bodyPr wrap="square" rtlCol="0">
            <a:spAutoFit/>
          </a:bodyPr>
          <a:lstStyle/>
          <a:p>
            <a:r>
              <a:rPr kumimoji="1" lang="zh-CN" altLang="en-US" sz="1350" dirty="0">
                <a:solidFill>
                  <a:srgbClr val="002060"/>
                </a:solidFill>
                <a:latin typeface="Microsoft YaHei" panose="020B0503020204020204" pitchFamily="34" charset="-122"/>
                <a:ea typeface="Microsoft YaHei" panose="020B0503020204020204" pitchFamily="34" charset="-122"/>
              </a:rPr>
              <a:t>数据越洗越少</a:t>
            </a:r>
          </a:p>
        </p:txBody>
      </p:sp>
    </p:spTree>
    <p:extLst>
      <p:ext uri="{BB962C8B-B14F-4D97-AF65-F5344CB8AC3E}">
        <p14:creationId xmlns:p14="http://schemas.microsoft.com/office/powerpoint/2010/main" val="38809746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E04AC-23FC-5E14-562C-478F38EAEAFC}"/>
            </a:ext>
          </a:extLst>
        </p:cNvPr>
        <p:cNvGrpSpPr/>
        <p:nvPr/>
      </p:nvGrpSpPr>
      <p:grpSpPr>
        <a:xfrm>
          <a:off x="0" y="0"/>
          <a:ext cx="0" cy="0"/>
          <a:chOff x="0" y="0"/>
          <a:chExt cx="0" cy="0"/>
        </a:xfrm>
      </p:grpSpPr>
      <p:sp>
        <p:nvSpPr>
          <p:cNvPr id="2" name="TextBox 27">
            <a:extLst>
              <a:ext uri="{FF2B5EF4-FFF2-40B4-BE49-F238E27FC236}">
                <a16:creationId xmlns:a16="http://schemas.microsoft.com/office/drawing/2014/main" id="{45EA4A7F-50F8-F852-2641-D468784F6C1D}"/>
              </a:ext>
            </a:extLst>
          </p:cNvPr>
          <p:cNvSpPr txBox="1"/>
          <p:nvPr/>
        </p:nvSpPr>
        <p:spPr>
          <a:xfrm>
            <a:off x="313270" y="979284"/>
            <a:ext cx="3682418"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pPr algn="l"/>
            <a:r>
              <a:rPr lang="en-US" altLang="zh-CN" sz="1800" b="1" spc="450" dirty="0">
                <a:solidFill>
                  <a:srgbClr val="084772"/>
                </a:solidFill>
                <a:latin typeface="Microsoft YaHei" panose="020B0503020204020204" pitchFamily="34" charset="-122"/>
                <a:ea typeface="Microsoft YaHei" panose="020B0503020204020204" pitchFamily="34" charset="-122"/>
                <a:cs typeface="Times New Roman" panose="02020603050405020304" pitchFamily="18" charset="0"/>
              </a:rPr>
              <a:t>6.</a:t>
            </a:r>
            <a:r>
              <a:rPr lang="zh-CN" altLang="en-US" sz="1800" b="1" spc="450" dirty="0">
                <a:solidFill>
                  <a:srgbClr val="084772"/>
                </a:solidFill>
                <a:latin typeface="Microsoft YaHei" panose="020B0503020204020204" pitchFamily="34" charset="-122"/>
                <a:ea typeface="Microsoft YaHei" panose="020B0503020204020204" pitchFamily="34" charset="-122"/>
                <a:cs typeface="Times New Roman" panose="02020603050405020304" pitchFamily="18" charset="0"/>
              </a:rPr>
              <a:t>大模型的基本训练流程？</a:t>
            </a:r>
            <a:endParaRPr lang="zh-CN" altLang="zh-CN" sz="1800" b="1" spc="450" dirty="0">
              <a:solidFill>
                <a:srgbClr val="08477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BB301D06-4F67-5F7D-19EA-3D64FA75660B}"/>
              </a:ext>
            </a:extLst>
          </p:cNvPr>
          <p:cNvSpPr txBox="1"/>
          <p:nvPr/>
        </p:nvSpPr>
        <p:spPr>
          <a:xfrm>
            <a:off x="297960" y="1454889"/>
            <a:ext cx="3750898" cy="4210063"/>
          </a:xfrm>
          <a:prstGeom prst="rect">
            <a:avLst/>
          </a:prstGeom>
          <a:noFill/>
        </p:spPr>
        <p:txBody>
          <a:bodyPr wrap="square" rtlCol="0">
            <a:spAutoFit/>
          </a:bodyPr>
          <a:lstStyle/>
          <a:p>
            <a:pPr marL="214313" indent="-214313">
              <a:lnSpc>
                <a:spcPct val="170000"/>
              </a:lnSpc>
              <a:buFont typeface="Wingdings" pitchFamily="2" charset="2"/>
              <a:buChar char="p"/>
            </a:pPr>
            <a:r>
              <a:rPr kumimoji="1" lang="zh-CN" altLang="en-US" sz="1350" dirty="0">
                <a:latin typeface="Microsoft YaHei" panose="020B0503020204020204" pitchFamily="34" charset="-122"/>
                <a:ea typeface="Microsoft YaHei" panose="020B0503020204020204" pitchFamily="34" charset="-122"/>
              </a:rPr>
              <a:t>训练流程</a:t>
            </a:r>
            <a:endParaRPr kumimoji="1" lang="en-US" altLang="zh-CN" sz="1350" dirty="0">
              <a:latin typeface="Microsoft YaHei" panose="020B0503020204020204" pitchFamily="34" charset="-122"/>
              <a:ea typeface="Microsoft YaHei" panose="020B0503020204020204" pitchFamily="34" charset="-122"/>
            </a:endParaRPr>
          </a:p>
          <a:p>
            <a:pPr marL="214313" indent="-214313">
              <a:lnSpc>
                <a:spcPct val="170000"/>
              </a:lnSpc>
              <a:buFont typeface="Wingdings" pitchFamily="2" charset="2"/>
              <a:buChar char="Ø"/>
            </a:pPr>
            <a:r>
              <a:rPr kumimoji="1" lang="en-US" altLang="zh-CN" sz="1350" b="1" dirty="0">
                <a:solidFill>
                  <a:srgbClr val="7030A0"/>
                </a:solidFill>
                <a:latin typeface="Microsoft YaHei" panose="020B0503020204020204" pitchFamily="34" charset="-122"/>
                <a:ea typeface="Microsoft YaHei" panose="020B0503020204020204" pitchFamily="34" charset="-122"/>
              </a:rPr>
              <a:t>Qwen-3</a:t>
            </a:r>
          </a:p>
          <a:p>
            <a:pPr marL="600075" lvl="1" indent="-257175">
              <a:lnSpc>
                <a:spcPct val="170000"/>
              </a:lnSpc>
              <a:buFont typeface="+mj-ea"/>
              <a:buAutoNum type="circleNumDbPlain"/>
            </a:pPr>
            <a:r>
              <a:rPr kumimoji="1" lang="zh-CN" altLang="en-US" sz="1200" b="1" dirty="0">
                <a:latin typeface="Microsoft YaHei" panose="020B0503020204020204" pitchFamily="34" charset="-122"/>
                <a:ea typeface="Microsoft YaHei" panose="020B0503020204020204" pitchFamily="34" charset="-122"/>
              </a:rPr>
              <a:t>第一阶段（</a:t>
            </a:r>
            <a:r>
              <a:rPr kumimoji="1" lang="en" altLang="zh-CN" sz="1200" b="1" dirty="0">
                <a:latin typeface="Microsoft YaHei" panose="020B0503020204020204" pitchFamily="34" charset="-122"/>
                <a:ea typeface="Microsoft YaHei" panose="020B0503020204020204" pitchFamily="34" charset="-122"/>
              </a:rPr>
              <a:t>S1</a:t>
            </a:r>
            <a:r>
              <a:rPr kumimoji="1" lang="zh-CN" altLang="en" sz="1200" b="1" dirty="0">
                <a:latin typeface="Microsoft YaHei" panose="020B0503020204020204" pitchFamily="34" charset="-122"/>
                <a:ea typeface="Microsoft YaHei" panose="020B0503020204020204" pitchFamily="34" charset="-122"/>
              </a:rPr>
              <a:t>）</a:t>
            </a:r>
            <a:r>
              <a:rPr kumimoji="1" lang="zh-CN" altLang="e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模型在超过 </a:t>
            </a:r>
            <a:r>
              <a:rPr kumimoji="1" lang="en-US" altLang="zh-CN" sz="1200" dirty="0">
                <a:latin typeface="Microsoft YaHei" panose="020B0503020204020204" pitchFamily="34" charset="-122"/>
                <a:ea typeface="Microsoft YaHei" panose="020B0503020204020204" pitchFamily="34" charset="-122"/>
              </a:rPr>
              <a:t>30 </a:t>
            </a:r>
            <a:r>
              <a:rPr kumimoji="1" lang="zh-CN" altLang="en-US" sz="1200" dirty="0">
                <a:latin typeface="Microsoft YaHei" panose="020B0503020204020204" pitchFamily="34" charset="-122"/>
                <a:ea typeface="Microsoft YaHei" panose="020B0503020204020204" pitchFamily="34" charset="-122"/>
              </a:rPr>
              <a:t>万亿个 </a:t>
            </a:r>
            <a:r>
              <a:rPr kumimoji="1" lang="en" altLang="zh-CN" sz="1200" dirty="0">
                <a:latin typeface="Microsoft YaHei" panose="020B0503020204020204" pitchFamily="34" charset="-122"/>
                <a:ea typeface="Microsoft YaHei" panose="020B0503020204020204" pitchFamily="34" charset="-122"/>
              </a:rPr>
              <a:t>token</a:t>
            </a:r>
            <a:r>
              <a:rPr kumimoji="1" lang="zh-CN" altLang="en-US" sz="1200" dirty="0">
                <a:latin typeface="Microsoft YaHei" panose="020B0503020204020204" pitchFamily="34" charset="-122"/>
                <a:ea typeface="Microsoft YaHei" panose="020B0503020204020204" pitchFamily="34" charset="-122"/>
              </a:rPr>
              <a:t>（</a:t>
            </a:r>
            <a:r>
              <a:rPr kumimoji="1" lang="en-US" altLang="zh-CN" sz="1200" dirty="0">
                <a:solidFill>
                  <a:srgbClr val="C00000"/>
                </a:solidFill>
                <a:latin typeface="Microsoft YaHei" panose="020B0503020204020204" pitchFamily="34" charset="-122"/>
                <a:ea typeface="Microsoft YaHei" panose="020B0503020204020204" pitchFamily="34" charset="-122"/>
              </a:rPr>
              <a:t>30TB</a:t>
            </a:r>
            <a:r>
              <a:rPr kumimoji="1" lang="zh-CN" altLang="en-US" sz="1200" dirty="0">
                <a:latin typeface="Microsoft YaHei" panose="020B0503020204020204" pitchFamily="34" charset="-122"/>
                <a:ea typeface="Microsoft YaHei" panose="020B0503020204020204" pitchFamily="34" charset="-122"/>
              </a:rPr>
              <a:t>）</a:t>
            </a:r>
            <a:r>
              <a:rPr kumimoji="1" lang="en" altLang="zh-CN" sz="1200" dirty="0">
                <a:latin typeface="Microsoft YaHei" panose="020B0503020204020204" pitchFamily="34" charset="-122"/>
                <a:ea typeface="Microsoft YaHei" panose="020B0503020204020204" pitchFamily="34" charset="-122"/>
              </a:rPr>
              <a:t> </a:t>
            </a:r>
            <a:r>
              <a:rPr kumimoji="1" lang="zh-CN" altLang="en-US" sz="1200" dirty="0">
                <a:latin typeface="Microsoft YaHei" panose="020B0503020204020204" pitchFamily="34" charset="-122"/>
                <a:ea typeface="Microsoft YaHei" panose="020B0503020204020204" pitchFamily="34" charset="-122"/>
              </a:rPr>
              <a:t>上进行了预训练，上下文长度为 </a:t>
            </a:r>
            <a:r>
              <a:rPr kumimoji="1" lang="en-US" altLang="zh-CN" sz="1200" dirty="0">
                <a:solidFill>
                  <a:srgbClr val="C00000"/>
                </a:solidFill>
                <a:latin typeface="Microsoft YaHei" panose="020B0503020204020204" pitchFamily="34" charset="-122"/>
                <a:ea typeface="Microsoft YaHei" panose="020B0503020204020204" pitchFamily="34" charset="-122"/>
              </a:rPr>
              <a:t>4</a:t>
            </a:r>
            <a:r>
              <a:rPr kumimoji="1" lang="en" altLang="zh-CN" sz="1200" dirty="0">
                <a:solidFill>
                  <a:srgbClr val="C00000"/>
                </a:solidFill>
                <a:latin typeface="Microsoft YaHei" panose="020B0503020204020204" pitchFamily="34" charset="-122"/>
                <a:ea typeface="Microsoft YaHei" panose="020B0503020204020204" pitchFamily="34" charset="-122"/>
              </a:rPr>
              <a:t>K token</a:t>
            </a:r>
            <a:r>
              <a:rPr kumimoji="1" lang="zh-CN" altLang="e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这一阶段为模型提供了</a:t>
            </a:r>
            <a:r>
              <a:rPr kumimoji="1" lang="zh-CN" altLang="en-US" sz="1200" dirty="0">
                <a:solidFill>
                  <a:srgbClr val="C00000"/>
                </a:solidFill>
                <a:latin typeface="Microsoft YaHei" panose="020B0503020204020204" pitchFamily="34" charset="-122"/>
                <a:ea typeface="Microsoft YaHei" panose="020B0503020204020204" pitchFamily="34" charset="-122"/>
              </a:rPr>
              <a:t>基本的语言技能和通用知识</a:t>
            </a:r>
            <a:r>
              <a:rPr kumimoji="1" lang="zh-CN" altLang="en-US" sz="1200" dirty="0">
                <a:latin typeface="Microsoft YaHei" panose="020B0503020204020204" pitchFamily="34" charset="-122"/>
                <a:ea typeface="Microsoft YaHei" panose="020B0503020204020204" pitchFamily="34" charset="-122"/>
              </a:rPr>
              <a:t>。</a:t>
            </a:r>
            <a:endParaRPr kumimoji="1" lang="en-US" altLang="zh-CN" sz="1200" dirty="0">
              <a:latin typeface="Microsoft YaHei" panose="020B0503020204020204" pitchFamily="34" charset="-122"/>
              <a:ea typeface="Microsoft YaHei" panose="020B0503020204020204" pitchFamily="34" charset="-122"/>
            </a:endParaRPr>
          </a:p>
          <a:p>
            <a:pPr marL="600075" lvl="1" indent="-257175">
              <a:lnSpc>
                <a:spcPct val="170000"/>
              </a:lnSpc>
              <a:buFont typeface="+mj-ea"/>
              <a:buAutoNum type="circleNumDbPlain"/>
            </a:pPr>
            <a:r>
              <a:rPr kumimoji="1" lang="zh-CN" altLang="en-US" sz="1200" b="1" dirty="0">
                <a:latin typeface="Microsoft YaHei" panose="020B0503020204020204" pitchFamily="34" charset="-122"/>
                <a:ea typeface="Microsoft YaHei" panose="020B0503020204020204" pitchFamily="34" charset="-122"/>
              </a:rPr>
              <a:t>第二阶段（</a:t>
            </a:r>
            <a:r>
              <a:rPr kumimoji="1" lang="en" altLang="zh-CN" sz="1200" b="1" dirty="0">
                <a:latin typeface="Microsoft YaHei" panose="020B0503020204020204" pitchFamily="34" charset="-122"/>
                <a:ea typeface="Microsoft YaHei" panose="020B0503020204020204" pitchFamily="34" charset="-122"/>
              </a:rPr>
              <a:t>S2</a:t>
            </a:r>
            <a:r>
              <a:rPr kumimoji="1" lang="zh-CN" altLang="en" sz="1200" b="1" dirty="0">
                <a:latin typeface="Microsoft YaHei" panose="020B0503020204020204" pitchFamily="34" charset="-122"/>
                <a:ea typeface="Microsoft YaHei" panose="020B0503020204020204" pitchFamily="34" charset="-122"/>
              </a:rPr>
              <a:t>）</a:t>
            </a:r>
            <a:r>
              <a:rPr kumimoji="1" lang="zh-CN" altLang="e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通过增加</a:t>
            </a:r>
            <a:r>
              <a:rPr kumimoji="1" lang="zh-CN" altLang="en-US" sz="1200" dirty="0">
                <a:solidFill>
                  <a:srgbClr val="C00000"/>
                </a:solidFill>
                <a:latin typeface="Microsoft YaHei" panose="020B0503020204020204" pitchFamily="34" charset="-122"/>
                <a:ea typeface="Microsoft YaHei" panose="020B0503020204020204" pitchFamily="34" charset="-122"/>
              </a:rPr>
              <a:t>知识密集型数据</a:t>
            </a:r>
            <a:r>
              <a:rPr kumimoji="1" lang="zh-CN" altLang="en-US" sz="1200" dirty="0">
                <a:latin typeface="Microsoft YaHei" panose="020B0503020204020204" pitchFamily="34" charset="-122"/>
                <a:ea typeface="Microsoft YaHei" panose="020B0503020204020204" pitchFamily="34" charset="-122"/>
              </a:rPr>
              <a:t>（如 </a:t>
            </a:r>
            <a:r>
              <a:rPr kumimoji="1" lang="en" altLang="zh-CN" sz="1200" dirty="0">
                <a:latin typeface="Microsoft YaHei" panose="020B0503020204020204" pitchFamily="34" charset="-122"/>
                <a:ea typeface="Microsoft YaHei" panose="020B0503020204020204" pitchFamily="34" charset="-122"/>
              </a:rPr>
              <a:t>STEM</a:t>
            </a:r>
            <a:r>
              <a:rPr kumimoji="1" lang="zh-CN" altLang="e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编程和推理任务）的比例来改进数据集，随后模型又在</a:t>
            </a:r>
            <a:r>
              <a:rPr kumimoji="1" lang="zh-CN" altLang="en-US" sz="1200" dirty="0">
                <a:solidFill>
                  <a:srgbClr val="C00000"/>
                </a:solidFill>
                <a:latin typeface="Microsoft YaHei" panose="020B0503020204020204" pitchFamily="34" charset="-122"/>
                <a:ea typeface="Microsoft YaHei" panose="020B0503020204020204" pitchFamily="34" charset="-122"/>
              </a:rPr>
              <a:t>额外</a:t>
            </a:r>
            <a:r>
              <a:rPr kumimoji="1" lang="zh-CN" altLang="en-US" sz="1200" dirty="0">
                <a:latin typeface="Microsoft YaHei" panose="020B0503020204020204" pitchFamily="34" charset="-122"/>
                <a:ea typeface="Microsoft YaHei" panose="020B0503020204020204" pitchFamily="34" charset="-122"/>
              </a:rPr>
              <a:t>的 </a:t>
            </a:r>
            <a:r>
              <a:rPr kumimoji="1" lang="en-US" altLang="zh-CN" sz="1200" dirty="0">
                <a:latin typeface="Microsoft YaHei" panose="020B0503020204020204" pitchFamily="34" charset="-122"/>
                <a:ea typeface="Microsoft YaHei" panose="020B0503020204020204" pitchFamily="34" charset="-122"/>
              </a:rPr>
              <a:t>5 </a:t>
            </a:r>
            <a:r>
              <a:rPr kumimoji="1" lang="zh-CN" altLang="en-US" sz="1200" dirty="0">
                <a:latin typeface="Microsoft YaHei" panose="020B0503020204020204" pitchFamily="34" charset="-122"/>
                <a:ea typeface="Microsoft YaHei" panose="020B0503020204020204" pitchFamily="34" charset="-122"/>
              </a:rPr>
              <a:t>万亿个 </a:t>
            </a:r>
            <a:r>
              <a:rPr kumimoji="1" lang="en" altLang="zh-CN" sz="1200" dirty="0">
                <a:latin typeface="Microsoft YaHei" panose="020B0503020204020204" pitchFamily="34" charset="-122"/>
                <a:ea typeface="Microsoft YaHei" panose="020B0503020204020204" pitchFamily="34" charset="-122"/>
              </a:rPr>
              <a:t>token</a:t>
            </a:r>
            <a:r>
              <a:rPr kumimoji="1" lang="zh-CN" altLang="en-US" sz="1200" dirty="0">
                <a:latin typeface="Microsoft YaHei" panose="020B0503020204020204" pitchFamily="34" charset="-122"/>
                <a:ea typeface="Microsoft YaHei" panose="020B0503020204020204" pitchFamily="34" charset="-122"/>
              </a:rPr>
              <a:t>（</a:t>
            </a:r>
            <a:r>
              <a:rPr kumimoji="1" lang="en-US" altLang="zh-CN" sz="1200" dirty="0">
                <a:solidFill>
                  <a:srgbClr val="C00000"/>
                </a:solidFill>
                <a:latin typeface="Microsoft YaHei" panose="020B0503020204020204" pitchFamily="34" charset="-122"/>
                <a:ea typeface="Microsoft YaHei" panose="020B0503020204020204" pitchFamily="34" charset="-122"/>
              </a:rPr>
              <a:t>5TB</a:t>
            </a:r>
            <a:r>
              <a:rPr kumimoji="1" lang="zh-CN" altLang="en-US" sz="1200" dirty="0">
                <a:latin typeface="Microsoft YaHei" panose="020B0503020204020204" pitchFamily="34" charset="-122"/>
                <a:ea typeface="Microsoft YaHei" panose="020B0503020204020204" pitchFamily="34" charset="-122"/>
              </a:rPr>
              <a:t>）</a:t>
            </a:r>
            <a:r>
              <a:rPr kumimoji="1" lang="en" altLang="zh-CN" sz="1200" dirty="0">
                <a:latin typeface="Microsoft YaHei" panose="020B0503020204020204" pitchFamily="34" charset="-122"/>
                <a:ea typeface="Microsoft YaHei" panose="020B0503020204020204" pitchFamily="34" charset="-122"/>
              </a:rPr>
              <a:t> </a:t>
            </a:r>
            <a:r>
              <a:rPr kumimoji="1" lang="zh-CN" altLang="en-US" sz="1200" dirty="0">
                <a:latin typeface="Microsoft YaHei" panose="020B0503020204020204" pitchFamily="34" charset="-122"/>
                <a:ea typeface="Microsoft YaHei" panose="020B0503020204020204" pitchFamily="34" charset="-122"/>
              </a:rPr>
              <a:t>上进行了预训练。</a:t>
            </a:r>
            <a:endParaRPr kumimoji="1" lang="en-US" altLang="zh-CN" sz="1200" dirty="0">
              <a:latin typeface="Microsoft YaHei" panose="020B0503020204020204" pitchFamily="34" charset="-122"/>
              <a:ea typeface="Microsoft YaHei" panose="020B0503020204020204" pitchFamily="34" charset="-122"/>
            </a:endParaRPr>
          </a:p>
          <a:p>
            <a:pPr marL="600075" lvl="1" indent="-257175">
              <a:lnSpc>
                <a:spcPct val="170000"/>
              </a:lnSpc>
              <a:buFont typeface="+mj-ea"/>
              <a:buAutoNum type="circleNumDbPlain"/>
            </a:pPr>
            <a:r>
              <a:rPr kumimoji="1" lang="zh-CN" altLang="en-US" sz="1200" b="1" dirty="0">
                <a:latin typeface="Microsoft YaHei" panose="020B0503020204020204" pitchFamily="34" charset="-122"/>
                <a:ea typeface="Microsoft YaHei" panose="020B0503020204020204" pitchFamily="34" charset="-122"/>
              </a:rPr>
              <a:t>最后阶段（</a:t>
            </a:r>
            <a:r>
              <a:rPr kumimoji="1" lang="en-US" altLang="zh-CN" sz="1200" b="1" dirty="0">
                <a:latin typeface="Microsoft YaHei" panose="020B0503020204020204" pitchFamily="34" charset="-122"/>
                <a:ea typeface="Microsoft YaHei" panose="020B0503020204020204" pitchFamily="34" charset="-122"/>
              </a:rPr>
              <a:t>S3</a:t>
            </a:r>
            <a:r>
              <a:rPr kumimoji="1" lang="zh-CN" altLang="en-US" sz="1200" b="1"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，使用高质量的</a:t>
            </a:r>
            <a:r>
              <a:rPr kumimoji="1" lang="zh-CN" altLang="en-US" sz="1200" dirty="0">
                <a:solidFill>
                  <a:srgbClr val="C00000"/>
                </a:solidFill>
                <a:latin typeface="Microsoft YaHei" panose="020B0503020204020204" pitchFamily="34" charset="-122"/>
                <a:ea typeface="Microsoft YaHei" panose="020B0503020204020204" pitchFamily="34" charset="-122"/>
              </a:rPr>
              <a:t>长上下文数据</a:t>
            </a:r>
            <a:r>
              <a:rPr kumimoji="1" lang="zh-CN" altLang="en-US" sz="1200" dirty="0">
                <a:latin typeface="Microsoft YaHei" panose="020B0503020204020204" pitchFamily="34" charset="-122"/>
                <a:ea typeface="Microsoft YaHei" panose="020B0503020204020204" pitchFamily="34" charset="-122"/>
              </a:rPr>
              <a:t>将上下文长度扩展到 </a:t>
            </a:r>
            <a:r>
              <a:rPr kumimoji="1" lang="en-US" altLang="zh-CN" sz="1200" dirty="0">
                <a:solidFill>
                  <a:srgbClr val="C00000"/>
                </a:solidFill>
                <a:latin typeface="Microsoft YaHei" panose="020B0503020204020204" pitchFamily="34" charset="-122"/>
                <a:ea typeface="Microsoft YaHei" panose="020B0503020204020204" pitchFamily="34" charset="-122"/>
              </a:rPr>
              <a:t>32</a:t>
            </a:r>
            <a:r>
              <a:rPr kumimoji="1" lang="en" altLang="zh-CN" sz="1200" dirty="0">
                <a:solidFill>
                  <a:srgbClr val="C00000"/>
                </a:solidFill>
                <a:latin typeface="Microsoft YaHei" panose="020B0503020204020204" pitchFamily="34" charset="-122"/>
                <a:ea typeface="Microsoft YaHei" panose="020B0503020204020204" pitchFamily="34" charset="-122"/>
              </a:rPr>
              <a:t>K token</a:t>
            </a:r>
            <a:r>
              <a:rPr kumimoji="1" lang="zh-CN" altLang="e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确保模型能够有效地处理更长的输入。</a:t>
            </a:r>
            <a:endParaRPr kumimoji="1" lang="en-US" altLang="zh-CN" sz="1200" dirty="0">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1C6F49AA-2CB3-B911-7943-C8B48EB6A0E3}"/>
              </a:ext>
            </a:extLst>
          </p:cNvPr>
          <p:cNvPicPr>
            <a:picLocks noChangeAspect="1"/>
          </p:cNvPicPr>
          <p:nvPr/>
        </p:nvPicPr>
        <p:blipFill>
          <a:blip r:embed="rId3"/>
          <a:stretch>
            <a:fillRect/>
          </a:stretch>
        </p:blipFill>
        <p:spPr>
          <a:xfrm>
            <a:off x="4082739" y="1925440"/>
            <a:ext cx="4951358" cy="3610134"/>
          </a:xfrm>
          <a:prstGeom prst="rect">
            <a:avLst/>
          </a:prstGeom>
        </p:spPr>
      </p:pic>
    </p:spTree>
    <p:extLst>
      <p:ext uri="{BB962C8B-B14F-4D97-AF65-F5344CB8AC3E}">
        <p14:creationId xmlns:p14="http://schemas.microsoft.com/office/powerpoint/2010/main" val="28680438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7">
            <a:extLst>
              <a:ext uri="{FF2B5EF4-FFF2-40B4-BE49-F238E27FC236}">
                <a16:creationId xmlns:a16="http://schemas.microsoft.com/office/drawing/2014/main" id="{50DB78F8-4A7F-5C1F-3E29-D372ADD38F0A}"/>
              </a:ext>
            </a:extLst>
          </p:cNvPr>
          <p:cNvSpPr txBox="1"/>
          <p:nvPr/>
        </p:nvSpPr>
        <p:spPr>
          <a:xfrm>
            <a:off x="313270" y="979284"/>
            <a:ext cx="4548040" cy="369332"/>
          </a:xfrm>
          <a:prstGeom prst="rect">
            <a:avLst/>
          </a:prstGeom>
          <a:noFill/>
        </p:spPr>
        <p:txBody>
          <a:bodyPr wrap="none" rtlCol="0">
            <a:spAutoFit/>
          </a:bodyPr>
          <a:lstStyle>
            <a:defPPr>
              <a:defRPr lang="zh-CN"/>
            </a:defPPr>
            <a:lvl1pPr algn="r">
              <a:defRPr sz="1200">
                <a:solidFill>
                  <a:srgbClr val="232B36"/>
                </a:solidFill>
                <a:latin typeface="Arial Rounded MT Bold" panose="020F0704030504030204" pitchFamily="34" charset="0"/>
              </a:defRPr>
            </a:lvl1pPr>
          </a:lstStyle>
          <a:p>
            <a:pPr algn="l"/>
            <a:r>
              <a:rPr lang="en-US" altLang="zh-CN" sz="1800" b="1" spc="450" dirty="0">
                <a:solidFill>
                  <a:srgbClr val="084772"/>
                </a:solidFill>
                <a:latin typeface="Microsoft YaHei" panose="020B0503020204020204" pitchFamily="34" charset="-122"/>
                <a:ea typeface="Microsoft YaHei" panose="020B0503020204020204" pitchFamily="34" charset="-122"/>
                <a:cs typeface="Times New Roman" panose="02020603050405020304" pitchFamily="18" charset="0"/>
              </a:rPr>
              <a:t>7.</a:t>
            </a:r>
            <a:r>
              <a:rPr lang="zh-CN" altLang="en-US" sz="1800" b="1" spc="450" dirty="0">
                <a:solidFill>
                  <a:srgbClr val="084772"/>
                </a:solidFill>
                <a:latin typeface="Microsoft YaHei" panose="020B0503020204020204" pitchFamily="34" charset="-122"/>
                <a:ea typeface="Microsoft YaHei" panose="020B0503020204020204" pitchFamily="34" charset="-122"/>
                <a:cs typeface="Times New Roman" panose="02020603050405020304" pitchFamily="18" charset="0"/>
              </a:rPr>
              <a:t>大模型训练最大的不同是什么？</a:t>
            </a:r>
            <a:endParaRPr lang="zh-CN" altLang="zh-CN" sz="1800" b="1" spc="450" dirty="0">
              <a:solidFill>
                <a:srgbClr val="084772"/>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4BBF1334-A7BE-78DE-A78F-742DE877CEB0}"/>
              </a:ext>
            </a:extLst>
          </p:cNvPr>
          <p:cNvSpPr txBox="1"/>
          <p:nvPr/>
        </p:nvSpPr>
        <p:spPr>
          <a:xfrm>
            <a:off x="313270" y="1441699"/>
            <a:ext cx="5773205" cy="1485150"/>
          </a:xfrm>
          <a:prstGeom prst="rect">
            <a:avLst/>
          </a:prstGeom>
          <a:noFill/>
        </p:spPr>
        <p:txBody>
          <a:bodyPr wrap="square" rtlCol="0">
            <a:spAutoFit/>
          </a:bodyPr>
          <a:lstStyle/>
          <a:p>
            <a:pPr marL="214313" indent="-214313">
              <a:lnSpc>
                <a:spcPct val="170000"/>
              </a:lnSpc>
              <a:buFont typeface="Wingdings" pitchFamily="2" charset="2"/>
              <a:buChar char="p"/>
            </a:pPr>
            <a:r>
              <a:rPr kumimoji="1" lang="zh-CN" altLang="en-US" sz="1500" dirty="0">
                <a:highlight>
                  <a:srgbClr val="FFFF00"/>
                </a:highlight>
                <a:latin typeface="Microsoft YaHei" panose="020B0503020204020204" pitchFamily="34" charset="-122"/>
                <a:ea typeface="Microsoft YaHei" panose="020B0503020204020204" pitchFamily="34" charset="-122"/>
              </a:rPr>
              <a:t>并行加速</a:t>
            </a:r>
            <a:endParaRPr kumimoji="1" lang="en-US" altLang="zh-CN" sz="1500" dirty="0">
              <a:highlight>
                <a:srgbClr val="FFFF00"/>
              </a:highlight>
              <a:latin typeface="Microsoft YaHei" panose="020B0503020204020204" pitchFamily="34" charset="-122"/>
              <a:ea typeface="Microsoft YaHei" panose="020B0503020204020204" pitchFamily="34" charset="-122"/>
            </a:endParaRPr>
          </a:p>
          <a:p>
            <a:pPr marL="557213" lvl="1" indent="-214313">
              <a:lnSpc>
                <a:spcPct val="170000"/>
              </a:lnSpc>
              <a:buFont typeface="Wingdings" pitchFamily="2" charset="2"/>
              <a:buChar char="Ø"/>
            </a:pPr>
            <a:r>
              <a:rPr kumimoji="1" lang="zh-CN" altLang="en-US" sz="1350" dirty="0">
                <a:highlight>
                  <a:srgbClr val="FFFF00"/>
                </a:highlight>
                <a:latin typeface="Microsoft YaHei" panose="020B0503020204020204" pitchFamily="34" charset="-122"/>
                <a:ea typeface="Microsoft YaHei" panose="020B0503020204020204" pitchFamily="34" charset="-122"/>
              </a:rPr>
              <a:t>数据并行</a:t>
            </a:r>
            <a:endParaRPr kumimoji="1" lang="en-US" altLang="zh-CN" sz="1350" dirty="0">
              <a:highlight>
                <a:srgbClr val="FFFF00"/>
              </a:highlight>
              <a:latin typeface="Microsoft YaHei" panose="020B0503020204020204" pitchFamily="34" charset="-122"/>
              <a:ea typeface="Microsoft YaHei" panose="020B0503020204020204" pitchFamily="34" charset="-122"/>
            </a:endParaRPr>
          </a:p>
          <a:p>
            <a:pPr marL="557213" lvl="1" indent="-214313">
              <a:lnSpc>
                <a:spcPct val="170000"/>
              </a:lnSpc>
              <a:buFont typeface="Wingdings" pitchFamily="2" charset="2"/>
              <a:buChar char="Ø"/>
            </a:pPr>
            <a:r>
              <a:rPr kumimoji="1" lang="zh-CN" altLang="en-US" sz="1350" dirty="0">
                <a:solidFill>
                  <a:srgbClr val="00B050"/>
                </a:solidFill>
                <a:highlight>
                  <a:srgbClr val="FFFF00"/>
                </a:highlight>
                <a:latin typeface="Microsoft YaHei" panose="020B0503020204020204" pitchFamily="34" charset="-122"/>
                <a:ea typeface="Microsoft YaHei" panose="020B0503020204020204" pitchFamily="34" charset="-122"/>
              </a:rPr>
              <a:t>模型并行</a:t>
            </a:r>
            <a:endParaRPr kumimoji="1" lang="en-US" altLang="zh-CN" sz="1350" dirty="0">
              <a:solidFill>
                <a:srgbClr val="00B050"/>
              </a:solidFill>
              <a:highlight>
                <a:srgbClr val="FFFF00"/>
              </a:highlight>
              <a:latin typeface="Microsoft YaHei" panose="020B0503020204020204" pitchFamily="34" charset="-122"/>
              <a:ea typeface="Microsoft YaHei" panose="020B0503020204020204" pitchFamily="34" charset="-122"/>
            </a:endParaRPr>
          </a:p>
          <a:p>
            <a:pPr marL="557213" lvl="1" indent="-214313">
              <a:lnSpc>
                <a:spcPct val="170000"/>
              </a:lnSpc>
              <a:buFont typeface="Wingdings" pitchFamily="2" charset="2"/>
              <a:buChar char="Ø"/>
            </a:pPr>
            <a:endParaRPr kumimoji="1" lang="en-US" altLang="zh-CN" sz="1350" dirty="0">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75F1540D-D5F0-9657-6E25-B3CD46BB6A12}"/>
              </a:ext>
            </a:extLst>
          </p:cNvPr>
          <p:cNvPicPr>
            <a:picLocks noChangeAspect="1"/>
          </p:cNvPicPr>
          <p:nvPr/>
        </p:nvPicPr>
        <p:blipFill>
          <a:blip r:embed="rId3"/>
          <a:stretch>
            <a:fillRect/>
          </a:stretch>
        </p:blipFill>
        <p:spPr>
          <a:xfrm>
            <a:off x="628487" y="3505515"/>
            <a:ext cx="7895579" cy="2394398"/>
          </a:xfrm>
          <a:prstGeom prst="rect">
            <a:avLst/>
          </a:prstGeom>
        </p:spPr>
      </p:pic>
      <p:sp>
        <p:nvSpPr>
          <p:cNvPr id="8" name="文本框 7">
            <a:extLst>
              <a:ext uri="{FF2B5EF4-FFF2-40B4-BE49-F238E27FC236}">
                <a16:creationId xmlns:a16="http://schemas.microsoft.com/office/drawing/2014/main" id="{71F27448-0C46-1A96-345A-F25C7074A7ED}"/>
              </a:ext>
            </a:extLst>
          </p:cNvPr>
          <p:cNvSpPr txBox="1"/>
          <p:nvPr/>
        </p:nvSpPr>
        <p:spPr>
          <a:xfrm>
            <a:off x="1371600" y="1767136"/>
            <a:ext cx="2301387" cy="1457900"/>
          </a:xfrm>
          <a:prstGeom prst="rect">
            <a:avLst/>
          </a:prstGeom>
          <a:noFill/>
        </p:spPr>
        <p:txBody>
          <a:bodyPr wrap="square">
            <a:spAutoFit/>
          </a:bodyPr>
          <a:lstStyle/>
          <a:p>
            <a:pPr marL="942975" lvl="2" indent="-257175">
              <a:lnSpc>
                <a:spcPct val="170000"/>
              </a:lnSpc>
              <a:buFont typeface="+mj-ea"/>
              <a:buAutoNum type="circleNumDbPlain"/>
            </a:pPr>
            <a:r>
              <a:rPr kumimoji="1" lang="zh-CN" altLang="en-US" sz="1350" dirty="0">
                <a:latin typeface="Microsoft YaHei" panose="020B0503020204020204" pitchFamily="34" charset="-122"/>
                <a:ea typeface="Microsoft YaHei" panose="020B0503020204020204" pitchFamily="34" charset="-122"/>
              </a:rPr>
              <a:t>流水线并行</a:t>
            </a:r>
            <a:endParaRPr kumimoji="1" lang="en-US" altLang="zh-CN" sz="1350" dirty="0">
              <a:latin typeface="Microsoft YaHei" panose="020B0503020204020204" pitchFamily="34" charset="-122"/>
              <a:ea typeface="Microsoft YaHei" panose="020B0503020204020204" pitchFamily="34" charset="-122"/>
            </a:endParaRPr>
          </a:p>
          <a:p>
            <a:pPr marL="942975" lvl="2" indent="-257175">
              <a:lnSpc>
                <a:spcPct val="170000"/>
              </a:lnSpc>
              <a:buFont typeface="+mj-ea"/>
              <a:buAutoNum type="circleNumDbPlain"/>
            </a:pPr>
            <a:r>
              <a:rPr kumimoji="1" lang="zh-CN" altLang="en-US" sz="1350" dirty="0">
                <a:latin typeface="Microsoft YaHei" panose="020B0503020204020204" pitchFamily="34" charset="-122"/>
                <a:ea typeface="Microsoft YaHei" panose="020B0503020204020204" pitchFamily="34" charset="-122"/>
              </a:rPr>
              <a:t>张量并行</a:t>
            </a:r>
            <a:endParaRPr kumimoji="1" lang="en-US" altLang="zh-CN" sz="1350" dirty="0">
              <a:latin typeface="Microsoft YaHei" panose="020B0503020204020204" pitchFamily="34" charset="-122"/>
              <a:ea typeface="Microsoft YaHei" panose="020B0503020204020204" pitchFamily="34" charset="-122"/>
            </a:endParaRPr>
          </a:p>
          <a:p>
            <a:pPr marL="942975" lvl="2" indent="-257175">
              <a:lnSpc>
                <a:spcPct val="170000"/>
              </a:lnSpc>
              <a:buFont typeface="+mj-ea"/>
              <a:buAutoNum type="circleNumDbPlain"/>
            </a:pPr>
            <a:r>
              <a:rPr kumimoji="1" lang="zh-CN" altLang="en-US" sz="1350" dirty="0">
                <a:solidFill>
                  <a:srgbClr val="C00000"/>
                </a:solidFill>
                <a:latin typeface="Microsoft YaHei" panose="020B0503020204020204" pitchFamily="34" charset="-122"/>
                <a:ea typeface="Microsoft YaHei" panose="020B0503020204020204" pitchFamily="34" charset="-122"/>
              </a:rPr>
              <a:t>专家并行</a:t>
            </a:r>
            <a:endParaRPr kumimoji="1" lang="en-US" altLang="zh-CN" sz="1350" dirty="0">
              <a:solidFill>
                <a:srgbClr val="C00000"/>
              </a:solidFill>
              <a:latin typeface="Microsoft YaHei" panose="020B0503020204020204" pitchFamily="34" charset="-122"/>
              <a:ea typeface="Microsoft YaHei" panose="020B0503020204020204" pitchFamily="34" charset="-122"/>
            </a:endParaRPr>
          </a:p>
          <a:p>
            <a:pPr marL="942975" lvl="2" indent="-257175">
              <a:lnSpc>
                <a:spcPct val="170000"/>
              </a:lnSpc>
              <a:buFont typeface="+mj-ea"/>
              <a:buAutoNum type="circleNumDbPlain"/>
            </a:pPr>
            <a:r>
              <a:rPr kumimoji="1" lang="zh-CN" altLang="en-US" sz="1350" dirty="0">
                <a:solidFill>
                  <a:srgbClr val="C00000"/>
                </a:solidFill>
                <a:latin typeface="Microsoft YaHei" panose="020B0503020204020204" pitchFamily="34" charset="-122"/>
                <a:ea typeface="Microsoft YaHei" panose="020B0503020204020204" pitchFamily="34" charset="-122"/>
              </a:rPr>
              <a:t>序列并行</a:t>
            </a:r>
            <a:endParaRPr kumimoji="1" lang="en-US" altLang="zh-CN" sz="1350" dirty="0">
              <a:solidFill>
                <a:srgbClr val="C00000"/>
              </a:solidFill>
              <a:latin typeface="Microsoft YaHei" panose="020B0503020204020204" pitchFamily="34" charset="-122"/>
              <a:ea typeface="Microsoft YaHei" panose="020B0503020204020204" pitchFamily="34" charset="-122"/>
            </a:endParaRPr>
          </a:p>
        </p:txBody>
      </p:sp>
      <p:sp>
        <p:nvSpPr>
          <p:cNvPr id="9" name="左大括号 8">
            <a:extLst>
              <a:ext uri="{FF2B5EF4-FFF2-40B4-BE49-F238E27FC236}">
                <a16:creationId xmlns:a16="http://schemas.microsoft.com/office/drawing/2014/main" id="{A697D2C7-459D-C830-E40E-EED496469D85}"/>
              </a:ext>
            </a:extLst>
          </p:cNvPr>
          <p:cNvSpPr/>
          <p:nvPr/>
        </p:nvSpPr>
        <p:spPr>
          <a:xfrm>
            <a:off x="1727690" y="1978269"/>
            <a:ext cx="276958" cy="1134208"/>
          </a:xfrm>
          <a:prstGeom prst="leftBrace">
            <a:avLst>
              <a:gd name="adj1" fmla="val 8333"/>
              <a:gd name="adj2" fmla="val 38372"/>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350"/>
          </a:p>
        </p:txBody>
      </p:sp>
    </p:spTree>
    <p:extLst>
      <p:ext uri="{BB962C8B-B14F-4D97-AF65-F5344CB8AC3E}">
        <p14:creationId xmlns:p14="http://schemas.microsoft.com/office/powerpoint/2010/main" val="4126871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icrosoft YaHei" panose="020B0503020204020204" pitchFamily="34" charset="-122"/>
                <a:ea typeface="Microsoft YaHei" panose="020B0503020204020204" pitchFamily="34" charset="-122"/>
              </a:rPr>
              <a:t>发展历程</a:t>
            </a:r>
          </a:p>
        </p:txBody>
      </p:sp>
      <p:sp>
        <p:nvSpPr>
          <p:cNvPr id="5" name="内容占位符 2"/>
          <p:cNvSpPr txBox="1">
            <a:spLocks/>
          </p:cNvSpPr>
          <p:nvPr/>
        </p:nvSpPr>
        <p:spPr>
          <a:xfrm>
            <a:off x="260350" y="1266824"/>
            <a:ext cx="8616950" cy="4378601"/>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zh-CN" altLang="en-US" dirty="0">
                <a:solidFill>
                  <a:srgbClr val="023A91"/>
                </a:solidFill>
                <a:latin typeface="Microsoft YaHei" panose="020B0503020204020204" pitchFamily="34" charset="-122"/>
                <a:ea typeface="Microsoft YaHei" panose="020B0503020204020204" pitchFamily="34" charset="-122"/>
              </a:rPr>
              <a:t>推理期：</a:t>
            </a:r>
            <a:endParaRPr lang="en-US" altLang="zh-CN" dirty="0">
              <a:solidFill>
                <a:srgbClr val="023A91"/>
              </a:solidFill>
              <a:latin typeface="Microsoft YaHei" panose="020B0503020204020204" pitchFamily="34" charset="-122"/>
              <a:ea typeface="Microsoft YaHei" panose="020B0503020204020204" pitchFamily="34" charset="-122"/>
            </a:endParaRPr>
          </a:p>
          <a:p>
            <a:pPr lvl="1">
              <a:lnSpc>
                <a:spcPct val="110000"/>
              </a:lnSpc>
            </a:pPr>
            <a:r>
              <a:rPr lang="en-US" altLang="zh-CN" dirty="0">
                <a:latin typeface="Microsoft YaHei" panose="020B0503020204020204" pitchFamily="34" charset="-122"/>
                <a:ea typeface="Microsoft YaHei" panose="020B0503020204020204" pitchFamily="34" charset="-122"/>
              </a:rPr>
              <a:t>A. Newell</a:t>
            </a:r>
            <a:r>
              <a:rPr lang="zh-CN" altLang="en-US" dirty="0">
                <a:latin typeface="Microsoft YaHei" panose="020B0503020204020204" pitchFamily="34" charset="-122"/>
                <a:ea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rPr>
              <a:t>H. Simon</a:t>
            </a:r>
            <a:r>
              <a:rPr lang="zh-CN" altLang="en-US" dirty="0">
                <a:latin typeface="Microsoft YaHei" panose="020B0503020204020204" pitchFamily="34" charset="-122"/>
                <a:ea typeface="Microsoft YaHei" panose="020B0503020204020204" pitchFamily="34" charset="-122"/>
              </a:rPr>
              <a:t>的“</a:t>
            </a:r>
            <a:r>
              <a:rPr lang="zh-CN" altLang="en-US" b="1" dirty="0">
                <a:solidFill>
                  <a:srgbClr val="C00000"/>
                </a:solidFill>
                <a:latin typeface="Microsoft YaHei" panose="020B0503020204020204" pitchFamily="34" charset="-122"/>
                <a:ea typeface="Microsoft YaHei" panose="020B0503020204020204" pitchFamily="34" charset="-122"/>
              </a:rPr>
              <a:t>逻辑理论家”</a:t>
            </a:r>
            <a:r>
              <a:rPr lang="en-US" altLang="zh-CN" b="1" dirty="0">
                <a:solidFill>
                  <a:srgbClr val="C00000"/>
                </a:solidFill>
                <a:latin typeface="Microsoft YaHei" panose="020B0503020204020204" pitchFamily="34" charset="-122"/>
                <a:ea typeface="Microsoft YaHei" panose="020B0503020204020204" pitchFamily="34" charset="-122"/>
              </a:rPr>
              <a:t>(Logic Theorist)</a:t>
            </a:r>
            <a:r>
              <a:rPr lang="zh-CN" altLang="en-US" b="1" dirty="0">
                <a:solidFill>
                  <a:srgbClr val="C00000"/>
                </a:solidFill>
                <a:latin typeface="Microsoft YaHei" panose="020B0503020204020204" pitchFamily="34" charset="-122"/>
                <a:ea typeface="Microsoft YaHei" panose="020B0503020204020204" pitchFamily="34" charset="-122"/>
              </a:rPr>
              <a:t>程序以及此后的“通用问题求解”程序</a:t>
            </a:r>
            <a:r>
              <a:rPr lang="en-US" altLang="zh-CN" dirty="0">
                <a:latin typeface="Microsoft YaHei" panose="020B0503020204020204" pitchFamily="34" charset="-122"/>
                <a:ea typeface="Microsoft YaHei" panose="020B0503020204020204" pitchFamily="34" charset="-122"/>
              </a:rPr>
              <a:t>(General Problem Solving)</a:t>
            </a:r>
            <a:r>
              <a:rPr lang="zh-CN" altLang="en-US" dirty="0">
                <a:latin typeface="Microsoft YaHei" panose="020B0503020204020204" pitchFamily="34" charset="-122"/>
                <a:ea typeface="Microsoft YaHei" panose="020B0503020204020204" pitchFamily="34" charset="-122"/>
              </a:rPr>
              <a:t>等在当时取得了令人振奋的结果。</a:t>
            </a:r>
            <a:endParaRPr lang="en-US" altLang="zh-CN" dirty="0">
              <a:latin typeface="Microsoft YaHei" panose="020B0503020204020204" pitchFamily="34" charset="-122"/>
              <a:ea typeface="Microsoft YaHei" panose="020B0503020204020204" pitchFamily="34" charset="-122"/>
            </a:endParaRPr>
          </a:p>
          <a:p>
            <a:pPr>
              <a:lnSpc>
                <a:spcPct val="110000"/>
              </a:lnSpc>
            </a:pPr>
            <a:r>
              <a:rPr lang="zh-CN" altLang="en-US" dirty="0">
                <a:solidFill>
                  <a:srgbClr val="023A91"/>
                </a:solidFill>
                <a:latin typeface="Microsoft YaHei" panose="020B0503020204020204" pitchFamily="34" charset="-122"/>
                <a:ea typeface="Microsoft YaHei" panose="020B0503020204020204" pitchFamily="34" charset="-122"/>
              </a:rPr>
              <a:t>知识期：</a:t>
            </a:r>
            <a:endParaRPr lang="en-US" altLang="zh-CN" dirty="0">
              <a:solidFill>
                <a:srgbClr val="023A91"/>
              </a:solidFill>
              <a:latin typeface="Microsoft YaHei" panose="020B0503020204020204" pitchFamily="34" charset="-122"/>
              <a:ea typeface="Microsoft YaHei" panose="020B0503020204020204" pitchFamily="34" charset="-122"/>
            </a:endParaRPr>
          </a:p>
          <a:p>
            <a:pPr lvl="1">
              <a:lnSpc>
                <a:spcPct val="110000"/>
              </a:lnSpc>
            </a:pPr>
            <a:r>
              <a:rPr lang="zh-CN" altLang="en-US" b="1" dirty="0">
                <a:latin typeface="Microsoft YaHei" panose="020B0503020204020204" pitchFamily="34" charset="-122"/>
                <a:ea typeface="Microsoft YaHei" panose="020B0503020204020204" pitchFamily="34" charset="-122"/>
              </a:rPr>
              <a:t>大量专家系统问世</a:t>
            </a:r>
            <a:r>
              <a:rPr lang="zh-CN" altLang="en-US" dirty="0">
                <a:latin typeface="Microsoft YaHei" panose="020B0503020204020204" pitchFamily="34" charset="-122"/>
                <a:ea typeface="Microsoft YaHei" panose="020B0503020204020204" pitchFamily="34" charset="-122"/>
              </a:rPr>
              <a:t>，在很多应用领域取得大量成果；</a:t>
            </a:r>
            <a:endParaRPr lang="en-US" altLang="zh-CN" dirty="0">
              <a:latin typeface="Microsoft YaHei" panose="020B0503020204020204" pitchFamily="34" charset="-122"/>
              <a:ea typeface="Microsoft YaHei" panose="020B0503020204020204" pitchFamily="34" charset="-122"/>
            </a:endParaRPr>
          </a:p>
          <a:p>
            <a:pPr lvl="1">
              <a:lnSpc>
                <a:spcPct val="110000"/>
              </a:lnSpc>
            </a:pPr>
            <a:r>
              <a:rPr lang="zh-CN" altLang="en-US" dirty="0">
                <a:latin typeface="Microsoft YaHei" panose="020B0503020204020204" pitchFamily="34" charset="-122"/>
                <a:ea typeface="Microsoft YaHei" panose="020B0503020204020204" pitchFamily="34" charset="-122"/>
              </a:rPr>
              <a:t>但是</a:t>
            </a:r>
            <a:r>
              <a:rPr lang="zh-CN" altLang="en-US" b="1" dirty="0">
                <a:solidFill>
                  <a:srgbClr val="C00000"/>
                </a:solidFill>
                <a:latin typeface="Microsoft YaHei" panose="020B0503020204020204" pitchFamily="34" charset="-122"/>
                <a:ea typeface="Microsoft YaHei" panose="020B0503020204020204" pitchFamily="34" charset="-122"/>
              </a:rPr>
              <a:t>由人来总结知识再教给计算机相当困难</a:t>
            </a:r>
            <a:r>
              <a:rPr lang="zh-CN" altLang="en-US"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786610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icrosoft YaHei" panose="020B0503020204020204" pitchFamily="34" charset="-122"/>
                <a:ea typeface="Microsoft YaHei" panose="020B0503020204020204" pitchFamily="34" charset="-122"/>
              </a:rPr>
              <a:t>发展历程</a:t>
            </a:r>
          </a:p>
        </p:txBody>
      </p:sp>
      <p:sp>
        <p:nvSpPr>
          <p:cNvPr id="5" name="内容占位符 2"/>
          <p:cNvSpPr txBox="1">
            <a:spLocks/>
          </p:cNvSpPr>
          <p:nvPr/>
        </p:nvSpPr>
        <p:spPr>
          <a:xfrm>
            <a:off x="260350" y="1266824"/>
            <a:ext cx="8616950" cy="4378601"/>
          </a:xfrm>
          <a:prstGeom prst="rect">
            <a:avLst/>
          </a:prstGeom>
        </p:spPr>
        <p:txBody>
          <a:bodyPr vert="horz" lIns="91440" tIns="46800" rIns="91440" bIns="45720" rtlCol="0">
            <a:normAutofit fontScale="92500" lnSpcReduction="100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b="1" dirty="0">
                <a:latin typeface="Microsoft YaHei" panose="020B0503020204020204" pitchFamily="34" charset="-122"/>
                <a:ea typeface="Microsoft YaHei" panose="020B0503020204020204" pitchFamily="34" charset="-122"/>
              </a:rPr>
              <a:t>学习期</a:t>
            </a:r>
            <a:r>
              <a:rPr lang="zh-CN" altLang="en-US" dirty="0">
                <a:solidFill>
                  <a:srgbClr val="023A91"/>
                </a:solidFill>
                <a:latin typeface="Microsoft YaHei" panose="020B0503020204020204" pitchFamily="34" charset="-122"/>
                <a:ea typeface="Microsoft YaHei" panose="020B0503020204020204" pitchFamily="34" charset="-122"/>
              </a:rPr>
              <a:t>：</a:t>
            </a:r>
            <a:endParaRPr lang="en-US" altLang="zh-CN" dirty="0">
              <a:solidFill>
                <a:srgbClr val="023A91"/>
              </a:solidFill>
              <a:latin typeface="Microsoft YaHei" panose="020B0503020204020204" pitchFamily="34" charset="-122"/>
              <a:ea typeface="Microsoft YaHei" panose="020B0503020204020204" pitchFamily="34" charset="-122"/>
            </a:endParaRPr>
          </a:p>
          <a:p>
            <a:pPr lvl="1">
              <a:lnSpc>
                <a:spcPct val="150000"/>
              </a:lnSpc>
            </a:pPr>
            <a:r>
              <a:rPr lang="zh-CN" altLang="en-US" b="1" dirty="0">
                <a:latin typeface="Microsoft YaHei" panose="020B0503020204020204" pitchFamily="34" charset="-122"/>
                <a:ea typeface="Microsoft YaHei" panose="020B0503020204020204" pitchFamily="34" charset="-122"/>
              </a:rPr>
              <a:t>符号主义学习</a:t>
            </a:r>
            <a:endParaRPr lang="en-US" altLang="zh-CN" b="1" dirty="0">
              <a:latin typeface="Microsoft YaHei" panose="020B0503020204020204" pitchFamily="34" charset="-122"/>
              <a:ea typeface="Microsoft YaHei" panose="020B0503020204020204" pitchFamily="34" charset="-122"/>
            </a:endParaRPr>
          </a:p>
          <a:p>
            <a:pPr lvl="2">
              <a:lnSpc>
                <a:spcPct val="150000"/>
              </a:lnSpc>
            </a:pPr>
            <a:r>
              <a:rPr lang="zh-CN" altLang="en-US" dirty="0">
                <a:latin typeface="Microsoft YaHei" panose="020B0503020204020204" pitchFamily="34" charset="-122"/>
                <a:ea typeface="Microsoft YaHei" panose="020B0503020204020204" pitchFamily="34" charset="-122"/>
              </a:rPr>
              <a:t>决策树：以信息论为基础，最小化信息熵，模拟了人类对概念进行判定的树形流程</a:t>
            </a:r>
            <a:endParaRPr lang="en-US" altLang="zh-CN" dirty="0">
              <a:latin typeface="Microsoft YaHei" panose="020B0503020204020204" pitchFamily="34" charset="-122"/>
              <a:ea typeface="Microsoft YaHei" panose="020B0503020204020204" pitchFamily="34" charset="-122"/>
            </a:endParaRPr>
          </a:p>
          <a:p>
            <a:pPr lvl="2">
              <a:lnSpc>
                <a:spcPct val="150000"/>
              </a:lnSpc>
            </a:pPr>
            <a:r>
              <a:rPr lang="zh-CN" altLang="en-US" dirty="0">
                <a:latin typeface="Microsoft YaHei" panose="020B0503020204020204" pitchFamily="34" charset="-122"/>
                <a:ea typeface="Microsoft YaHei" panose="020B0503020204020204" pitchFamily="34" charset="-122"/>
              </a:rPr>
              <a:t>基于逻辑的学习：使用一阶逻辑进行知识表示，通过修改扩充逻辑表达式对数据进行归纳</a:t>
            </a:r>
            <a:endParaRPr lang="en-US" altLang="zh-CN" dirty="0">
              <a:solidFill>
                <a:srgbClr val="023A91"/>
              </a:solidFill>
              <a:latin typeface="Microsoft YaHei" panose="020B0503020204020204" pitchFamily="34" charset="-122"/>
              <a:ea typeface="Microsoft YaHei" panose="020B0503020204020204" pitchFamily="34" charset="-122"/>
            </a:endParaRPr>
          </a:p>
          <a:p>
            <a:pPr lvl="1">
              <a:lnSpc>
                <a:spcPct val="150000"/>
              </a:lnSpc>
            </a:pPr>
            <a:r>
              <a:rPr lang="zh-CN" altLang="en-US" b="1" dirty="0">
                <a:solidFill>
                  <a:srgbClr val="C00000"/>
                </a:solidFill>
                <a:latin typeface="Microsoft YaHei" panose="020B0503020204020204" pitchFamily="34" charset="-122"/>
                <a:ea typeface="Microsoft YaHei" panose="020B0503020204020204" pitchFamily="34" charset="-122"/>
              </a:rPr>
              <a:t>连接主义学习</a:t>
            </a:r>
            <a:endParaRPr lang="en-US" altLang="zh-CN" b="1" dirty="0">
              <a:solidFill>
                <a:srgbClr val="C00000"/>
              </a:solidFill>
              <a:latin typeface="Microsoft YaHei" panose="020B0503020204020204" pitchFamily="34" charset="-122"/>
              <a:ea typeface="Microsoft YaHei" panose="020B0503020204020204" pitchFamily="34" charset="-122"/>
            </a:endParaRPr>
          </a:p>
          <a:p>
            <a:pPr lvl="2">
              <a:lnSpc>
                <a:spcPct val="150000"/>
              </a:lnSpc>
            </a:pPr>
            <a:r>
              <a:rPr lang="zh-CN" altLang="en-US" b="1" dirty="0">
                <a:solidFill>
                  <a:srgbClr val="C00000"/>
                </a:solidFill>
                <a:latin typeface="Microsoft YaHei" panose="020B0503020204020204" pitchFamily="34" charset="-122"/>
                <a:ea typeface="Microsoft YaHei" panose="020B0503020204020204" pitchFamily="34" charset="-122"/>
              </a:rPr>
              <a:t>神经网络</a:t>
            </a:r>
            <a:endParaRPr lang="en-US" altLang="zh-CN" b="1" dirty="0">
              <a:solidFill>
                <a:srgbClr val="C00000"/>
              </a:solidFill>
              <a:latin typeface="Microsoft YaHei" panose="020B0503020204020204" pitchFamily="34" charset="-122"/>
              <a:ea typeface="Microsoft YaHei" panose="020B0503020204020204" pitchFamily="34" charset="-122"/>
            </a:endParaRPr>
          </a:p>
          <a:p>
            <a:pPr lvl="1">
              <a:lnSpc>
                <a:spcPct val="150000"/>
              </a:lnSpc>
            </a:pPr>
            <a:r>
              <a:rPr lang="zh-CN" altLang="en-US" b="1" dirty="0">
                <a:latin typeface="Microsoft YaHei" panose="020B0503020204020204" pitchFamily="34" charset="-122"/>
                <a:ea typeface="Microsoft YaHei" panose="020B0503020204020204" pitchFamily="34" charset="-122"/>
              </a:rPr>
              <a:t>统计学习</a:t>
            </a:r>
            <a:endParaRPr lang="en-US" altLang="zh-CN" b="1" dirty="0">
              <a:latin typeface="Microsoft YaHei" panose="020B0503020204020204" pitchFamily="34" charset="-122"/>
              <a:ea typeface="Microsoft YaHei" panose="020B0503020204020204" pitchFamily="34" charset="-122"/>
            </a:endParaRPr>
          </a:p>
          <a:p>
            <a:pPr lvl="2">
              <a:lnSpc>
                <a:spcPct val="150000"/>
              </a:lnSpc>
            </a:pPr>
            <a:r>
              <a:rPr lang="zh-CN" altLang="en-US" dirty="0">
                <a:latin typeface="Microsoft YaHei" panose="020B0503020204020204" pitchFamily="34" charset="-122"/>
                <a:ea typeface="Microsoft YaHei" panose="020B0503020204020204" pitchFamily="34" charset="-122"/>
              </a:rPr>
              <a:t>支持向量机及核方法</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98618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latin typeface="Microsoft YaHei" panose="020B0503020204020204" pitchFamily="34" charset="-122"/>
                <a:ea typeface="Microsoft YaHei" panose="020B0503020204020204" pitchFamily="34" charset="-122"/>
              </a:rPr>
              <a:t>发展历程</a:t>
            </a:r>
          </a:p>
        </p:txBody>
      </p:sp>
      <p:cxnSp>
        <p:nvCxnSpPr>
          <p:cNvPr id="5" name="直接箭头连接符 4"/>
          <p:cNvCxnSpPr/>
          <p:nvPr/>
        </p:nvCxnSpPr>
        <p:spPr>
          <a:xfrm>
            <a:off x="830118" y="3102303"/>
            <a:ext cx="7603794" cy="2"/>
          </a:xfrm>
          <a:prstGeom prst="straightConnector1">
            <a:avLst/>
          </a:prstGeom>
          <a:ln w="15875"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1639571"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对象 6"/>
          <p:cNvGraphicFramePr>
            <a:graphicFrameLocks noChangeAspect="1"/>
          </p:cNvGraphicFramePr>
          <p:nvPr>
            <p:extLst>
              <p:ext uri="{D42A27DB-BD31-4B8C-83A1-F6EECF244321}">
                <p14:modId xmlns:p14="http://schemas.microsoft.com/office/powerpoint/2010/main" val="4241773373"/>
              </p:ext>
            </p:extLst>
          </p:nvPr>
        </p:nvGraphicFramePr>
        <p:xfrm>
          <a:off x="1503513" y="3101984"/>
          <a:ext cx="303571" cy="307210"/>
        </p:xfrm>
        <a:graphic>
          <a:graphicData uri="http://schemas.openxmlformats.org/presentationml/2006/ole">
            <mc:AlternateContent xmlns:mc="http://schemas.openxmlformats.org/markup-compatibility/2006">
              <mc:Choice xmlns:v="urn:schemas-microsoft-com:vml" Requires="v">
                <p:oleObj name="Equation" r:id="rId2" imgW="203040" imgH="177480" progId="Equation.DSMT4">
                  <p:embed/>
                </p:oleObj>
              </mc:Choice>
              <mc:Fallback>
                <p:oleObj name="Equation" r:id="rId2" imgW="203040" imgH="177480" progId="Equation.DSMT4">
                  <p:embed/>
                  <p:pic>
                    <p:nvPicPr>
                      <p:cNvPr id="0" name=""/>
                      <p:cNvPicPr/>
                      <p:nvPr/>
                    </p:nvPicPr>
                    <p:blipFill>
                      <a:blip r:embed="rId3"/>
                      <a:stretch>
                        <a:fillRect/>
                      </a:stretch>
                    </p:blipFill>
                    <p:spPr>
                      <a:xfrm>
                        <a:off x="1503513" y="3101984"/>
                        <a:ext cx="303571" cy="307210"/>
                      </a:xfrm>
                      <a:prstGeom prst="rect">
                        <a:avLst/>
                      </a:prstGeom>
                    </p:spPr>
                  </p:pic>
                </p:oleObj>
              </mc:Fallback>
            </mc:AlternateContent>
          </a:graphicData>
        </a:graphic>
      </p:graphicFrame>
      <p:cxnSp>
        <p:nvCxnSpPr>
          <p:cNvPr id="8" name="直接连接符 7"/>
          <p:cNvCxnSpPr/>
          <p:nvPr/>
        </p:nvCxnSpPr>
        <p:spPr>
          <a:xfrm rot="5400000">
            <a:off x="7208642"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ext uri="{D42A27DB-BD31-4B8C-83A1-F6EECF244321}">
                <p14:modId xmlns:p14="http://schemas.microsoft.com/office/powerpoint/2010/main" val="117817972"/>
              </p:ext>
            </p:extLst>
          </p:nvPr>
        </p:nvGraphicFramePr>
        <p:xfrm>
          <a:off x="7095792" y="3102305"/>
          <a:ext cx="304866" cy="307210"/>
        </p:xfrm>
        <a:graphic>
          <a:graphicData uri="http://schemas.openxmlformats.org/presentationml/2006/ole">
            <mc:AlternateContent xmlns:mc="http://schemas.openxmlformats.org/markup-compatibility/2006">
              <mc:Choice xmlns:v="urn:schemas-microsoft-com:vml" Requires="v">
                <p:oleObj name="Equation" r:id="rId4" imgW="203040" imgH="177480" progId="Equation.DSMT4">
                  <p:embed/>
                </p:oleObj>
              </mc:Choice>
              <mc:Fallback>
                <p:oleObj name="Equation" r:id="rId4" imgW="203040" imgH="177480" progId="Equation.DSMT4">
                  <p:embed/>
                  <p:pic>
                    <p:nvPicPr>
                      <p:cNvPr id="0" name=""/>
                      <p:cNvPicPr>
                        <a:picLocks noChangeAspect="1" noChangeArrowheads="1"/>
                      </p:cNvPicPr>
                      <p:nvPr/>
                    </p:nvPicPr>
                    <p:blipFill>
                      <a:blip r:embed="rId5"/>
                      <a:srcRect/>
                      <a:stretch>
                        <a:fillRect/>
                      </a:stretch>
                    </p:blipFill>
                    <p:spPr bwMode="auto">
                      <a:xfrm>
                        <a:off x="7095792" y="3102305"/>
                        <a:ext cx="304866" cy="307210"/>
                      </a:xfrm>
                      <a:prstGeom prst="rect">
                        <a:avLst/>
                      </a:prstGeom>
                      <a:noFill/>
                      <a:ln>
                        <a:noFill/>
                      </a:ln>
                    </p:spPr>
                  </p:pic>
                </p:oleObj>
              </mc:Fallback>
            </mc:AlternateContent>
          </a:graphicData>
        </a:graphic>
      </p:graphicFrame>
      <p:cxnSp>
        <p:nvCxnSpPr>
          <p:cNvPr id="10" name="直接连接符 9"/>
          <p:cNvCxnSpPr/>
          <p:nvPr/>
        </p:nvCxnSpPr>
        <p:spPr>
          <a:xfrm rot="5400000">
            <a:off x="4482963" y="3054561"/>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extLst>
              <p:ext uri="{D42A27DB-BD31-4B8C-83A1-F6EECF244321}">
                <p14:modId xmlns:p14="http://schemas.microsoft.com/office/powerpoint/2010/main" val="3966043189"/>
              </p:ext>
            </p:extLst>
          </p:nvPr>
        </p:nvGraphicFramePr>
        <p:xfrm>
          <a:off x="4380111" y="3101984"/>
          <a:ext cx="286753" cy="307210"/>
        </p:xfrm>
        <a:graphic>
          <a:graphicData uri="http://schemas.openxmlformats.org/presentationml/2006/ole">
            <mc:AlternateContent xmlns:mc="http://schemas.openxmlformats.org/markup-compatibility/2006">
              <mc:Choice xmlns:v="urn:schemas-microsoft-com:vml" Requires="v">
                <p:oleObj name="Equation" r:id="rId6" imgW="190440" imgH="177480" progId="Equation.DSMT4">
                  <p:embed/>
                </p:oleObj>
              </mc:Choice>
              <mc:Fallback>
                <p:oleObj name="Equation" r:id="rId6" imgW="190440" imgH="177480" progId="Equation.DSMT4">
                  <p:embed/>
                  <p:pic>
                    <p:nvPicPr>
                      <p:cNvPr id="0" name=""/>
                      <p:cNvPicPr>
                        <a:picLocks noChangeAspect="1" noChangeArrowheads="1"/>
                      </p:cNvPicPr>
                      <p:nvPr/>
                    </p:nvPicPr>
                    <p:blipFill>
                      <a:blip r:embed="rId7"/>
                      <a:srcRect/>
                      <a:stretch>
                        <a:fillRect/>
                      </a:stretch>
                    </p:blipFill>
                    <p:spPr bwMode="auto">
                      <a:xfrm>
                        <a:off x="4380111" y="3101984"/>
                        <a:ext cx="286753"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直接连接符 11"/>
          <p:cNvCxnSpPr/>
          <p:nvPr/>
        </p:nvCxnSpPr>
        <p:spPr>
          <a:xfrm rot="5400000">
            <a:off x="3151824" y="306272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a:off x="5977109" y="3053702"/>
            <a:ext cx="7916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对象 13"/>
          <p:cNvGraphicFramePr>
            <a:graphicFrameLocks noChangeAspect="1"/>
          </p:cNvGraphicFramePr>
          <p:nvPr>
            <p:extLst>
              <p:ext uri="{D42A27DB-BD31-4B8C-83A1-F6EECF244321}">
                <p14:modId xmlns:p14="http://schemas.microsoft.com/office/powerpoint/2010/main" val="686512680"/>
              </p:ext>
            </p:extLst>
          </p:nvPr>
        </p:nvGraphicFramePr>
        <p:xfrm>
          <a:off x="3038976" y="3102305"/>
          <a:ext cx="304866" cy="307210"/>
        </p:xfrm>
        <a:graphic>
          <a:graphicData uri="http://schemas.openxmlformats.org/presentationml/2006/ole">
            <mc:AlternateContent xmlns:mc="http://schemas.openxmlformats.org/markup-compatibility/2006">
              <mc:Choice xmlns:v="urn:schemas-microsoft-com:vml" Requires="v">
                <p:oleObj name="Equation" r:id="rId8" imgW="203040" imgH="177480" progId="Equation.DSMT4">
                  <p:embed/>
                </p:oleObj>
              </mc:Choice>
              <mc:Fallback>
                <p:oleObj name="Equation" r:id="rId8" imgW="203040" imgH="177480" progId="Equation.DSMT4">
                  <p:embed/>
                  <p:pic>
                    <p:nvPicPr>
                      <p:cNvPr id="0" name=""/>
                      <p:cNvPicPr>
                        <a:picLocks noChangeAspect="1" noChangeArrowheads="1"/>
                      </p:cNvPicPr>
                      <p:nvPr/>
                    </p:nvPicPr>
                    <p:blipFill>
                      <a:blip r:embed="rId9"/>
                      <a:srcRect/>
                      <a:stretch>
                        <a:fillRect/>
                      </a:stretch>
                    </p:blipFill>
                    <p:spPr bwMode="auto">
                      <a:xfrm>
                        <a:off x="3038976" y="3102305"/>
                        <a:ext cx="304866" cy="30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20541955"/>
              </p:ext>
            </p:extLst>
          </p:nvPr>
        </p:nvGraphicFramePr>
        <p:xfrm>
          <a:off x="5874251" y="3101984"/>
          <a:ext cx="286755" cy="307210"/>
        </p:xfrm>
        <a:graphic>
          <a:graphicData uri="http://schemas.openxmlformats.org/presentationml/2006/ole">
            <mc:AlternateContent xmlns:mc="http://schemas.openxmlformats.org/markup-compatibility/2006">
              <mc:Choice xmlns:v="urn:schemas-microsoft-com:vml" Requires="v">
                <p:oleObj name="Equation" r:id="rId10" imgW="190440" imgH="177480" progId="Equation.DSMT4">
                  <p:embed/>
                </p:oleObj>
              </mc:Choice>
              <mc:Fallback>
                <p:oleObj name="Equation" r:id="rId10" imgW="190440" imgH="177480" progId="Equation.DSMT4">
                  <p:embed/>
                  <p:pic>
                    <p:nvPicPr>
                      <p:cNvPr id="0" name=""/>
                      <p:cNvPicPr>
                        <a:picLocks noChangeAspect="1" noChangeArrowheads="1"/>
                      </p:cNvPicPr>
                      <p:nvPr/>
                    </p:nvPicPr>
                    <p:blipFill>
                      <a:blip r:embed="rId11"/>
                      <a:srcRect/>
                      <a:stretch>
                        <a:fillRect/>
                      </a:stretch>
                    </p:blipFill>
                    <p:spPr bwMode="auto">
                      <a:xfrm>
                        <a:off x="5874251" y="3101984"/>
                        <a:ext cx="286755" cy="307210"/>
                      </a:xfrm>
                      <a:prstGeom prst="rect">
                        <a:avLst/>
                      </a:prstGeom>
                      <a:noFill/>
                      <a:ln>
                        <a:noFill/>
                      </a:ln>
                    </p:spPr>
                  </p:pic>
                </p:oleObj>
              </mc:Fallback>
            </mc:AlternateContent>
          </a:graphicData>
        </a:graphic>
      </p:graphicFrame>
      <p:sp>
        <p:nvSpPr>
          <p:cNvPr id="16" name="右大括号 15"/>
          <p:cNvSpPr/>
          <p:nvPr/>
        </p:nvSpPr>
        <p:spPr>
          <a:xfrm rot="16200000">
            <a:off x="1770699" y="1485445"/>
            <a:ext cx="720003" cy="2410041"/>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7" name="文本框 53"/>
          <p:cNvSpPr txBox="1"/>
          <p:nvPr/>
        </p:nvSpPr>
        <p:spPr>
          <a:xfrm>
            <a:off x="1692118" y="1828764"/>
            <a:ext cx="877164" cy="369331"/>
          </a:xfrm>
          <a:prstGeom prst="rect">
            <a:avLst/>
          </a:prstGeom>
          <a:noFill/>
        </p:spPr>
        <p:txBody>
          <a:bodyPr vert="horz" wrap="none" rtlCol="0">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推理期</a:t>
            </a:r>
          </a:p>
        </p:txBody>
      </p:sp>
      <p:sp>
        <p:nvSpPr>
          <p:cNvPr id="18" name="右大括号 17"/>
          <p:cNvSpPr/>
          <p:nvPr/>
        </p:nvSpPr>
        <p:spPr>
          <a:xfrm rot="16200000">
            <a:off x="3786096" y="2326830"/>
            <a:ext cx="720001" cy="771013"/>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19" name="文本框 53"/>
          <p:cNvSpPr txBox="1"/>
          <p:nvPr/>
        </p:nvSpPr>
        <p:spPr>
          <a:xfrm>
            <a:off x="3707905" y="1835533"/>
            <a:ext cx="877164" cy="369331"/>
          </a:xfrm>
          <a:prstGeom prst="rect">
            <a:avLst/>
          </a:prstGeom>
          <a:noFill/>
        </p:spPr>
        <p:txBody>
          <a:bodyPr vert="horz" wrap="none" rtlCol="0">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知识期</a:t>
            </a:r>
          </a:p>
        </p:txBody>
      </p:sp>
      <p:sp>
        <p:nvSpPr>
          <p:cNvPr id="20" name="右大括号 19"/>
          <p:cNvSpPr/>
          <p:nvPr/>
        </p:nvSpPr>
        <p:spPr>
          <a:xfrm rot="16200000">
            <a:off x="5955637" y="1000465"/>
            <a:ext cx="720001" cy="3367244"/>
          </a:xfrm>
          <a:prstGeom prst="rightBrace">
            <a:avLst>
              <a:gd name="adj1" fmla="val 8333"/>
              <a:gd name="adj2" fmla="val 5160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sp>
        <p:nvSpPr>
          <p:cNvPr id="21" name="文本框 53"/>
          <p:cNvSpPr txBox="1"/>
          <p:nvPr/>
        </p:nvSpPr>
        <p:spPr>
          <a:xfrm>
            <a:off x="5940152" y="1907541"/>
            <a:ext cx="877164" cy="369331"/>
          </a:xfrm>
          <a:prstGeom prst="rect">
            <a:avLst/>
          </a:prstGeom>
          <a:noFill/>
        </p:spPr>
        <p:txBody>
          <a:bodyPr vert="horz" wrap="none" rtlCol="0">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学习期</a:t>
            </a:r>
          </a:p>
        </p:txBody>
      </p:sp>
      <p:cxnSp>
        <p:nvCxnSpPr>
          <p:cNvPr id="22" name="直接连接符 21"/>
          <p:cNvCxnSpPr/>
          <p:nvPr/>
        </p:nvCxnSpPr>
        <p:spPr>
          <a:xfrm flipV="1">
            <a:off x="4285604" y="3210207"/>
            <a:ext cx="562368" cy="408450"/>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3" name="文本框 53"/>
          <p:cNvSpPr txBox="1"/>
          <p:nvPr/>
        </p:nvSpPr>
        <p:spPr>
          <a:xfrm>
            <a:off x="1201959" y="3618657"/>
            <a:ext cx="5888274" cy="369331"/>
          </a:xfrm>
          <a:prstGeom prst="rect">
            <a:avLst/>
          </a:prstGeom>
          <a:noFill/>
        </p:spPr>
        <p:txBody>
          <a:bodyPr vert="horz" wrap="square" rtlCol="0">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符号主义学习：决策树和基于逻辑的学习</a:t>
            </a:r>
          </a:p>
        </p:txBody>
      </p:sp>
      <p:cxnSp>
        <p:nvCxnSpPr>
          <p:cNvPr id="24" name="直接连接符 23"/>
          <p:cNvCxnSpPr/>
          <p:nvPr/>
        </p:nvCxnSpPr>
        <p:spPr>
          <a:xfrm flipV="1">
            <a:off x="4847973" y="3210207"/>
            <a:ext cx="851208" cy="92370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 name="文本框 53"/>
          <p:cNvSpPr txBox="1"/>
          <p:nvPr/>
        </p:nvSpPr>
        <p:spPr>
          <a:xfrm>
            <a:off x="2455183" y="4133908"/>
            <a:ext cx="3660841" cy="369331"/>
          </a:xfrm>
          <a:prstGeom prst="rect">
            <a:avLst/>
          </a:prstGeom>
          <a:noFill/>
        </p:spPr>
        <p:txBody>
          <a:bodyPr vert="horz" wrap="square" rtlCol="0">
            <a:spAutoFit/>
          </a:bodyPr>
          <a:lstStyle/>
          <a:p>
            <a:r>
              <a:rPr lang="zh-CN" altLang="en-US" b="1" dirty="0">
                <a:solidFill>
                  <a:srgbClr val="00B050"/>
                </a:solidFill>
                <a:latin typeface="Microsoft YaHei" panose="020B0503020204020204" pitchFamily="34" charset="-122"/>
                <a:ea typeface="Microsoft YaHei" panose="020B0503020204020204" pitchFamily="34" charset="-122"/>
                <a:cs typeface="Times New Roman" panose="02020603050405020304" pitchFamily="18" charset="0"/>
              </a:rPr>
              <a:t>连接主义学习：基于神经网络</a:t>
            </a:r>
          </a:p>
        </p:txBody>
      </p:sp>
      <p:cxnSp>
        <p:nvCxnSpPr>
          <p:cNvPr id="26" name="直接连接符 25"/>
          <p:cNvCxnSpPr/>
          <p:nvPr/>
        </p:nvCxnSpPr>
        <p:spPr>
          <a:xfrm flipV="1">
            <a:off x="5825956" y="3210207"/>
            <a:ext cx="857520" cy="1493222"/>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7" name="文本框 53"/>
          <p:cNvSpPr txBox="1"/>
          <p:nvPr/>
        </p:nvSpPr>
        <p:spPr>
          <a:xfrm>
            <a:off x="3084256" y="4637962"/>
            <a:ext cx="4236658" cy="369331"/>
          </a:xfrm>
          <a:prstGeom prst="rect">
            <a:avLst/>
          </a:prstGeom>
          <a:noFill/>
        </p:spPr>
        <p:txBody>
          <a:bodyPr vert="horz" wrap="square" rtlCol="0">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统计学习：支持向量机和核方法</a:t>
            </a:r>
          </a:p>
        </p:txBody>
      </p:sp>
      <p:cxnSp>
        <p:nvCxnSpPr>
          <p:cNvPr id="28" name="直接连接符 27"/>
          <p:cNvCxnSpPr/>
          <p:nvPr/>
        </p:nvCxnSpPr>
        <p:spPr>
          <a:xfrm flipV="1">
            <a:off x="6876255" y="3143542"/>
            <a:ext cx="889319" cy="1926471"/>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文本框 53"/>
          <p:cNvSpPr txBox="1"/>
          <p:nvPr/>
        </p:nvSpPr>
        <p:spPr>
          <a:xfrm>
            <a:off x="4997576" y="5070011"/>
            <a:ext cx="3534864" cy="369331"/>
          </a:xfrm>
          <a:prstGeom prst="rect">
            <a:avLst/>
          </a:prstGeom>
          <a:noFill/>
        </p:spPr>
        <p:txBody>
          <a:bodyPr vert="horz" wrap="square" rtlCol="0">
            <a:spAutoFit/>
          </a:bodyPr>
          <a:lstStyle/>
          <a:p>
            <a:r>
              <a:rPr lang="zh-CN" altLang="en-US" b="1" dirty="0">
                <a:solidFill>
                  <a:srgbClr val="00B050"/>
                </a:solidFill>
                <a:latin typeface="Microsoft YaHei" panose="020B0503020204020204" pitchFamily="34" charset="-122"/>
                <a:ea typeface="Microsoft YaHei" panose="020B0503020204020204" pitchFamily="34" charset="-122"/>
                <a:cs typeface="Times New Roman" panose="02020603050405020304" pitchFamily="18" charset="0"/>
              </a:rPr>
              <a:t>连接主义学习：深度学习</a:t>
            </a:r>
          </a:p>
        </p:txBody>
      </p:sp>
    </p:spTree>
    <p:extLst>
      <p:ext uri="{BB962C8B-B14F-4D97-AF65-F5344CB8AC3E}">
        <p14:creationId xmlns:p14="http://schemas.microsoft.com/office/powerpoint/2010/main" val="349255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P spid="20" grpId="0" animBg="1"/>
      <p:bldP spid="21" grpId="0"/>
      <p:bldP spid="23" grpId="0"/>
      <p:bldP spid="25" grpId="0"/>
      <p:bldP spid="27"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523028"/>
            <a:ext cx="7886700" cy="1325563"/>
          </a:xfrm>
        </p:spPr>
        <p:txBody>
          <a:bodyPr/>
          <a:lstStyle/>
          <a:p>
            <a:pPr>
              <a:lnSpc>
                <a:spcPct val="130000"/>
              </a:lnSpc>
            </a:pPr>
            <a:r>
              <a:rPr kumimoji="1" lang="zh-CN" altLang="en-US" sz="5400" b="1" dirty="0">
                <a:solidFill>
                  <a:schemeClr val="tx1"/>
                </a:solidFill>
                <a:latin typeface="Microsoft YaHei" panose="020B0503020204020204" pitchFamily="34" charset="-122"/>
                <a:ea typeface="Microsoft YaHei" panose="020B0503020204020204" pitchFamily="34" charset="-122"/>
                <a:cs typeface="Verdana" pitchFamily="34" charset="0"/>
              </a:rPr>
              <a:t>第</a:t>
            </a:r>
            <a:r>
              <a:rPr kumimoji="1" lang="zh-CN" altLang="en-US" sz="5400" dirty="0">
                <a:solidFill>
                  <a:schemeClr val="tx1"/>
                </a:solidFill>
                <a:latin typeface="Microsoft YaHei" panose="020B0503020204020204" pitchFamily="34" charset="-122"/>
                <a:ea typeface="Microsoft YaHei" panose="020B0503020204020204" pitchFamily="34" charset="-122"/>
                <a:cs typeface="Verdana" pitchFamily="34" charset="0"/>
              </a:rPr>
              <a:t>二</a:t>
            </a:r>
            <a:r>
              <a:rPr kumimoji="1" lang="zh-CN" altLang="en-US" sz="5400" b="1" dirty="0">
                <a:solidFill>
                  <a:schemeClr val="tx1"/>
                </a:solidFill>
                <a:latin typeface="Microsoft YaHei" panose="020B0503020204020204" pitchFamily="34" charset="-122"/>
                <a:ea typeface="Microsoft YaHei" panose="020B0503020204020204" pitchFamily="34" charset="-122"/>
                <a:cs typeface="Verdana" pitchFamily="34" charset="0"/>
              </a:rPr>
              <a:t>章</a:t>
            </a:r>
            <a:br>
              <a:rPr kumimoji="1" lang="en-US" altLang="zh-CN" sz="5400" b="1" dirty="0">
                <a:solidFill>
                  <a:schemeClr val="tx1"/>
                </a:solidFill>
                <a:latin typeface="Microsoft YaHei" panose="020B0503020204020204" pitchFamily="34" charset="-122"/>
                <a:ea typeface="Microsoft YaHei" panose="020B0503020204020204" pitchFamily="34" charset="-122"/>
                <a:cs typeface="Verdana" pitchFamily="34" charset="0"/>
              </a:rPr>
            </a:br>
            <a:r>
              <a:rPr kumimoji="1" lang="zh-CN" altLang="en-US" sz="5400" b="1" dirty="0">
                <a:solidFill>
                  <a:schemeClr val="tx1"/>
                </a:solidFill>
                <a:latin typeface="Microsoft YaHei" panose="020B0503020204020204" pitchFamily="34" charset="-122"/>
                <a:ea typeface="Microsoft YaHei" panose="020B0503020204020204" pitchFamily="34" charset="-122"/>
                <a:cs typeface="Verdana" pitchFamily="34" charset="0"/>
              </a:rPr>
              <a:t>模型评估与选择</a:t>
            </a:r>
            <a:endParaRPr lang="zh-CN" altLang="en-US" sz="54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29975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经验误差与过拟合</a:t>
            </a:r>
          </a:p>
        </p:txBody>
      </p:sp>
      <p:sp>
        <p:nvSpPr>
          <p:cNvPr id="7" name="内容占位符 2"/>
          <p:cNvSpPr>
            <a:spLocks noGrp="1"/>
          </p:cNvSpPr>
          <p:nvPr>
            <p:ph idx="1"/>
          </p:nvPr>
        </p:nvSpPr>
        <p:spPr>
          <a:xfrm>
            <a:off x="260350" y="1317625"/>
            <a:ext cx="8616950" cy="2026824"/>
          </a:xfrm>
        </p:spPr>
        <p:txBody>
          <a:bodyPr>
            <a:normAutofit/>
          </a:bodyPr>
          <a:lstStyle/>
          <a:p>
            <a:r>
              <a:rPr lang="zh-CN" altLang="en-US" dirty="0">
                <a:solidFill>
                  <a:srgbClr val="023A91"/>
                </a:solidFill>
                <a:latin typeface="Microsoft YaHei" panose="020B0503020204020204" pitchFamily="34" charset="-122"/>
                <a:ea typeface="Microsoft YaHei" panose="020B0503020204020204" pitchFamily="34" charset="-122"/>
              </a:rPr>
              <a:t>错误率</a:t>
            </a:r>
            <a:r>
              <a:rPr lang="en-US" altLang="zh-CN" dirty="0">
                <a:solidFill>
                  <a:srgbClr val="023A91"/>
                </a:solidFill>
                <a:latin typeface="Microsoft YaHei" panose="020B0503020204020204" pitchFamily="34" charset="-122"/>
                <a:ea typeface="Microsoft YaHei" panose="020B0503020204020204" pitchFamily="34" charset="-122"/>
              </a:rPr>
              <a:t>&amp;</a:t>
            </a:r>
            <a:r>
              <a:rPr lang="zh-CN" altLang="en-US" dirty="0">
                <a:solidFill>
                  <a:srgbClr val="023A91"/>
                </a:solidFill>
                <a:latin typeface="Microsoft YaHei" panose="020B0503020204020204" pitchFamily="34" charset="-122"/>
                <a:ea typeface="Microsoft YaHei" panose="020B0503020204020204" pitchFamily="34" charset="-122"/>
              </a:rPr>
              <a:t>误差：</a:t>
            </a:r>
            <a:endParaRPr lang="en-US" altLang="zh-CN" dirty="0">
              <a:solidFill>
                <a:srgbClr val="023A91"/>
              </a:solidFill>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错误率</a:t>
            </a:r>
            <a:r>
              <a:rPr lang="en-US"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错分样本的占比：</a:t>
            </a:r>
            <a:endParaRPr lang="en-US" altLang="zh-CN" dirty="0">
              <a:latin typeface="Microsoft YaHei" panose="020B0503020204020204" pitchFamily="34" charset="-122"/>
              <a:ea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rPr>
              <a:t>误差：样本</a:t>
            </a:r>
            <a:r>
              <a:rPr lang="zh-CN" altLang="en-US" b="1" dirty="0">
                <a:latin typeface="Microsoft YaHei" panose="020B0503020204020204" pitchFamily="34" charset="-122"/>
                <a:ea typeface="Microsoft YaHei" panose="020B0503020204020204" pitchFamily="34" charset="-122"/>
              </a:rPr>
              <a:t>真实输出与预测输出之间</a:t>
            </a:r>
            <a:r>
              <a:rPr lang="zh-CN" altLang="en-US" dirty="0">
                <a:latin typeface="Microsoft YaHei" panose="020B0503020204020204" pitchFamily="34" charset="-122"/>
                <a:ea typeface="Microsoft YaHei" panose="020B0503020204020204" pitchFamily="34" charset="-122"/>
              </a:rPr>
              <a:t>的</a:t>
            </a:r>
            <a:r>
              <a:rPr lang="zh-CN" altLang="en-US" b="1" dirty="0">
                <a:solidFill>
                  <a:srgbClr val="C00000"/>
                </a:solidFill>
                <a:latin typeface="Microsoft YaHei" panose="020B0503020204020204" pitchFamily="34" charset="-122"/>
                <a:ea typeface="Microsoft YaHei" panose="020B0503020204020204" pitchFamily="34" charset="-122"/>
              </a:rPr>
              <a:t>差异</a:t>
            </a:r>
            <a:endParaRPr lang="en-US" altLang="zh-CN" b="1" dirty="0">
              <a:solidFill>
                <a:srgbClr val="C00000"/>
              </a:solidFill>
              <a:latin typeface="Microsoft YaHei" panose="020B0503020204020204" pitchFamily="34" charset="-122"/>
              <a:ea typeface="Microsoft YaHei" panose="020B0503020204020204" pitchFamily="34" charset="-122"/>
            </a:endParaRPr>
          </a:p>
          <a:p>
            <a:pPr lvl="2"/>
            <a:r>
              <a:rPr lang="zh-CN" altLang="en-US" b="1" dirty="0">
                <a:latin typeface="Microsoft YaHei" panose="020B0503020204020204" pitchFamily="34" charset="-122"/>
                <a:ea typeface="Microsoft YaHei" panose="020B0503020204020204" pitchFamily="34" charset="-122"/>
              </a:rPr>
              <a:t>训练</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经验</a:t>
            </a:r>
            <a:r>
              <a:rPr lang="en-US" altLang="zh-CN" b="1"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误差</a:t>
            </a:r>
            <a:r>
              <a:rPr lang="zh-CN" altLang="en-US" dirty="0">
                <a:latin typeface="Microsoft YaHei" panose="020B0503020204020204" pitchFamily="34" charset="-122"/>
                <a:ea typeface="Microsoft YaHei" panose="020B0503020204020204" pitchFamily="34" charset="-122"/>
              </a:rPr>
              <a:t>：训练集上</a:t>
            </a:r>
            <a:endParaRPr lang="en-US" altLang="zh-CN" dirty="0">
              <a:latin typeface="Microsoft YaHei" panose="020B0503020204020204" pitchFamily="34" charset="-122"/>
              <a:ea typeface="Microsoft YaHei" panose="020B0503020204020204" pitchFamily="34" charset="-122"/>
            </a:endParaRPr>
          </a:p>
          <a:p>
            <a:pPr lvl="2"/>
            <a:r>
              <a:rPr lang="zh-CN" altLang="en-US" b="1" dirty="0">
                <a:latin typeface="Microsoft YaHei" panose="020B0503020204020204" pitchFamily="34" charset="-122"/>
                <a:ea typeface="Microsoft YaHei" panose="020B0503020204020204" pitchFamily="34" charset="-122"/>
              </a:rPr>
              <a:t>测试误差</a:t>
            </a:r>
            <a:r>
              <a:rPr lang="zh-CN" altLang="en-US" dirty="0">
                <a:latin typeface="Microsoft YaHei" panose="020B0503020204020204" pitchFamily="34" charset="-122"/>
                <a:ea typeface="Microsoft YaHei" panose="020B0503020204020204" pitchFamily="34" charset="-122"/>
              </a:rPr>
              <a:t>：测试集</a:t>
            </a:r>
            <a:endParaRPr lang="en-US" altLang="zh-CN" dirty="0">
              <a:latin typeface="Microsoft YaHei" panose="020B0503020204020204" pitchFamily="34" charset="-122"/>
              <a:ea typeface="Microsoft YaHei" panose="020B0503020204020204" pitchFamily="34" charset="-122"/>
            </a:endParaRPr>
          </a:p>
          <a:p>
            <a:pPr lvl="2"/>
            <a:r>
              <a:rPr lang="zh-CN" altLang="en-US" b="1" dirty="0">
                <a:solidFill>
                  <a:srgbClr val="C00000"/>
                </a:solidFill>
                <a:latin typeface="Microsoft YaHei" panose="020B0503020204020204" pitchFamily="34" charset="-122"/>
                <a:ea typeface="Microsoft YaHei" panose="020B0503020204020204" pitchFamily="34" charset="-122"/>
              </a:rPr>
              <a:t>泛化误差</a:t>
            </a:r>
            <a:r>
              <a:rPr lang="zh-CN" altLang="en-US" dirty="0">
                <a:latin typeface="Microsoft YaHei" panose="020B0503020204020204" pitchFamily="34" charset="-122"/>
                <a:ea typeface="Microsoft YaHei" panose="020B0503020204020204" pitchFamily="34" charset="-122"/>
              </a:rPr>
              <a:t>：除训练集外所有样本</a:t>
            </a:r>
            <a:endParaRPr lang="en-US" altLang="zh-CN" dirty="0">
              <a:latin typeface="Microsoft YaHei" panose="020B0503020204020204" pitchFamily="34" charset="-122"/>
              <a:ea typeface="Microsoft YaHei" panose="020B0503020204020204"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297" y="1744195"/>
            <a:ext cx="1104900" cy="283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425644" y="3745554"/>
            <a:ext cx="8347841" cy="1495215"/>
          </a:xfrm>
          <a:prstGeom prst="rect">
            <a:avLst/>
          </a:prstGeom>
        </p:spPr>
        <p:txBody>
          <a:bodyPr vert="horz" lIns="91440" tIns="46800" rIns="91440" bIns="45720" rtlCol="0">
            <a:normAutofit lnSpcReduction="100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trike="sngStrike" dirty="0">
                <a:latin typeface="Microsoft YaHei" panose="020B0503020204020204" pitchFamily="34" charset="-122"/>
                <a:ea typeface="Microsoft YaHei" panose="020B0503020204020204" pitchFamily="34" charset="-122"/>
              </a:rPr>
              <a:t>由于</a:t>
            </a:r>
            <a:r>
              <a:rPr lang="zh-CN" altLang="en-US" b="1" strike="sngStrike" dirty="0">
                <a:latin typeface="Microsoft YaHei" panose="020B0503020204020204" pitchFamily="34" charset="-122"/>
                <a:ea typeface="Microsoft YaHei" panose="020B0503020204020204" pitchFamily="34" charset="-122"/>
              </a:rPr>
              <a:t>事先并不知道新样本的特征</a:t>
            </a:r>
            <a:r>
              <a:rPr lang="zh-CN" altLang="en-US" strike="sngStrike" dirty="0">
                <a:latin typeface="Microsoft YaHei" panose="020B0503020204020204" pitchFamily="34" charset="-122"/>
                <a:ea typeface="Microsoft YaHei" panose="020B0503020204020204" pitchFamily="34" charset="-122"/>
              </a:rPr>
              <a:t>，我们只能努力</a:t>
            </a:r>
            <a:r>
              <a:rPr lang="zh-CN" altLang="en-US" b="1" strike="sngStrike" dirty="0">
                <a:latin typeface="Microsoft YaHei" panose="020B0503020204020204" pitchFamily="34" charset="-122"/>
                <a:ea typeface="Microsoft YaHei" panose="020B0503020204020204" pitchFamily="34" charset="-122"/>
              </a:rPr>
              <a:t>使经验误差最小化</a:t>
            </a:r>
            <a:r>
              <a:rPr lang="zh-CN" altLang="en-US" strike="sngStrike" dirty="0">
                <a:latin typeface="Microsoft YaHei" panose="020B0503020204020204" pitchFamily="34" charset="-122"/>
                <a:ea typeface="Microsoft YaHei" panose="020B0503020204020204" pitchFamily="34" charset="-122"/>
              </a:rPr>
              <a:t>；</a:t>
            </a:r>
            <a:endParaRPr lang="en-US" altLang="zh-CN" strike="sngStrike" dirty="0">
              <a:latin typeface="Microsoft YaHei" panose="020B0503020204020204" pitchFamily="34" charset="-122"/>
              <a:ea typeface="Microsoft YaHei" panose="020B0503020204020204" pitchFamily="34" charset="-122"/>
            </a:endParaRPr>
          </a:p>
          <a:p>
            <a:pPr marL="0" indent="0">
              <a:lnSpc>
                <a:spcPct val="150000"/>
              </a:lnSpc>
              <a:spcBef>
                <a:spcPts val="0"/>
              </a:spcBef>
              <a:buNone/>
            </a:pPr>
            <a:r>
              <a:rPr lang="zh-CN" altLang="en-US" strike="sngStrike" dirty="0">
                <a:latin typeface="Microsoft YaHei" panose="020B0503020204020204" pitchFamily="34" charset="-122"/>
                <a:ea typeface="Microsoft YaHei" panose="020B0503020204020204" pitchFamily="34" charset="-122"/>
              </a:rPr>
              <a:t>很多时候虽然能</a:t>
            </a:r>
            <a:r>
              <a:rPr lang="zh-CN" altLang="en-US" b="1" strike="sngStrike" dirty="0">
                <a:solidFill>
                  <a:srgbClr val="C00000"/>
                </a:solidFill>
                <a:latin typeface="Microsoft YaHei" panose="020B0503020204020204" pitchFamily="34" charset="-122"/>
                <a:ea typeface="Microsoft YaHei" panose="020B0503020204020204" pitchFamily="34" charset="-122"/>
              </a:rPr>
              <a:t>在训练集上做到分类错误率为零</a:t>
            </a:r>
            <a:r>
              <a:rPr lang="zh-CN" altLang="en-US" strike="sngStrike" dirty="0">
                <a:latin typeface="Microsoft YaHei" panose="020B0503020204020204" pitchFamily="34" charset="-122"/>
                <a:ea typeface="Microsoft YaHei" panose="020B0503020204020204" pitchFamily="34" charset="-122"/>
              </a:rPr>
              <a:t>，但多数情况下这样的学习器</a:t>
            </a:r>
            <a:r>
              <a:rPr lang="zh-CN" altLang="en-US" b="1" strike="sngStrike" dirty="0">
                <a:solidFill>
                  <a:srgbClr val="C00000"/>
                </a:solidFill>
                <a:latin typeface="Microsoft YaHei" panose="020B0503020204020204" pitchFamily="34" charset="-122"/>
                <a:ea typeface="Microsoft YaHei" panose="020B0503020204020204" pitchFamily="34" charset="-122"/>
              </a:rPr>
              <a:t>并不好</a:t>
            </a:r>
          </a:p>
        </p:txBody>
      </p:sp>
    </p:spTree>
    <p:extLst>
      <p:ext uri="{BB962C8B-B14F-4D97-AF65-F5344CB8AC3E}">
        <p14:creationId xmlns:p14="http://schemas.microsoft.com/office/powerpoint/2010/main" val="89661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1000"/>
                                        <p:tgtEl>
                                          <p:spTgt spid="7">
                                            <p:txEl>
                                              <p:pRg st="4" end="4"/>
                                            </p:txEl>
                                          </p:spTgt>
                                        </p:tgtEl>
                                      </p:cBhvr>
                                    </p:animEffect>
                                    <p:anim calcmode="lin" valueType="num">
                                      <p:cBhvr>
                                        <p:cTn id="18"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1000"/>
                                        <p:tgtEl>
                                          <p:spTgt spid="7">
                                            <p:txEl>
                                              <p:pRg st="5" end="5"/>
                                            </p:txEl>
                                          </p:spTgt>
                                        </p:tgtEl>
                                      </p:cBhvr>
                                    </p:animEffect>
                                    <p:anim calcmode="lin" valueType="num">
                                      <p:cBhvr>
                                        <p:cTn id="23"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1000"/>
                                        <p:tgtEl>
                                          <p:spTgt spid="8">
                                            <p:txEl>
                                              <p:pRg st="0" end="0"/>
                                            </p:txEl>
                                          </p:spTgt>
                                        </p:tgtEl>
                                      </p:cBhvr>
                                    </p:animEffect>
                                    <p:anim calcmode="lin" valueType="num">
                                      <p:cBhvr>
                                        <p:cTn id="3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Effect transition="in" filter="fade">
                                      <p:cBhvr>
                                        <p:cTn id="36" dur="1000"/>
                                        <p:tgtEl>
                                          <p:spTgt spid="8">
                                            <p:txEl>
                                              <p:pRg st="1" end="1"/>
                                            </p:txEl>
                                          </p:spTgt>
                                        </p:tgtEl>
                                      </p:cBhvr>
                                    </p:animEffect>
                                    <p:anim calcmode="lin" valueType="num">
                                      <p:cBhvr>
                                        <p:cTn id="3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经验误差与过拟合</a:t>
            </a:r>
          </a:p>
        </p:txBody>
      </p:sp>
      <p:sp>
        <p:nvSpPr>
          <p:cNvPr id="7" name="内容占位符 2"/>
          <p:cNvSpPr>
            <a:spLocks noGrp="1"/>
          </p:cNvSpPr>
          <p:nvPr>
            <p:ph idx="1"/>
          </p:nvPr>
        </p:nvSpPr>
        <p:spPr>
          <a:xfrm>
            <a:off x="527050" y="1089025"/>
            <a:ext cx="7710433" cy="4484086"/>
          </a:xfrm>
        </p:spPr>
        <p:txBody>
          <a:bodyPr>
            <a:normAutofit/>
          </a:bodyPr>
          <a:lstStyle/>
          <a:p>
            <a:pPr>
              <a:lnSpc>
                <a:spcPct val="160000"/>
              </a:lnSpc>
              <a:spcBef>
                <a:spcPts val="0"/>
              </a:spcBef>
            </a:pPr>
            <a:r>
              <a:rPr lang="zh-CN" altLang="en-US" b="1" dirty="0">
                <a:solidFill>
                  <a:srgbClr val="023A91"/>
                </a:solidFill>
                <a:latin typeface="Microsoft YaHei" panose="020B0503020204020204" pitchFamily="34" charset="-122"/>
                <a:ea typeface="Microsoft YaHei" panose="020B0503020204020204" pitchFamily="34" charset="-122"/>
              </a:rPr>
              <a:t>过拟合</a:t>
            </a:r>
            <a:r>
              <a:rPr lang="en-US" altLang="zh-CN" b="1" dirty="0">
                <a:solidFill>
                  <a:srgbClr val="023A91"/>
                </a:solidFill>
                <a:latin typeface="Microsoft YaHei" panose="020B0503020204020204" pitchFamily="34" charset="-122"/>
                <a:ea typeface="Microsoft YaHei" panose="020B0503020204020204" pitchFamily="34" charset="-122"/>
              </a:rPr>
              <a:t>:</a:t>
            </a:r>
          </a:p>
          <a:p>
            <a:pPr marL="457200" lvl="1" indent="0">
              <a:lnSpc>
                <a:spcPct val="160000"/>
              </a:lnSpc>
              <a:spcBef>
                <a:spcPts val="0"/>
              </a:spcBef>
              <a:buNone/>
            </a:pPr>
            <a:r>
              <a:rPr lang="zh-CN" altLang="en-US" sz="1800" dirty="0">
                <a:latin typeface="Microsoft YaHei" panose="020B0503020204020204" pitchFamily="34" charset="-122"/>
                <a:ea typeface="Microsoft YaHei" panose="020B0503020204020204" pitchFamily="34" charset="-122"/>
              </a:rPr>
              <a:t>学习器</a:t>
            </a:r>
            <a:r>
              <a:rPr lang="zh-CN" altLang="en-US" sz="1800" b="1" dirty="0">
                <a:latin typeface="Microsoft YaHei" panose="020B0503020204020204" pitchFamily="34" charset="-122"/>
                <a:ea typeface="Microsoft YaHei" panose="020B0503020204020204" pitchFamily="34" charset="-122"/>
              </a:rPr>
              <a:t>把训练样本学习的“太好”</a:t>
            </a:r>
            <a:r>
              <a:rPr lang="zh-CN" altLang="en-US" sz="1800" dirty="0">
                <a:latin typeface="Microsoft YaHei" panose="020B0503020204020204" pitchFamily="34" charset="-122"/>
                <a:ea typeface="Microsoft YaHei" panose="020B0503020204020204" pitchFamily="34" charset="-122"/>
              </a:rPr>
              <a:t>，</a:t>
            </a:r>
            <a:r>
              <a:rPr lang="zh-CN" altLang="en-US" sz="1800" u="sng" dirty="0">
                <a:solidFill>
                  <a:srgbClr val="C00000"/>
                </a:solidFill>
                <a:latin typeface="Microsoft YaHei" panose="020B0503020204020204" pitchFamily="34" charset="-122"/>
                <a:ea typeface="Microsoft YaHei" panose="020B0503020204020204" pitchFamily="34" charset="-122"/>
              </a:rPr>
              <a:t>将训练样本本身的特点当做所有样本的一般性质</a:t>
            </a:r>
            <a:r>
              <a:rPr lang="zh-CN" altLang="en-US" sz="1800" dirty="0">
                <a:latin typeface="Microsoft YaHei" panose="020B0503020204020204" pitchFamily="34" charset="-122"/>
                <a:ea typeface="Microsoft YaHei" panose="020B0503020204020204" pitchFamily="34" charset="-122"/>
              </a:rPr>
              <a:t>，导致泛化性能下降</a:t>
            </a:r>
            <a:endParaRPr lang="en-US" altLang="zh-CN" sz="1800" dirty="0">
              <a:latin typeface="Microsoft YaHei" panose="020B0503020204020204" pitchFamily="34" charset="-122"/>
              <a:ea typeface="Microsoft YaHei" panose="020B0503020204020204" pitchFamily="34" charset="-122"/>
            </a:endParaRPr>
          </a:p>
          <a:p>
            <a:pPr lvl="2">
              <a:lnSpc>
                <a:spcPct val="160000"/>
              </a:lnSpc>
              <a:spcBef>
                <a:spcPts val="0"/>
              </a:spcBef>
            </a:pPr>
            <a:r>
              <a:rPr lang="zh-CN" altLang="en-US" dirty="0">
                <a:latin typeface="Microsoft YaHei" panose="020B0503020204020204" pitchFamily="34" charset="-122"/>
                <a:ea typeface="Microsoft YaHei" panose="020B0503020204020204" pitchFamily="34" charset="-122"/>
              </a:rPr>
              <a:t>优化目标加正则项</a:t>
            </a:r>
            <a:endParaRPr lang="en-US" altLang="zh-CN" dirty="0">
              <a:latin typeface="Microsoft YaHei" panose="020B0503020204020204" pitchFamily="34" charset="-122"/>
              <a:ea typeface="Microsoft YaHei" panose="020B0503020204020204" pitchFamily="34" charset="-122"/>
            </a:endParaRPr>
          </a:p>
          <a:p>
            <a:pPr lvl="2">
              <a:lnSpc>
                <a:spcPct val="160000"/>
              </a:lnSpc>
              <a:spcBef>
                <a:spcPts val="0"/>
              </a:spcBef>
            </a:pPr>
            <a:r>
              <a:rPr lang="en-US" altLang="zh-CN" dirty="0">
                <a:latin typeface="Microsoft YaHei" panose="020B0503020204020204" pitchFamily="34" charset="-122"/>
                <a:ea typeface="Microsoft YaHei" panose="020B0503020204020204" pitchFamily="34" charset="-122"/>
              </a:rPr>
              <a:t>early stop</a:t>
            </a:r>
            <a:endParaRPr lang="en-US" altLang="zh-CN" dirty="0">
              <a:solidFill>
                <a:srgbClr val="023A91"/>
              </a:solidFill>
              <a:latin typeface="Microsoft YaHei" panose="020B0503020204020204" pitchFamily="34" charset="-122"/>
              <a:ea typeface="Microsoft YaHei" panose="020B0503020204020204" pitchFamily="34" charset="-122"/>
            </a:endParaRPr>
          </a:p>
          <a:p>
            <a:pPr>
              <a:lnSpc>
                <a:spcPct val="160000"/>
              </a:lnSpc>
              <a:spcBef>
                <a:spcPts val="0"/>
              </a:spcBef>
            </a:pPr>
            <a:r>
              <a:rPr lang="zh-CN" altLang="en-US" b="1" dirty="0">
                <a:solidFill>
                  <a:srgbClr val="023A91"/>
                </a:solidFill>
                <a:latin typeface="Microsoft YaHei" panose="020B0503020204020204" pitchFamily="34" charset="-122"/>
                <a:ea typeface="Microsoft YaHei" panose="020B0503020204020204" pitchFamily="34" charset="-122"/>
              </a:rPr>
              <a:t>欠拟合：</a:t>
            </a:r>
            <a:endParaRPr lang="en-US" altLang="zh-CN" b="1" dirty="0">
              <a:solidFill>
                <a:srgbClr val="023A91"/>
              </a:solidFill>
              <a:latin typeface="Microsoft YaHei" panose="020B0503020204020204" pitchFamily="34" charset="-122"/>
              <a:ea typeface="Microsoft YaHei" panose="020B0503020204020204" pitchFamily="34" charset="-122"/>
            </a:endParaRPr>
          </a:p>
          <a:p>
            <a:pPr marL="457200" lvl="1" indent="0">
              <a:lnSpc>
                <a:spcPct val="160000"/>
              </a:lnSpc>
              <a:spcBef>
                <a:spcPts val="0"/>
              </a:spcBef>
              <a:buNone/>
            </a:pPr>
            <a:r>
              <a:rPr lang="zh-CN" altLang="en-US" dirty="0">
                <a:latin typeface="Microsoft YaHei" panose="020B0503020204020204" pitchFamily="34" charset="-122"/>
                <a:ea typeface="Microsoft YaHei" panose="020B0503020204020204" pitchFamily="34" charset="-122"/>
              </a:rPr>
              <a:t>对训练样本的一般性质尚未学好</a:t>
            </a:r>
            <a:endParaRPr lang="en-US" altLang="zh-CN" dirty="0">
              <a:latin typeface="Microsoft YaHei" panose="020B0503020204020204" pitchFamily="34" charset="-122"/>
              <a:ea typeface="Microsoft YaHei" panose="020B0503020204020204" pitchFamily="34" charset="-122"/>
            </a:endParaRPr>
          </a:p>
          <a:p>
            <a:pPr lvl="2">
              <a:lnSpc>
                <a:spcPct val="160000"/>
              </a:lnSpc>
              <a:spcBef>
                <a:spcPts val="0"/>
              </a:spcBef>
            </a:pPr>
            <a:r>
              <a:rPr lang="zh-CN" altLang="en-US" sz="2000" dirty="0">
                <a:latin typeface="Microsoft YaHei" panose="020B0503020204020204" pitchFamily="34" charset="-122"/>
                <a:ea typeface="Microsoft YaHei" panose="020B0503020204020204" pitchFamily="34" charset="-122"/>
              </a:rPr>
              <a:t>决策树</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拓展分支</a:t>
            </a:r>
            <a:endParaRPr lang="en-US" altLang="zh-CN" sz="2000" dirty="0">
              <a:latin typeface="Microsoft YaHei" panose="020B0503020204020204" pitchFamily="34" charset="-122"/>
              <a:ea typeface="Microsoft YaHei" panose="020B0503020204020204" pitchFamily="34" charset="-122"/>
            </a:endParaRPr>
          </a:p>
          <a:p>
            <a:pPr lvl="2">
              <a:lnSpc>
                <a:spcPct val="160000"/>
              </a:lnSpc>
              <a:spcBef>
                <a:spcPts val="0"/>
              </a:spcBef>
            </a:pPr>
            <a:r>
              <a:rPr lang="zh-CN" altLang="en-US" sz="2000" dirty="0">
                <a:latin typeface="Microsoft YaHei" panose="020B0503020204020204" pitchFamily="34" charset="-122"/>
                <a:ea typeface="Microsoft YaHei" panose="020B0503020204020204" pitchFamily="34" charset="-122"/>
              </a:rPr>
              <a:t>神经网络</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增加训练轮数</a:t>
            </a:r>
          </a:p>
          <a:p>
            <a:pPr lvl="1">
              <a:lnSpc>
                <a:spcPct val="110000"/>
              </a:lnSpc>
            </a:pPr>
            <a:endParaRPr lang="en-US" altLang="zh-CN"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4348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1000"/>
                                        <p:tgtEl>
                                          <p:spTgt spid="7">
                                            <p:txEl>
                                              <p:pRg st="3" end="3"/>
                                            </p:txEl>
                                          </p:spTgt>
                                        </p:tgtEl>
                                      </p:cBhvr>
                                    </p:animEffect>
                                    <p:anim calcmode="lin" valueType="num">
                                      <p:cBhvr>
                                        <p:cTn id="13"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1000"/>
                                        <p:tgtEl>
                                          <p:spTgt spid="7">
                                            <p:txEl>
                                              <p:pRg st="4" end="4"/>
                                            </p:txEl>
                                          </p:spTgt>
                                        </p:tgtEl>
                                      </p:cBhvr>
                                    </p:animEffect>
                                    <p:anim calcmode="lin" valueType="num">
                                      <p:cBhvr>
                                        <p:cTn id="20"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1000"/>
                                        <p:tgtEl>
                                          <p:spTgt spid="7">
                                            <p:txEl>
                                              <p:pRg st="5" end="5"/>
                                            </p:txEl>
                                          </p:spTgt>
                                        </p:tgtEl>
                                      </p:cBhvr>
                                    </p:animEffect>
                                    <p:anim calcmode="lin" valueType="num">
                                      <p:cBhvr>
                                        <p:cTn id="27"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1000"/>
                                        <p:tgtEl>
                                          <p:spTgt spid="7">
                                            <p:txEl>
                                              <p:pRg st="6" end="6"/>
                                            </p:txEl>
                                          </p:spTgt>
                                        </p:tgtEl>
                                      </p:cBhvr>
                                    </p:animEffect>
                                    <p:anim calcmode="lin" valueType="num">
                                      <p:cBhvr>
                                        <p:cTn id="34"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6" end="6"/>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7">
                                            <p:txEl>
                                              <p:pRg st="7" end="7"/>
                                            </p:txEl>
                                          </p:spTgt>
                                        </p:tgtEl>
                                        <p:attrNameLst>
                                          <p:attrName>style.visibility</p:attrName>
                                        </p:attrNameLst>
                                      </p:cBhvr>
                                      <p:to>
                                        <p:strVal val="visible"/>
                                      </p:to>
                                    </p:set>
                                    <p:animEffect transition="in" filter="fade">
                                      <p:cBhvr>
                                        <p:cTn id="38" dur="1000"/>
                                        <p:tgtEl>
                                          <p:spTgt spid="7">
                                            <p:txEl>
                                              <p:pRg st="7" end="7"/>
                                            </p:txEl>
                                          </p:spTgt>
                                        </p:tgtEl>
                                      </p:cBhvr>
                                    </p:animEffect>
                                    <p:anim calcmode="lin" valueType="num">
                                      <p:cBhvr>
                                        <p:cTn id="39"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lstStyle/>
          <a:p>
            <a:r>
              <a:rPr kumimoji="1" lang="zh-CN" altLang="en-US" b="1" dirty="0">
                <a:solidFill>
                  <a:schemeClr val="tx1"/>
                </a:solidFill>
                <a:latin typeface="Microsoft YaHei" panose="020B0503020204020204" pitchFamily="34" charset="-122"/>
                <a:ea typeface="Microsoft YaHei" panose="020B0503020204020204" pitchFamily="34" charset="-122"/>
                <a:cs typeface="Verdana" pitchFamily="34" charset="0"/>
              </a:rPr>
              <a:t>第一章：绪论</a:t>
            </a:r>
            <a:endParaRPr lang="zh-CN" altLang="en-US"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5709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经验误差与过拟合</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098" y="1049446"/>
            <a:ext cx="4969744" cy="3001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p:cNvSpPr txBox="1">
            <a:spLocks/>
          </p:cNvSpPr>
          <p:nvPr/>
        </p:nvSpPr>
        <p:spPr>
          <a:xfrm>
            <a:off x="717331" y="4308952"/>
            <a:ext cx="7961585" cy="1248393"/>
          </a:xfrm>
          <a:prstGeom prst="rect">
            <a:avLst/>
          </a:prstGeom>
        </p:spPr>
        <p:txBody>
          <a:bodyPr vert="horz" lIns="91440" tIns="46800" rIns="91440" bIns="45720" rtlCol="0">
            <a:normAutofit fontScale="92500" lnSpcReduction="100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40000"/>
              </a:lnSpc>
              <a:spcBef>
                <a:spcPts val="0"/>
              </a:spcBef>
            </a:pPr>
            <a:r>
              <a:rPr lang="zh-CN" altLang="en-US" b="1" dirty="0">
                <a:solidFill>
                  <a:srgbClr val="C00000"/>
                </a:solidFill>
                <a:latin typeface="Microsoft YaHei" panose="020B0503020204020204" pitchFamily="34" charset="-122"/>
                <a:ea typeface="Microsoft YaHei" panose="020B0503020204020204" pitchFamily="34" charset="-122"/>
              </a:rPr>
              <a:t>过拟合</a:t>
            </a:r>
            <a:r>
              <a:rPr lang="zh-CN" altLang="en-US" dirty="0">
                <a:latin typeface="Microsoft YaHei" panose="020B0503020204020204" pitchFamily="34" charset="-122"/>
                <a:ea typeface="Microsoft YaHei" panose="020B0503020204020204" pitchFamily="34" charset="-122"/>
              </a:rPr>
              <a:t>：学习器</a:t>
            </a:r>
            <a:r>
              <a:rPr lang="zh-CN" altLang="en-US" b="1" dirty="0">
                <a:solidFill>
                  <a:srgbClr val="C00000"/>
                </a:solidFill>
                <a:latin typeface="Microsoft YaHei" panose="020B0503020204020204" pitchFamily="34" charset="-122"/>
                <a:ea typeface="Microsoft YaHei" panose="020B0503020204020204" pitchFamily="34" charset="-122"/>
              </a:rPr>
              <a:t>把训练样本本身特点</a:t>
            </a:r>
            <a:r>
              <a:rPr lang="zh-CN" altLang="en-US" dirty="0">
                <a:latin typeface="Microsoft YaHei" panose="020B0503020204020204" pitchFamily="34" charset="-122"/>
                <a:ea typeface="Microsoft YaHei" panose="020B0503020204020204" pitchFamily="34" charset="-122"/>
              </a:rPr>
              <a:t>当做所有潜在样本都会具有的</a:t>
            </a:r>
            <a:r>
              <a:rPr lang="zh-CN" altLang="en-US" b="1" dirty="0">
                <a:solidFill>
                  <a:srgbClr val="C00000"/>
                </a:solidFill>
                <a:latin typeface="Microsoft YaHei" panose="020B0503020204020204" pitchFamily="34" charset="-122"/>
                <a:ea typeface="Microsoft YaHei" panose="020B0503020204020204" pitchFamily="34" charset="-122"/>
              </a:rPr>
              <a:t>一般性质</a:t>
            </a:r>
            <a:r>
              <a:rPr lang="en-US" altLang="zh-CN" dirty="0">
                <a:latin typeface="Microsoft YaHei" panose="020B0503020204020204" pitchFamily="34" charset="-122"/>
                <a:ea typeface="Microsoft YaHei" panose="020B0503020204020204" pitchFamily="34" charset="-122"/>
              </a:rPr>
              <a:t>.</a:t>
            </a:r>
          </a:p>
          <a:p>
            <a:pPr marL="342900" indent="-342900">
              <a:lnSpc>
                <a:spcPct val="140000"/>
              </a:lnSpc>
              <a:spcBef>
                <a:spcPts val="0"/>
              </a:spcBef>
            </a:pP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欠拟合</a:t>
            </a:r>
            <a:r>
              <a:rPr lang="zh-CN" altLang="en-US" dirty="0">
                <a:latin typeface="Microsoft YaHei" panose="020B0503020204020204" pitchFamily="34" charset="-122"/>
                <a:ea typeface="Microsoft YaHei" panose="020B0503020204020204" pitchFamily="34" charset="-122"/>
              </a:rPr>
              <a:t>：训练样本的</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一般性质尚未被学习器学好</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0120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评估方法</a:t>
            </a:r>
          </a:p>
        </p:txBody>
      </p:sp>
      <p:sp>
        <p:nvSpPr>
          <p:cNvPr id="8" name="内容占位符 2"/>
          <p:cNvSpPr txBox="1">
            <a:spLocks/>
          </p:cNvSpPr>
          <p:nvPr/>
        </p:nvSpPr>
        <p:spPr>
          <a:xfrm>
            <a:off x="700273" y="1738264"/>
            <a:ext cx="7190368" cy="777874"/>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Microsoft YaHei" panose="020B0503020204020204" pitchFamily="34" charset="-122"/>
                <a:ea typeface="Microsoft YaHei" panose="020B0503020204020204" pitchFamily="34" charset="-122"/>
              </a:rPr>
              <a:t>现实任务中往往会对学习器的</a:t>
            </a:r>
            <a:r>
              <a:rPr lang="zh-CN" altLang="en-US" b="1" dirty="0">
                <a:latin typeface="Microsoft YaHei" panose="020B0503020204020204" pitchFamily="34" charset="-122"/>
                <a:ea typeface="Microsoft YaHei" panose="020B0503020204020204" pitchFamily="34" charset="-122"/>
              </a:rPr>
              <a:t>泛化性能</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时间开销</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存储开销</a:t>
            </a:r>
            <a:r>
              <a:rPr lang="zh-CN" altLang="en-US" dirty="0">
                <a:latin typeface="Microsoft YaHei" panose="020B0503020204020204" pitchFamily="34" charset="-122"/>
                <a:ea typeface="Microsoft YaHei" panose="020B0503020204020204" pitchFamily="34" charset="-122"/>
              </a:rPr>
              <a:t>、可解释性等方面的因素</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进行评估并做出选择</a:t>
            </a:r>
          </a:p>
        </p:txBody>
      </p:sp>
      <p:sp>
        <p:nvSpPr>
          <p:cNvPr id="9" name="内容占位符 2"/>
          <p:cNvSpPr txBox="1">
            <a:spLocks/>
          </p:cNvSpPr>
          <p:nvPr/>
        </p:nvSpPr>
        <p:spPr>
          <a:xfrm>
            <a:off x="751073" y="3290232"/>
            <a:ext cx="7395977" cy="1589196"/>
          </a:xfrm>
          <a:prstGeom prst="rect">
            <a:avLst/>
          </a:prstGeom>
        </p:spPr>
        <p:txBody>
          <a:bodyPr vert="horz" lIns="91440" tIns="46800" rIns="91440" bIns="45720" rtlCol="0">
            <a:normAutofit lnSpcReduction="100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zh-CN" altLang="en-US" dirty="0">
                <a:latin typeface="Microsoft YaHei" panose="020B0503020204020204" pitchFamily="34" charset="-122"/>
                <a:ea typeface="Microsoft YaHei" panose="020B0503020204020204" pitchFamily="34" charset="-122"/>
              </a:rPr>
              <a:t>我们</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假设</a:t>
            </a:r>
            <a:r>
              <a:rPr lang="zh-CN" altLang="en-US" b="1" dirty="0">
                <a:latin typeface="Microsoft YaHei" panose="020B0503020204020204" pitchFamily="34" charset="-122"/>
                <a:ea typeface="Microsoft YaHei" panose="020B0503020204020204" pitchFamily="34" charset="-122"/>
              </a:rPr>
              <a:t>测试集是从样本真实分布中独立采样</a:t>
            </a:r>
            <a:r>
              <a:rPr lang="zh-CN" altLang="en-US" dirty="0">
                <a:latin typeface="Microsoft YaHei" panose="020B0503020204020204" pitchFamily="34" charset="-122"/>
                <a:ea typeface="Microsoft YaHei" panose="020B0503020204020204" pitchFamily="34" charset="-122"/>
              </a:rPr>
              <a:t>获得，将测试集上的</a:t>
            </a:r>
            <a:r>
              <a:rPr lang="zh-CN" altLang="en-US" b="1" dirty="0">
                <a:solidFill>
                  <a:srgbClr val="C00000"/>
                </a:solidFill>
                <a:latin typeface="Microsoft YaHei" panose="020B0503020204020204" pitchFamily="34" charset="-122"/>
                <a:ea typeface="Microsoft YaHei" panose="020B0503020204020204" pitchFamily="34" charset="-122"/>
              </a:rPr>
              <a:t>“测试误差”作为泛化误差的近似</a:t>
            </a:r>
            <a:r>
              <a:rPr lang="zh-CN" altLang="en-US" dirty="0">
                <a:latin typeface="Microsoft YaHei" panose="020B0503020204020204" pitchFamily="34" charset="-122"/>
                <a:ea typeface="Microsoft YaHei" panose="020B0503020204020204" pitchFamily="34" charset="-122"/>
              </a:rPr>
              <a:t>，所以测试集要和训练集中的样本尽量互斥。</a:t>
            </a:r>
          </a:p>
        </p:txBody>
      </p:sp>
    </p:spTree>
    <p:extLst>
      <p:ext uri="{BB962C8B-B14F-4D97-AF65-F5344CB8AC3E}">
        <p14:creationId xmlns:p14="http://schemas.microsoft.com/office/powerpoint/2010/main" val="381006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评估方法</a:t>
            </a:r>
          </a:p>
        </p:txBody>
      </p:sp>
      <p:sp>
        <p:nvSpPr>
          <p:cNvPr id="10" name="内容占位符 2"/>
          <p:cNvSpPr>
            <a:spLocks noGrp="1"/>
          </p:cNvSpPr>
          <p:nvPr>
            <p:ph idx="1"/>
          </p:nvPr>
        </p:nvSpPr>
        <p:spPr>
          <a:xfrm>
            <a:off x="952500" y="2793999"/>
            <a:ext cx="7937500" cy="2565401"/>
          </a:xfrm>
        </p:spPr>
        <p:txBody>
          <a:bodyPr>
            <a:normAutofit lnSpcReduction="10000"/>
          </a:bodyPr>
          <a:lstStyle/>
          <a:p>
            <a:pPr>
              <a:lnSpc>
                <a:spcPct val="150000"/>
              </a:lnSpc>
            </a:pPr>
            <a:r>
              <a:rPr lang="zh-CN" altLang="en-US" b="1" dirty="0">
                <a:solidFill>
                  <a:srgbClr val="023A91"/>
                </a:solidFill>
                <a:latin typeface="Microsoft YaHei" panose="020B0503020204020204" pitchFamily="34" charset="-122"/>
                <a:ea typeface="Microsoft YaHei" panose="020B0503020204020204" pitchFamily="34" charset="-122"/>
              </a:rPr>
              <a:t>留出法</a:t>
            </a:r>
            <a:r>
              <a:rPr lang="zh-CN" altLang="en-US" dirty="0">
                <a:solidFill>
                  <a:srgbClr val="023A91"/>
                </a:solidFill>
                <a:latin typeface="Microsoft YaHei" panose="020B0503020204020204" pitchFamily="34" charset="-122"/>
                <a:ea typeface="Microsoft YaHei" panose="020B0503020204020204" pitchFamily="34" charset="-122"/>
              </a:rPr>
              <a:t>：</a:t>
            </a:r>
            <a:endParaRPr lang="en-US" altLang="zh-CN" dirty="0">
              <a:solidFill>
                <a:srgbClr val="023A91"/>
              </a:solidFill>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直接将数据集</a:t>
            </a:r>
            <a:r>
              <a:rPr lang="zh-CN" altLang="en-US" b="1" dirty="0">
                <a:latin typeface="Microsoft YaHei" panose="020B0503020204020204" pitchFamily="34" charset="-122"/>
                <a:ea typeface="Microsoft YaHei" panose="020B0503020204020204" pitchFamily="34" charset="-122"/>
              </a:rPr>
              <a:t>划分为</a:t>
            </a:r>
            <a:r>
              <a:rPr lang="zh-CN" altLang="en-US" b="1" dirty="0">
                <a:solidFill>
                  <a:srgbClr val="C00000"/>
                </a:solidFill>
                <a:latin typeface="Microsoft YaHei" panose="020B0503020204020204" pitchFamily="34" charset="-122"/>
                <a:ea typeface="Microsoft YaHei" panose="020B0503020204020204" pitchFamily="34" charset="-122"/>
              </a:rPr>
              <a:t>两个互斥</a:t>
            </a:r>
            <a:r>
              <a:rPr lang="zh-CN" altLang="en-US" b="1" dirty="0">
                <a:latin typeface="Microsoft YaHei" panose="020B0503020204020204" pitchFamily="34" charset="-122"/>
                <a:ea typeface="Microsoft YaHei" panose="020B0503020204020204" pitchFamily="34" charset="-122"/>
              </a:rPr>
              <a:t>集合</a:t>
            </a:r>
            <a:endParaRPr lang="en-US" altLang="zh-CN" b="1" dirty="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训练</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测试集划分要尽可能</a:t>
            </a:r>
            <a:r>
              <a:rPr lang="zh-CN" altLang="en-US" b="1" dirty="0">
                <a:latin typeface="Microsoft YaHei" panose="020B0503020204020204" pitchFamily="34" charset="-122"/>
                <a:ea typeface="Microsoft YaHei" panose="020B0503020204020204" pitchFamily="34" charset="-122"/>
              </a:rPr>
              <a:t>保持数据分布的一致性</a:t>
            </a:r>
            <a:endParaRPr lang="en-US" altLang="zh-CN" b="1" dirty="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一般</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若干次</a:t>
            </a:r>
            <a:r>
              <a:rPr lang="zh-CN" altLang="en-US" dirty="0">
                <a:latin typeface="Microsoft YaHei" panose="020B0503020204020204" pitchFamily="34" charset="-122"/>
                <a:ea typeface="Microsoft YaHei" panose="020B0503020204020204" pitchFamily="34" charset="-122"/>
              </a:rPr>
              <a:t>随机划分、</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重复实验取平均值</a:t>
            </a:r>
            <a:endParaRPr lang="en-US" altLang="zh-CN" b="1" dirty="0">
              <a:solidFill>
                <a:schemeClr val="accent6">
                  <a:lumMod val="90000"/>
                  <a:lumOff val="10000"/>
                </a:schemeClr>
              </a:solidFill>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训练</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测试</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样本比例</a:t>
            </a:r>
            <a:r>
              <a:rPr lang="zh-CN" altLang="en-US" dirty="0">
                <a:latin typeface="Microsoft YaHei" panose="020B0503020204020204" pitchFamily="34" charset="-122"/>
                <a:ea typeface="Microsoft YaHei" panose="020B0503020204020204" pitchFamily="34" charset="-122"/>
              </a:rPr>
              <a:t>通常为</a:t>
            </a:r>
            <a:r>
              <a:rPr lang="en-US" altLang="zh-CN" dirty="0">
                <a:latin typeface="Microsoft YaHei" panose="020B0503020204020204" pitchFamily="34" charset="-122"/>
                <a:ea typeface="Microsoft YaHei" panose="020B0503020204020204" pitchFamily="34" charset="-122"/>
              </a:rPr>
              <a:t>2:1~4:1</a:t>
            </a:r>
            <a:endParaRPr lang="zh-CN" altLang="en-US" dirty="0">
              <a:latin typeface="Microsoft YaHei" panose="020B0503020204020204" pitchFamily="34" charset="-122"/>
              <a:ea typeface="Microsoft YaHei" panose="020B0503020204020204" pitchFamily="34" charset="-122"/>
            </a:endParaRPr>
          </a:p>
          <a:p>
            <a:pPr lvl="1">
              <a:lnSpc>
                <a:spcPct val="110000"/>
              </a:lnSpc>
            </a:pPr>
            <a:endParaRPr lang="en-US" altLang="zh-CN" dirty="0">
              <a:latin typeface="Microsoft YaHei" panose="020B0503020204020204" pitchFamily="34" charset="-122"/>
              <a:ea typeface="Microsoft YaHei" panose="020B0503020204020204" pitchFamily="34" charset="-122"/>
            </a:endParaRPr>
          </a:p>
        </p:txBody>
      </p:sp>
      <p:grpSp>
        <p:nvGrpSpPr>
          <p:cNvPr id="3" name="组合 2"/>
          <p:cNvGrpSpPr/>
          <p:nvPr/>
        </p:nvGrpSpPr>
        <p:grpSpPr>
          <a:xfrm>
            <a:off x="535174" y="1649364"/>
            <a:ext cx="7610326" cy="738236"/>
            <a:chOff x="674874" y="1408064"/>
            <a:chExt cx="7610326" cy="738236"/>
          </a:xfrm>
        </p:grpSpPr>
        <p:sp>
          <p:nvSpPr>
            <p:cNvPr id="8" name="内容占位符 2"/>
            <p:cNvSpPr txBox="1">
              <a:spLocks/>
            </p:cNvSpPr>
            <p:nvPr/>
          </p:nvSpPr>
          <p:spPr>
            <a:xfrm>
              <a:off x="674874" y="1408064"/>
              <a:ext cx="6505202" cy="73823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trike="sngStrike" dirty="0">
                  <a:latin typeface="Microsoft YaHei" panose="020B0503020204020204" pitchFamily="34" charset="-122"/>
                  <a:ea typeface="Microsoft YaHei" panose="020B0503020204020204" pitchFamily="34" charset="-122"/>
                </a:rPr>
                <a:t>通常将包含    个样本的数据集</a:t>
              </a:r>
              <a:endParaRPr lang="en-US" altLang="zh-CN" strike="sngStrike" dirty="0">
                <a:latin typeface="Microsoft YaHei" panose="020B0503020204020204" pitchFamily="34" charset="-122"/>
                <a:ea typeface="Microsoft YaHei" panose="020B0503020204020204" pitchFamily="34" charset="-122"/>
              </a:endParaRPr>
            </a:p>
            <a:p>
              <a:pPr marL="457200" lvl="1" indent="0">
                <a:buNone/>
              </a:pPr>
              <a:r>
                <a:rPr lang="zh-CN" altLang="en-US" strike="sngStrike" dirty="0">
                  <a:latin typeface="Microsoft YaHei" panose="020B0503020204020204" pitchFamily="34" charset="-122"/>
                  <a:ea typeface="Microsoft YaHei" panose="020B0503020204020204" pitchFamily="34" charset="-122"/>
                </a:rPr>
                <a:t>拆分成训练集   和测试集   </a:t>
              </a:r>
              <a:r>
                <a:rPr lang="zh-CN" altLang="en-US" dirty="0">
                  <a:latin typeface="Microsoft YaHei" panose="020B0503020204020204" pitchFamily="34" charset="-122"/>
                  <a:ea typeface="Microsoft YaHei" panose="020B0503020204020204" pitchFamily="34" charset="-122"/>
                </a:rPr>
                <a: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694" y="1457301"/>
              <a:ext cx="3700506" cy="288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7174" y="1812902"/>
              <a:ext cx="184169" cy="231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0514" y="1824808"/>
              <a:ext cx="193636" cy="21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8497" y="1501740"/>
              <a:ext cx="282575" cy="19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629538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00000"/>
                </a:solidFill>
                <a:latin typeface="Microsoft YaHei" panose="020B0503020204020204" pitchFamily="34" charset="-122"/>
                <a:ea typeface="Microsoft YaHei" panose="020B0503020204020204" pitchFamily="34" charset="-122"/>
              </a:rPr>
              <a:t>评估方法</a:t>
            </a:r>
            <a:r>
              <a:rPr lang="en-US" altLang="zh-CN" dirty="0">
                <a:solidFill>
                  <a:srgbClr val="C00000"/>
                </a:solidFill>
                <a:latin typeface="Microsoft YaHei" panose="020B0503020204020204" pitchFamily="34" charset="-122"/>
                <a:ea typeface="Microsoft YaHei" panose="020B0503020204020204" pitchFamily="34" charset="-122"/>
              </a:rPr>
              <a:t>?</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
        <p:nvSpPr>
          <p:cNvPr id="10" name="内容占位符 2"/>
          <p:cNvSpPr>
            <a:spLocks noGrp="1"/>
          </p:cNvSpPr>
          <p:nvPr>
            <p:ph idx="1"/>
          </p:nvPr>
        </p:nvSpPr>
        <p:spPr>
          <a:xfrm>
            <a:off x="413880" y="991991"/>
            <a:ext cx="7937500" cy="2565401"/>
          </a:xfrm>
        </p:spPr>
        <p:txBody>
          <a:bodyPr>
            <a:normAutofit/>
          </a:bodyPr>
          <a:lstStyle/>
          <a:p>
            <a:pPr>
              <a:lnSpc>
                <a:spcPct val="150000"/>
              </a:lnSpc>
            </a:pPr>
            <a:r>
              <a:rPr lang="zh-CN" altLang="en-US" b="1" dirty="0">
                <a:solidFill>
                  <a:srgbClr val="023A91"/>
                </a:solidFill>
                <a:latin typeface="Microsoft YaHei" panose="020B0503020204020204" pitchFamily="34" charset="-122"/>
                <a:ea typeface="Microsoft YaHei" panose="020B0503020204020204" pitchFamily="34" charset="-122"/>
              </a:rPr>
              <a:t>交叉验证法：</a:t>
            </a:r>
            <a:endParaRPr lang="en-US" altLang="zh-CN" b="1" dirty="0">
              <a:solidFill>
                <a:srgbClr val="023A91"/>
              </a:solidFill>
              <a:latin typeface="Microsoft YaHei" panose="020B0503020204020204" pitchFamily="34" charset="-122"/>
              <a:ea typeface="Microsoft YaHei" panose="020B0503020204020204" pitchFamily="34" charset="-122"/>
            </a:endParaRPr>
          </a:p>
          <a:p>
            <a:pPr marL="325800" lvl="1" indent="0">
              <a:lnSpc>
                <a:spcPct val="150000"/>
              </a:lnSpc>
              <a:buNone/>
            </a:pPr>
            <a:r>
              <a:rPr lang="zh-CN" altLang="en-US" dirty="0">
                <a:latin typeface="Microsoft YaHei" panose="020B0503020204020204" pitchFamily="34" charset="-122"/>
                <a:ea typeface="Microsoft YaHei" panose="020B0503020204020204" pitchFamily="34" charset="-122"/>
              </a:rPr>
              <a:t>将数据集分层采样划分为</a:t>
            </a:r>
            <a:r>
              <a:rPr lang="en-US" altLang="zh-CN" b="1" dirty="0">
                <a:latin typeface="Microsoft YaHei" panose="020B0503020204020204" pitchFamily="34" charset="-122"/>
                <a:ea typeface="Microsoft YaHei" panose="020B0503020204020204" pitchFamily="34" charset="-122"/>
              </a:rPr>
              <a:t>k</a:t>
            </a:r>
            <a:r>
              <a:rPr lang="zh-CN" altLang="en-US" b="1" dirty="0">
                <a:latin typeface="Microsoft YaHei" panose="020B0503020204020204" pitchFamily="34" charset="-122"/>
                <a:ea typeface="Microsoft YaHei" panose="020B0503020204020204" pitchFamily="34" charset="-122"/>
              </a:rPr>
              <a:t>个大小相似的互斥子集</a:t>
            </a:r>
            <a:r>
              <a:rPr lang="zh-CN" altLang="en-US" dirty="0">
                <a:latin typeface="Microsoft YaHei" panose="020B0503020204020204" pitchFamily="34" charset="-122"/>
                <a:ea typeface="Microsoft YaHei" panose="020B0503020204020204" pitchFamily="34" charset="-122"/>
              </a:rPr>
              <a:t>，每次用</a:t>
            </a:r>
            <a:r>
              <a:rPr lang="en-US" altLang="zh-CN" b="1" dirty="0">
                <a:solidFill>
                  <a:schemeClr val="accent6">
                    <a:lumMod val="90000"/>
                    <a:lumOff val="10000"/>
                  </a:schemeClr>
                </a:solidFill>
                <a:latin typeface="Microsoft YaHei" panose="020B0503020204020204" pitchFamily="34" charset="-122"/>
                <a:ea typeface="Microsoft YaHei" panose="020B0503020204020204" pitchFamily="34" charset="-122"/>
              </a:rPr>
              <a:t>k-1</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个子集的并集</a:t>
            </a:r>
            <a:r>
              <a:rPr lang="zh-CN" altLang="en-US" dirty="0">
                <a:latin typeface="Microsoft YaHei" panose="020B0503020204020204" pitchFamily="34" charset="-122"/>
                <a:ea typeface="Microsoft YaHei" panose="020B0503020204020204" pitchFamily="34" charset="-122"/>
              </a:rPr>
              <a:t>作为训练集，余下的子集作为测试集，最终返回</a:t>
            </a:r>
            <a:r>
              <a:rPr lang="en-US" altLang="zh-CN" dirty="0">
                <a:latin typeface="Microsoft YaHei" panose="020B0503020204020204" pitchFamily="34" charset="-122"/>
                <a:ea typeface="Microsoft YaHei" panose="020B0503020204020204" pitchFamily="34" charset="-122"/>
              </a:rPr>
              <a:t>k</a:t>
            </a:r>
            <a:r>
              <a:rPr lang="zh-CN" altLang="en-US" dirty="0">
                <a:latin typeface="Microsoft YaHei" panose="020B0503020204020204" pitchFamily="34" charset="-122"/>
                <a:ea typeface="Microsoft YaHei" panose="020B0503020204020204" pitchFamily="34" charset="-122"/>
              </a:rPr>
              <a:t>个测试结果的均值，</a:t>
            </a:r>
            <a:r>
              <a:rPr lang="en-US" altLang="zh-CN" dirty="0">
                <a:latin typeface="Microsoft YaHei" panose="020B0503020204020204" pitchFamily="34" charset="-122"/>
                <a:ea typeface="Microsoft YaHei" panose="020B0503020204020204" pitchFamily="34" charset="-122"/>
              </a:rPr>
              <a:t>k</a:t>
            </a:r>
            <a:r>
              <a:rPr lang="zh-CN" altLang="en-US" dirty="0">
                <a:latin typeface="Microsoft YaHei" panose="020B0503020204020204" pitchFamily="34" charset="-122"/>
                <a:ea typeface="Microsoft YaHei" panose="020B0503020204020204" pitchFamily="34" charset="-122"/>
              </a:rPr>
              <a:t>最常用的取值是</a:t>
            </a:r>
            <a:r>
              <a:rPr lang="en-US" altLang="zh-CN" dirty="0">
                <a:latin typeface="Microsoft YaHei" panose="020B0503020204020204" pitchFamily="34" charset="-122"/>
                <a:ea typeface="Microsoft YaHei" panose="020B0503020204020204" pitchFamily="34" charset="-122"/>
              </a:rPr>
              <a:t>10.</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2004" y="3018078"/>
            <a:ext cx="6413499" cy="3217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6486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评估方法</a:t>
            </a:r>
          </a:p>
        </p:txBody>
      </p:sp>
      <p:sp>
        <p:nvSpPr>
          <p:cNvPr id="4" name="内容占位符 3"/>
          <p:cNvSpPr>
            <a:spLocks noGrp="1"/>
          </p:cNvSpPr>
          <p:nvPr>
            <p:ph idx="1"/>
          </p:nvPr>
        </p:nvSpPr>
        <p:spPr>
          <a:xfrm>
            <a:off x="260350" y="1066641"/>
            <a:ext cx="8151273" cy="1858065"/>
          </a:xfrm>
        </p:spPr>
        <p:txBody>
          <a:bodyPr>
            <a:normAutofit fontScale="92500" lnSpcReduction="20000"/>
          </a:bodyPr>
          <a:lstStyle/>
          <a:p>
            <a:pPr marL="0" indent="0">
              <a:lnSpc>
                <a:spcPct val="160000"/>
              </a:lnSpc>
              <a:buNone/>
            </a:pPr>
            <a:r>
              <a:rPr lang="zh-CN" altLang="en-US" dirty="0">
                <a:latin typeface="Microsoft YaHei" panose="020B0503020204020204" pitchFamily="34" charset="-122"/>
                <a:ea typeface="Microsoft YaHei" panose="020B0503020204020204" pitchFamily="34" charset="-122"/>
              </a:rPr>
              <a:t>与留出法类似，将数据集</a:t>
            </a:r>
            <a:r>
              <a:rPr lang="en-US" altLang="zh-CN" dirty="0">
                <a:latin typeface="Microsoft YaHei" panose="020B0503020204020204" pitchFamily="34" charset="-122"/>
                <a:ea typeface="Microsoft YaHei" panose="020B0503020204020204" pitchFamily="34" charset="-122"/>
              </a:rPr>
              <a:t>D</a:t>
            </a:r>
            <a:r>
              <a:rPr lang="zh-CN" altLang="en-US" dirty="0">
                <a:latin typeface="Microsoft YaHei" panose="020B0503020204020204" pitchFamily="34" charset="-122"/>
                <a:ea typeface="Microsoft YaHei" panose="020B0503020204020204" pitchFamily="34" charset="-122"/>
              </a:rPr>
              <a:t>划分为</a:t>
            </a:r>
            <a:r>
              <a:rPr lang="en-US" altLang="zh-CN" dirty="0">
                <a:latin typeface="Microsoft YaHei" panose="020B0503020204020204" pitchFamily="34" charset="-122"/>
                <a:ea typeface="Microsoft YaHei" panose="020B0503020204020204" pitchFamily="34" charset="-122"/>
              </a:rPr>
              <a:t>k</a:t>
            </a:r>
            <a:r>
              <a:rPr lang="zh-CN" altLang="en-US" dirty="0">
                <a:latin typeface="Microsoft YaHei" panose="020B0503020204020204" pitchFamily="34" charset="-122"/>
                <a:ea typeface="Microsoft YaHei" panose="020B0503020204020204" pitchFamily="34" charset="-122"/>
              </a:rPr>
              <a:t>个子集同样存在多种划分方式，为了减小因样本划分不同而引入的差别，</a:t>
            </a:r>
            <a:r>
              <a:rPr lang="en-US" altLang="zh-CN" dirty="0">
                <a:latin typeface="Microsoft YaHei" panose="020B0503020204020204" pitchFamily="34" charset="-122"/>
                <a:ea typeface="Microsoft YaHei" panose="020B0503020204020204" pitchFamily="34" charset="-122"/>
              </a:rPr>
              <a:t>k</a:t>
            </a:r>
            <a:r>
              <a:rPr lang="zh-CN" altLang="en-US" dirty="0">
                <a:latin typeface="Microsoft YaHei" panose="020B0503020204020204" pitchFamily="34" charset="-122"/>
                <a:ea typeface="Microsoft YaHei" panose="020B0503020204020204" pitchFamily="34" charset="-122"/>
              </a:rPr>
              <a:t>折交叉验证通常随机使用不同的划分重复</a:t>
            </a: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次，最终的评估结果是这</a:t>
            </a:r>
            <a:r>
              <a:rPr lang="en-US" altLang="zh-CN" dirty="0">
                <a:latin typeface="Microsoft YaHei" panose="020B0503020204020204" pitchFamily="34" charset="-122"/>
                <a:ea typeface="Microsoft YaHei" panose="020B0503020204020204" pitchFamily="34" charset="-122"/>
              </a:rPr>
              <a:t>p</a:t>
            </a:r>
            <a:r>
              <a:rPr lang="zh-CN" altLang="en-US" dirty="0">
                <a:latin typeface="Microsoft YaHei" panose="020B0503020204020204" pitchFamily="34" charset="-122"/>
                <a:ea typeface="Microsoft YaHei" panose="020B0503020204020204" pitchFamily="34" charset="-122"/>
              </a:rPr>
              <a:t>次</a:t>
            </a:r>
            <a:r>
              <a:rPr lang="en-US" altLang="zh-CN" dirty="0">
                <a:latin typeface="Microsoft YaHei" panose="020B0503020204020204" pitchFamily="34" charset="-122"/>
                <a:ea typeface="Microsoft YaHei" panose="020B0503020204020204" pitchFamily="34" charset="-122"/>
              </a:rPr>
              <a:t>k</a:t>
            </a:r>
            <a:r>
              <a:rPr lang="zh-CN" altLang="en-US" dirty="0">
                <a:latin typeface="Microsoft YaHei" panose="020B0503020204020204" pitchFamily="34" charset="-122"/>
                <a:ea typeface="Microsoft YaHei" panose="020B0503020204020204" pitchFamily="34" charset="-122"/>
              </a:rPr>
              <a:t>折交叉验证结果的均值，例如常见的“</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次</a:t>
            </a:r>
            <a:r>
              <a:rPr lang="en-US" altLang="zh-CN" dirty="0">
                <a:latin typeface="Microsoft YaHei" panose="020B0503020204020204" pitchFamily="34" charset="-122"/>
                <a:ea typeface="Microsoft YaHei" panose="020B0503020204020204" pitchFamily="34" charset="-122"/>
              </a:rPr>
              <a:t>10</a:t>
            </a:r>
            <a:r>
              <a:rPr lang="zh-CN" altLang="en-US" dirty="0">
                <a:latin typeface="Microsoft YaHei" panose="020B0503020204020204" pitchFamily="34" charset="-122"/>
                <a:ea typeface="Microsoft YaHei" panose="020B0503020204020204" pitchFamily="34" charset="-122"/>
              </a:rPr>
              <a:t>折交叉验证”</a:t>
            </a:r>
          </a:p>
        </p:txBody>
      </p:sp>
      <p:grpSp>
        <p:nvGrpSpPr>
          <p:cNvPr id="7" name="组合 6"/>
          <p:cNvGrpSpPr/>
          <p:nvPr/>
        </p:nvGrpSpPr>
        <p:grpSpPr>
          <a:xfrm>
            <a:off x="212334" y="2968547"/>
            <a:ext cx="8616950" cy="1908253"/>
            <a:chOff x="212334" y="2968547"/>
            <a:chExt cx="8616950" cy="1908253"/>
          </a:xfrm>
        </p:grpSpPr>
        <p:sp>
          <p:nvSpPr>
            <p:cNvPr id="8" name="内容占位符 3"/>
            <p:cNvSpPr txBox="1">
              <a:spLocks/>
            </p:cNvSpPr>
            <p:nvPr/>
          </p:nvSpPr>
          <p:spPr>
            <a:xfrm>
              <a:off x="212334" y="2968547"/>
              <a:ext cx="8616950" cy="1908253"/>
            </a:xfrm>
            <a:prstGeom prst="rect">
              <a:avLst/>
            </a:prstGeom>
          </p:spPr>
          <p:txBody>
            <a:bodyPr vert="horz" lIns="91440" tIns="46800" rIns="91440" bIns="45720" rtlCol="0">
              <a:normAutofit fontScale="92500" lnSpcReduction="100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zh-CN" altLang="en-US" dirty="0">
                  <a:latin typeface="Microsoft YaHei" panose="020B0503020204020204" pitchFamily="34" charset="-122"/>
                  <a:ea typeface="Microsoft YaHei" panose="020B0503020204020204" pitchFamily="34" charset="-122"/>
                </a:rPr>
                <a:t>假设数据集</a:t>
              </a:r>
              <a:r>
                <a:rPr lang="en-US" altLang="zh-CN" dirty="0">
                  <a:latin typeface="Microsoft YaHei" panose="020B0503020204020204" pitchFamily="34" charset="-122"/>
                  <a:ea typeface="Microsoft YaHei" panose="020B0503020204020204" pitchFamily="34" charset="-122"/>
                </a:rPr>
                <a:t>D</a:t>
              </a:r>
              <a:r>
                <a:rPr lang="zh-CN" altLang="en-US" dirty="0">
                  <a:latin typeface="Microsoft YaHei" panose="020B0503020204020204" pitchFamily="34" charset="-122"/>
                  <a:ea typeface="Microsoft YaHei" panose="020B0503020204020204" pitchFamily="34" charset="-122"/>
                </a:rPr>
                <a:t>包含</a:t>
              </a:r>
              <a:r>
                <a:rPr lang="en-US" altLang="zh-CN" dirty="0">
                  <a:latin typeface="Microsoft YaHei" panose="020B0503020204020204" pitchFamily="34" charset="-122"/>
                  <a:ea typeface="Microsoft YaHei" panose="020B0503020204020204" pitchFamily="34" charset="-122"/>
                </a:rPr>
                <a:t>m</a:t>
              </a:r>
              <a:r>
                <a:rPr lang="zh-CN" altLang="en-US" dirty="0">
                  <a:latin typeface="Microsoft YaHei" panose="020B0503020204020204" pitchFamily="34" charset="-122"/>
                  <a:ea typeface="Microsoft YaHei" panose="020B0503020204020204" pitchFamily="34" charset="-122"/>
                </a:rPr>
                <a:t>个样本，若令       ，则得到留一法：</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en-US" b="1" dirty="0">
                  <a:latin typeface="Microsoft YaHei" panose="020B0503020204020204" pitchFamily="34" charset="-122"/>
                  <a:ea typeface="Microsoft YaHei" panose="020B0503020204020204" pitchFamily="34" charset="-122"/>
                </a:rPr>
                <a:t>不受随机样本划分方式</a:t>
              </a:r>
              <a:r>
                <a:rPr lang="zh-CN" altLang="en-US" dirty="0">
                  <a:latin typeface="Microsoft YaHei" panose="020B0503020204020204" pitchFamily="34" charset="-122"/>
                  <a:ea typeface="Microsoft YaHei" panose="020B0503020204020204" pitchFamily="34" charset="-122"/>
                </a:rPr>
                <a:t>的影响</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结果往往</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比较准确</a:t>
              </a:r>
              <a:endParaRPr lang="en-US" altLang="zh-CN" b="1" dirty="0">
                <a:solidFill>
                  <a:schemeClr val="accent6">
                    <a:lumMod val="90000"/>
                    <a:lumOff val="10000"/>
                  </a:schemeClr>
                </a:solidFill>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当</a:t>
              </a:r>
              <a:r>
                <a:rPr lang="zh-CN" altLang="en-US" b="1" dirty="0">
                  <a:solidFill>
                    <a:srgbClr val="C00000"/>
                  </a:solidFill>
                  <a:latin typeface="Microsoft YaHei" panose="020B0503020204020204" pitchFamily="34" charset="-122"/>
                  <a:ea typeface="Microsoft YaHei" panose="020B0503020204020204" pitchFamily="34" charset="-122"/>
                </a:rPr>
                <a:t>数据集比较大时，计算开销难以忍受</a:t>
              </a:r>
            </a:p>
          </p:txBody>
        </p:sp>
        <p:graphicFrame>
          <p:nvGraphicFramePr>
            <p:cNvPr id="6" name="对象 5"/>
            <p:cNvGraphicFramePr>
              <a:graphicFrameLocks noChangeAspect="1"/>
            </p:cNvGraphicFramePr>
            <p:nvPr/>
          </p:nvGraphicFramePr>
          <p:xfrm>
            <a:off x="4009222" y="3103526"/>
            <a:ext cx="653527" cy="248239"/>
          </p:xfrm>
          <a:graphic>
            <a:graphicData uri="http://schemas.openxmlformats.org/presentationml/2006/ole">
              <mc:AlternateContent xmlns:mc="http://schemas.openxmlformats.org/markup-compatibility/2006">
                <mc:Choice xmlns:v="urn:schemas-microsoft-com:vml" Requires="v">
                  <p:oleObj name="Formula" r:id="rId2" imgW="412920" imgH="157680" progId="Equation.Ribbit">
                    <p:embed/>
                  </p:oleObj>
                </mc:Choice>
                <mc:Fallback>
                  <p:oleObj name="Formula" r:id="rId2" imgW="412920" imgH="157680" progId="Equation.Ribbit">
                    <p:embed/>
                    <p:pic>
                      <p:nvPicPr>
                        <p:cNvPr id="6" name="对象 5"/>
                        <p:cNvPicPr/>
                        <p:nvPr/>
                      </p:nvPicPr>
                      <p:blipFill>
                        <a:blip r:embed="rId3"/>
                        <a:stretch>
                          <a:fillRect/>
                        </a:stretch>
                      </p:blipFill>
                      <p:spPr>
                        <a:xfrm>
                          <a:off x="4009222" y="3103526"/>
                          <a:ext cx="653527" cy="248239"/>
                        </a:xfrm>
                        <a:prstGeom prst="rect">
                          <a:avLst/>
                        </a:prstGeom>
                      </p:spPr>
                    </p:pic>
                  </p:oleObj>
                </mc:Fallback>
              </mc:AlternateContent>
            </a:graphicData>
          </a:graphic>
        </p:graphicFrame>
      </p:grpSp>
    </p:spTree>
    <p:extLst>
      <p:ext uri="{BB962C8B-B14F-4D97-AF65-F5344CB8AC3E}">
        <p14:creationId xmlns:p14="http://schemas.microsoft.com/office/powerpoint/2010/main" val="94330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评估方法</a:t>
            </a:r>
          </a:p>
        </p:txBody>
      </p:sp>
      <p:sp>
        <p:nvSpPr>
          <p:cNvPr id="10" name="内容占位符 2"/>
          <p:cNvSpPr>
            <a:spLocks noGrp="1"/>
          </p:cNvSpPr>
          <p:nvPr>
            <p:ph idx="1"/>
          </p:nvPr>
        </p:nvSpPr>
        <p:spPr>
          <a:xfrm>
            <a:off x="809625" y="1416049"/>
            <a:ext cx="7937500" cy="4295819"/>
          </a:xfrm>
        </p:spPr>
        <p:txBody>
          <a:bodyPr>
            <a:normAutofit/>
          </a:bodyPr>
          <a:lstStyle/>
          <a:p>
            <a:r>
              <a:rPr lang="zh-CN" altLang="en-US" b="1" dirty="0">
                <a:solidFill>
                  <a:srgbClr val="023A91"/>
                </a:solidFill>
                <a:latin typeface="Microsoft YaHei" panose="020B0503020204020204" pitchFamily="34" charset="-122"/>
                <a:ea typeface="Microsoft YaHei" panose="020B0503020204020204" pitchFamily="34" charset="-122"/>
              </a:rPr>
              <a:t>自助法</a:t>
            </a:r>
            <a:r>
              <a:rPr lang="zh-CN" altLang="en-US" dirty="0">
                <a:solidFill>
                  <a:srgbClr val="023A91"/>
                </a:solidFill>
                <a:latin typeface="Microsoft YaHei" panose="020B0503020204020204" pitchFamily="34" charset="-122"/>
                <a:ea typeface="Microsoft YaHei" panose="020B0503020204020204" pitchFamily="34" charset="-122"/>
              </a:rPr>
              <a:t>：</a:t>
            </a:r>
            <a:endParaRPr lang="en-US" altLang="zh-CN" dirty="0">
              <a:solidFill>
                <a:srgbClr val="023A91"/>
              </a:solidFill>
              <a:latin typeface="Microsoft YaHei" panose="020B0503020204020204" pitchFamily="34" charset="-122"/>
              <a:ea typeface="Microsoft YaHei" panose="020B0503020204020204" pitchFamily="34" charset="-122"/>
            </a:endParaRPr>
          </a:p>
          <a:p>
            <a:pPr marL="325800" lvl="1" indent="0">
              <a:buNone/>
            </a:pPr>
            <a:r>
              <a:rPr lang="zh-CN" altLang="en-US" dirty="0">
                <a:latin typeface="Microsoft YaHei" panose="020B0503020204020204" pitchFamily="34" charset="-122"/>
                <a:ea typeface="Microsoft YaHei" panose="020B0503020204020204" pitchFamily="34" charset="-122"/>
              </a:rPr>
              <a:t>以自助采样法为基础，对数据集  有放回采样   次得到训练集</a:t>
            </a:r>
            <a:endParaRPr lang="en-US" altLang="zh-CN" dirty="0">
              <a:latin typeface="Microsoft YaHei" panose="020B0503020204020204" pitchFamily="34" charset="-122"/>
              <a:ea typeface="Microsoft YaHei" panose="020B0503020204020204" pitchFamily="34" charset="-122"/>
            </a:endParaRPr>
          </a:p>
          <a:p>
            <a:pPr marL="325800" lvl="1" indent="0">
              <a:buNone/>
            </a:pPr>
            <a:r>
              <a:rPr lang="en-US" altLang="zh-CN" dirty="0">
                <a:latin typeface="Microsoft YaHei" panose="020B0503020204020204" pitchFamily="34" charset="-122"/>
                <a:ea typeface="Microsoft YaHei" panose="020B0503020204020204" pitchFamily="34" charset="-122"/>
              </a:rPr>
              <a:t>  ,     </a:t>
            </a:r>
            <a:r>
              <a:rPr lang="zh-CN" altLang="en-US" dirty="0">
                <a:latin typeface="Microsoft YaHei" panose="020B0503020204020204" pitchFamily="34" charset="-122"/>
                <a:ea typeface="Microsoft YaHei" panose="020B0503020204020204" pitchFamily="34" charset="-122"/>
              </a:rPr>
              <a:t>     用做测试集。</a:t>
            </a:r>
            <a:endParaRPr lang="en-US" altLang="zh-CN" dirty="0">
              <a:latin typeface="Microsoft YaHei" panose="020B0503020204020204" pitchFamily="34" charset="-122"/>
              <a:ea typeface="Microsoft YaHei" panose="020B0503020204020204" pitchFamily="34" charset="-122"/>
            </a:endParaRPr>
          </a:p>
          <a:p>
            <a:pPr marL="325800" lvl="1" indent="0">
              <a:buNone/>
            </a:pPr>
            <a:endParaRPr lang="en-US" altLang="zh-CN" dirty="0">
              <a:latin typeface="Microsoft YaHei" panose="020B0503020204020204" pitchFamily="34" charset="-122"/>
              <a:ea typeface="Microsoft YaHei" panose="020B0503020204020204" pitchFamily="34" charset="-122"/>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75" y="1854880"/>
            <a:ext cx="182849" cy="17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395" y="1815411"/>
            <a:ext cx="324549" cy="24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863" y="2195830"/>
            <a:ext cx="272153" cy="199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8691" y="2178759"/>
            <a:ext cx="634365" cy="21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718950" y="2565106"/>
            <a:ext cx="7937500" cy="2565401"/>
            <a:chOff x="718950" y="2565106"/>
            <a:chExt cx="7937500" cy="2565401"/>
          </a:xfrm>
        </p:grpSpPr>
        <p:sp>
          <p:nvSpPr>
            <p:cNvPr id="9" name="内容占位符 2"/>
            <p:cNvSpPr txBox="1">
              <a:spLocks/>
            </p:cNvSpPr>
            <p:nvPr/>
          </p:nvSpPr>
          <p:spPr>
            <a:xfrm>
              <a:off x="718950" y="2565106"/>
              <a:ext cx="7937500" cy="2565401"/>
            </a:xfrm>
            <a:prstGeom prst="rect">
              <a:avLst/>
            </a:prstGeom>
          </p:spPr>
          <p:txBody>
            <a:bodyPr vert="horz" lIns="91440" tIns="46800" rIns="91440" bIns="45720" rtlCol="0">
              <a:normAutofit fontScale="92500" lnSpcReduction="200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zh-CN" altLang="en-US" dirty="0">
                  <a:latin typeface="Microsoft YaHei" panose="020B0503020204020204" pitchFamily="34" charset="-122"/>
                  <a:ea typeface="Microsoft YaHei" panose="020B0503020204020204" pitchFamily="34" charset="-122"/>
                </a:rPr>
                <a:t>实际模型与预期模型都使用    个训练样本</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约有</a:t>
              </a:r>
              <a:r>
                <a:rPr lang="en-US" altLang="zh-CN" b="1" dirty="0">
                  <a:solidFill>
                    <a:schemeClr val="accent6">
                      <a:lumMod val="90000"/>
                      <a:lumOff val="10000"/>
                    </a:schemeClr>
                  </a:solidFill>
                  <a:latin typeface="Microsoft YaHei" panose="020B0503020204020204" pitchFamily="34" charset="-122"/>
                  <a:ea typeface="Microsoft YaHei" panose="020B0503020204020204" pitchFamily="34" charset="-122"/>
                </a:rPr>
                <a:t>1/3</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的样本</a:t>
              </a:r>
              <a:r>
                <a:rPr lang="zh-CN" altLang="en-US" dirty="0">
                  <a:latin typeface="Microsoft YaHei" panose="020B0503020204020204" pitchFamily="34" charset="-122"/>
                  <a:ea typeface="Microsoft YaHei" panose="020B0503020204020204" pitchFamily="34" charset="-122"/>
                </a:rPr>
                <a:t>没在训练集中出现 </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从初始数据集中产生</a:t>
              </a:r>
              <a:r>
                <a:rPr lang="zh-CN" altLang="en-US" b="1" dirty="0">
                  <a:latin typeface="Microsoft YaHei" panose="020B0503020204020204" pitchFamily="34" charset="-122"/>
                  <a:ea typeface="Microsoft YaHei" panose="020B0503020204020204" pitchFamily="34" charset="-122"/>
                </a:rPr>
                <a:t>多个不同的训练集</a:t>
              </a:r>
              <a:r>
                <a:rPr lang="zh-CN" altLang="en-US" dirty="0">
                  <a:latin typeface="Microsoft YaHei" panose="020B0503020204020204" pitchFamily="34" charset="-122"/>
                  <a:ea typeface="Microsoft YaHei" panose="020B0503020204020204" pitchFamily="34" charset="-122"/>
                </a:rPr>
                <a:t>，对集成学习有很大的好处</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自助法在数据集较小、难以有效划分训练</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测试集时很有用；</a:t>
              </a:r>
              <a:r>
                <a:rPr lang="zh-CN" altLang="en-US" b="1" dirty="0">
                  <a:solidFill>
                    <a:srgbClr val="C00000"/>
                  </a:solidFill>
                  <a:latin typeface="Microsoft YaHei" panose="020B0503020204020204" pitchFamily="34" charset="-122"/>
                  <a:ea typeface="Microsoft YaHei" panose="020B0503020204020204" pitchFamily="34" charset="-122"/>
                </a:rPr>
                <a:t>由于改变了数据集分布可能引入估计偏差</a:t>
              </a:r>
              <a:r>
                <a:rPr lang="zh-CN" altLang="en-US" dirty="0">
                  <a:latin typeface="Microsoft YaHei" panose="020B0503020204020204" pitchFamily="34" charset="-122"/>
                  <a:ea typeface="Microsoft YaHei" panose="020B0503020204020204" pitchFamily="34" charset="-122"/>
                </a:rPr>
                <a:t>，在数据量足够时，留出法和交叉验证法更常用。</a:t>
              </a:r>
              <a:endParaRPr lang="en-US" altLang="zh-CN" dirty="0">
                <a:latin typeface="Microsoft YaHei" panose="020B0503020204020204" pitchFamily="34" charset="-122"/>
                <a:ea typeface="Microsoft YaHei" panose="020B0503020204020204" pitchFamily="34" charset="-122"/>
              </a:endParaRP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662" y="2631615"/>
              <a:ext cx="292475" cy="22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622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00000"/>
                </a:solidFill>
                <a:latin typeface="Microsoft YaHei" panose="020B0503020204020204" pitchFamily="34" charset="-122"/>
                <a:ea typeface="Microsoft YaHei" panose="020B0503020204020204" pitchFamily="34" charset="-122"/>
              </a:rPr>
              <a:t>性能度量</a:t>
            </a:r>
            <a:r>
              <a:rPr lang="en-US" altLang="zh-CN" dirty="0">
                <a:solidFill>
                  <a:srgbClr val="C00000"/>
                </a:solidFill>
                <a:latin typeface="Microsoft YaHei" panose="020B0503020204020204" pitchFamily="34" charset="-122"/>
                <a:ea typeface="Microsoft YaHei" panose="020B0503020204020204" pitchFamily="34" charset="-122"/>
              </a:rPr>
              <a:t>?</a:t>
            </a:r>
            <a:endParaRPr lang="zh-CN" altLang="en-US" dirty="0">
              <a:solidFill>
                <a:srgbClr val="C00000"/>
              </a:solidFill>
              <a:latin typeface="Microsoft YaHei" panose="020B0503020204020204" pitchFamily="34" charset="-122"/>
              <a:ea typeface="Microsoft YaHei" panose="020B0503020204020204" pitchFamily="34" charset="-122"/>
            </a:endParaRPr>
          </a:p>
        </p:txBody>
      </p:sp>
      <p:sp>
        <p:nvSpPr>
          <p:cNvPr id="13" name="内容占位符 2"/>
          <p:cNvSpPr txBox="1">
            <a:spLocks/>
          </p:cNvSpPr>
          <p:nvPr/>
        </p:nvSpPr>
        <p:spPr>
          <a:xfrm>
            <a:off x="766993" y="1486947"/>
            <a:ext cx="6973210" cy="7382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dirty="0">
                <a:latin typeface="Microsoft YaHei" panose="020B0503020204020204" pitchFamily="34" charset="-122"/>
                <a:ea typeface="Microsoft YaHei" panose="020B0503020204020204" pitchFamily="34" charset="-122"/>
              </a:rPr>
              <a:t>性能度量是</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衡量模型泛化能力的评价标准</a:t>
            </a:r>
            <a:r>
              <a:rPr lang="zh-CN" altLang="en-US" dirty="0">
                <a:latin typeface="Microsoft YaHei" panose="020B0503020204020204" pitchFamily="34" charset="-122"/>
                <a:ea typeface="Microsoft YaHei" panose="020B0503020204020204" pitchFamily="34" charset="-122"/>
              </a:rPr>
              <a:t>，反映了任务需求；使用</a:t>
            </a:r>
            <a:r>
              <a:rPr lang="zh-CN" altLang="en-US" b="1" dirty="0">
                <a:solidFill>
                  <a:srgbClr val="C00000"/>
                </a:solidFill>
                <a:latin typeface="Microsoft YaHei" panose="020B0503020204020204" pitchFamily="34" charset="-122"/>
                <a:ea typeface="Microsoft YaHei" panose="020B0503020204020204" pitchFamily="34" charset="-122"/>
              </a:rPr>
              <a:t>不同的性能度量往往会导致不同的评判结果</a:t>
            </a:r>
          </a:p>
        </p:txBody>
      </p:sp>
      <p:grpSp>
        <p:nvGrpSpPr>
          <p:cNvPr id="4" name="组合 3"/>
          <p:cNvGrpSpPr/>
          <p:nvPr/>
        </p:nvGrpSpPr>
        <p:grpSpPr>
          <a:xfrm>
            <a:off x="733320" y="2607320"/>
            <a:ext cx="7127980" cy="738236"/>
            <a:chOff x="682520" y="2607320"/>
            <a:chExt cx="7127980" cy="738236"/>
          </a:xfrm>
        </p:grpSpPr>
        <p:sp>
          <p:nvSpPr>
            <p:cNvPr id="18" name="内容占位符 2"/>
            <p:cNvSpPr txBox="1">
              <a:spLocks/>
            </p:cNvSpPr>
            <p:nvPr/>
          </p:nvSpPr>
          <p:spPr>
            <a:xfrm>
              <a:off x="682520" y="2607320"/>
              <a:ext cx="7127980" cy="7382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strike="sngStrike" dirty="0">
                  <a:latin typeface="Microsoft YaHei" panose="020B0503020204020204" pitchFamily="34" charset="-122"/>
                  <a:ea typeface="Microsoft YaHei" panose="020B0503020204020204" pitchFamily="34" charset="-122"/>
                </a:rPr>
                <a:t>在预测任务中，给定样例集</a:t>
              </a:r>
              <a:endParaRPr lang="en-US" altLang="zh-CN" strike="sngStrike" dirty="0">
                <a:latin typeface="Microsoft YaHei" panose="020B0503020204020204" pitchFamily="34" charset="-122"/>
                <a:ea typeface="Microsoft YaHei" panose="020B0503020204020204" pitchFamily="34" charset="-122"/>
              </a:endParaRPr>
            </a:p>
            <a:p>
              <a:pPr marL="457200" lvl="1" indent="0">
                <a:buNone/>
              </a:pPr>
              <a:r>
                <a:rPr lang="zh-CN" altLang="en-US" strike="sngStrike" dirty="0">
                  <a:latin typeface="Microsoft YaHei" panose="020B0503020204020204" pitchFamily="34" charset="-122"/>
                  <a:ea typeface="Microsoft YaHei" panose="020B0503020204020204" pitchFamily="34" charset="-122"/>
                </a:rPr>
                <a:t>评估学习器的性能   也即把预测结果     和真实标记比较</a:t>
              </a:r>
              <a:r>
                <a:rPr lang="en-US" altLang="zh-CN" strike="sngStrike" dirty="0">
                  <a:latin typeface="Microsoft YaHei" panose="020B0503020204020204" pitchFamily="34" charset="-122"/>
                  <a:ea typeface="Microsoft YaHei" panose="020B0503020204020204" pitchFamily="34" charset="-122"/>
                </a:rPr>
                <a:t>.</a:t>
              </a:r>
              <a:r>
                <a:rPr lang="zh-CN" altLang="en-US" strike="sngStrike" dirty="0">
                  <a:latin typeface="Microsoft YaHei" panose="020B0503020204020204" pitchFamily="34" charset="-122"/>
                  <a:ea typeface="Microsoft YaHei" panose="020B0503020204020204" pitchFamily="34" charset="-122"/>
                </a:rPr>
                <a:t>  </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028" y="2687935"/>
              <a:ext cx="3136997" cy="231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463" y="3019427"/>
              <a:ext cx="181313" cy="247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012" y="3000108"/>
              <a:ext cx="428625" cy="22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组合 2"/>
          <p:cNvGrpSpPr/>
          <p:nvPr/>
        </p:nvGrpSpPr>
        <p:grpSpPr>
          <a:xfrm>
            <a:off x="733320" y="3791473"/>
            <a:ext cx="6973210" cy="1184152"/>
            <a:chOff x="733320" y="3791473"/>
            <a:chExt cx="6973210" cy="1184152"/>
          </a:xfrm>
        </p:grpSpPr>
        <p:sp>
          <p:nvSpPr>
            <p:cNvPr id="19" name="内容占位符 2"/>
            <p:cNvSpPr txBox="1">
              <a:spLocks/>
            </p:cNvSpPr>
            <p:nvPr/>
          </p:nvSpPr>
          <p:spPr>
            <a:xfrm>
              <a:off x="733320" y="3791473"/>
              <a:ext cx="6973210" cy="738236"/>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b="1" dirty="0">
                  <a:latin typeface="Microsoft YaHei" panose="020B0503020204020204" pitchFamily="34" charset="-122"/>
                  <a:ea typeface="Microsoft YaHei" panose="020B0503020204020204" pitchFamily="34" charset="-122"/>
                </a:rPr>
                <a:t>回归任务</a:t>
              </a:r>
              <a:r>
                <a:rPr lang="zh-CN" altLang="en-US" dirty="0">
                  <a:latin typeface="Microsoft YaHei" panose="020B0503020204020204" pitchFamily="34" charset="-122"/>
                  <a:ea typeface="Microsoft YaHei" panose="020B0503020204020204" pitchFamily="34" charset="-122"/>
                </a:rPr>
                <a:t>最常用的性能度量是</a:t>
              </a:r>
              <a:r>
                <a:rPr lang="zh-CN" altLang="en-US" b="1" dirty="0">
                  <a:latin typeface="Microsoft YaHei" panose="020B0503020204020204" pitchFamily="34" charset="-122"/>
                  <a:ea typeface="Microsoft YaHei" panose="020B0503020204020204" pitchFamily="34" charset="-122"/>
                </a:rPr>
                <a:t>“均方误差”</a:t>
              </a:r>
              <a:r>
                <a:rPr lang="zh-CN" altLang="en-US" dirty="0">
                  <a:latin typeface="Microsoft YaHei" panose="020B0503020204020204" pitchFamily="34" charset="-122"/>
                  <a:ea typeface="Microsoft YaHei" panose="020B0503020204020204" pitchFamily="34" charset="-122"/>
                </a:rPr>
                <a:t>：</a:t>
              </a:r>
            </a:p>
          </p:txBody>
        </p:sp>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988" y="4151088"/>
              <a:ext cx="3735338" cy="82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54661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性能度量</a:t>
            </a:r>
          </a:p>
        </p:txBody>
      </p:sp>
      <p:sp>
        <p:nvSpPr>
          <p:cNvPr id="13" name="内容占位符 2"/>
          <p:cNvSpPr txBox="1">
            <a:spLocks/>
          </p:cNvSpPr>
          <p:nvPr/>
        </p:nvSpPr>
        <p:spPr>
          <a:xfrm>
            <a:off x="766993" y="1267453"/>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dirty="0">
                <a:latin typeface="Microsoft YaHei" panose="020B0503020204020204" pitchFamily="34" charset="-122"/>
                <a:ea typeface="Microsoft YaHei" panose="020B0503020204020204" pitchFamily="34" charset="-122"/>
              </a:rPr>
              <a:t>对于分类任务</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错误率和精度是最常用的两种性能度量：</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错误率：</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分错样本</a:t>
            </a:r>
            <a:r>
              <a:rPr lang="zh-CN" altLang="en-US" dirty="0">
                <a:latin typeface="Microsoft YaHei" panose="020B0503020204020204" pitchFamily="34" charset="-122"/>
                <a:ea typeface="Microsoft YaHei" panose="020B0503020204020204" pitchFamily="34" charset="-122"/>
              </a:rPr>
              <a:t>占样本总数的比例</a:t>
            </a:r>
            <a:endParaRPr lang="en-US" altLang="zh-CN" dirty="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精度：</a:t>
            </a:r>
            <a:r>
              <a:rPr lang="zh-CN" altLang="en-US" b="1" dirty="0">
                <a:solidFill>
                  <a:schemeClr val="accent6">
                    <a:lumMod val="90000"/>
                    <a:lumOff val="10000"/>
                  </a:schemeClr>
                </a:solidFill>
                <a:latin typeface="Microsoft YaHei" panose="020B0503020204020204" pitchFamily="34" charset="-122"/>
                <a:ea typeface="Microsoft YaHei" panose="020B0503020204020204" pitchFamily="34" charset="-122"/>
              </a:rPr>
              <a:t>分对样本</a:t>
            </a:r>
            <a:r>
              <a:rPr lang="zh-CN" altLang="en-US" dirty="0">
                <a:latin typeface="Microsoft YaHei" panose="020B0503020204020204" pitchFamily="34" charset="-122"/>
                <a:ea typeface="Microsoft YaHei" panose="020B0503020204020204" pitchFamily="34" charset="-122"/>
              </a:rPr>
              <a:t>占样本总数的比例</a:t>
            </a:r>
            <a:endParaRPr lang="en-US" altLang="zh-CN" dirty="0">
              <a:latin typeface="Microsoft YaHei" panose="020B0503020204020204" pitchFamily="34" charset="-122"/>
              <a:ea typeface="Microsoft YaHei" panose="020B0503020204020204" pitchFamily="34" charset="-122"/>
            </a:endParaRPr>
          </a:p>
          <a:p>
            <a:pPr marL="457200" lvl="1" indent="0">
              <a:buNone/>
            </a:pPr>
            <a:endParaRPr lang="zh-CN" altLang="en-US" dirty="0">
              <a:latin typeface="Microsoft YaHei" panose="020B0503020204020204" pitchFamily="34" charset="-122"/>
              <a:ea typeface="Microsoft YaHei" panose="020B0503020204020204" pitchFamily="34" charset="-122"/>
            </a:endParaRPr>
          </a:p>
        </p:txBody>
      </p:sp>
      <p:pic>
        <p:nvPicPr>
          <p:cNvPr id="13319"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4937" y="3827845"/>
            <a:ext cx="2722563" cy="649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4850" y="3815146"/>
            <a:ext cx="3524250" cy="1062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47068" y="3327400"/>
            <a:ext cx="1638300" cy="38100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分类错误率</a:t>
            </a:r>
          </a:p>
        </p:txBody>
      </p:sp>
      <p:sp>
        <p:nvSpPr>
          <p:cNvPr id="28" name="TextBox 27"/>
          <p:cNvSpPr txBox="1"/>
          <p:nvPr/>
        </p:nvSpPr>
        <p:spPr>
          <a:xfrm>
            <a:off x="5744368" y="3340100"/>
            <a:ext cx="1638300" cy="381000"/>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精度</a:t>
            </a:r>
          </a:p>
        </p:txBody>
      </p:sp>
    </p:spTree>
    <p:extLst>
      <p:ext uri="{BB962C8B-B14F-4D97-AF65-F5344CB8AC3E}">
        <p14:creationId xmlns:p14="http://schemas.microsoft.com/office/powerpoint/2010/main" val="423916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319"/>
                                        </p:tgtEl>
                                        <p:attrNameLst>
                                          <p:attrName>style.visibility</p:attrName>
                                        </p:attrNameLst>
                                      </p:cBhvr>
                                      <p:to>
                                        <p:strVal val="visible"/>
                                      </p:to>
                                    </p:set>
                                    <p:animEffect transition="in" filter="fade">
                                      <p:cBhvr>
                                        <p:cTn id="7" dur="1000"/>
                                        <p:tgtEl>
                                          <p:spTgt spid="13319"/>
                                        </p:tgtEl>
                                      </p:cBhvr>
                                    </p:animEffect>
                                    <p:anim calcmode="lin" valueType="num">
                                      <p:cBhvr>
                                        <p:cTn id="8" dur="1000" fill="hold"/>
                                        <p:tgtEl>
                                          <p:spTgt spid="13319"/>
                                        </p:tgtEl>
                                        <p:attrNameLst>
                                          <p:attrName>ppt_x</p:attrName>
                                        </p:attrNameLst>
                                      </p:cBhvr>
                                      <p:tavLst>
                                        <p:tav tm="0">
                                          <p:val>
                                            <p:strVal val="#ppt_x"/>
                                          </p:val>
                                        </p:tav>
                                        <p:tav tm="100000">
                                          <p:val>
                                            <p:strVal val="#ppt_x"/>
                                          </p:val>
                                        </p:tav>
                                      </p:tavLst>
                                    </p:anim>
                                    <p:anim calcmode="lin" valueType="num">
                                      <p:cBhvr>
                                        <p:cTn id="9" dur="1000" fill="hold"/>
                                        <p:tgtEl>
                                          <p:spTgt spid="133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320"/>
                                        </p:tgtEl>
                                        <p:attrNameLst>
                                          <p:attrName>style.visibility</p:attrName>
                                        </p:attrNameLst>
                                      </p:cBhvr>
                                      <p:to>
                                        <p:strVal val="visible"/>
                                      </p:to>
                                    </p:set>
                                    <p:animEffect transition="in" filter="fade">
                                      <p:cBhvr>
                                        <p:cTn id="19" dur="1000"/>
                                        <p:tgtEl>
                                          <p:spTgt spid="13320"/>
                                        </p:tgtEl>
                                      </p:cBhvr>
                                    </p:animEffect>
                                    <p:anim calcmode="lin" valueType="num">
                                      <p:cBhvr>
                                        <p:cTn id="20" dur="1000" fill="hold"/>
                                        <p:tgtEl>
                                          <p:spTgt spid="13320"/>
                                        </p:tgtEl>
                                        <p:attrNameLst>
                                          <p:attrName>ppt_x</p:attrName>
                                        </p:attrNameLst>
                                      </p:cBhvr>
                                      <p:tavLst>
                                        <p:tav tm="0">
                                          <p:val>
                                            <p:strVal val="#ppt_x"/>
                                          </p:val>
                                        </p:tav>
                                        <p:tav tm="100000">
                                          <p:val>
                                            <p:strVal val="#ppt_x"/>
                                          </p:val>
                                        </p:tav>
                                      </p:tavLst>
                                    </p:anim>
                                    <p:anim calcmode="lin" valueType="num">
                                      <p:cBhvr>
                                        <p:cTn id="21" dur="1000" fill="hold"/>
                                        <p:tgtEl>
                                          <p:spTgt spid="1332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性能度量</a:t>
            </a:r>
          </a:p>
        </p:txBody>
      </p:sp>
      <p:sp>
        <p:nvSpPr>
          <p:cNvPr id="13" name="内容占位符 2"/>
          <p:cNvSpPr txBox="1">
            <a:spLocks/>
          </p:cNvSpPr>
          <p:nvPr/>
        </p:nvSpPr>
        <p:spPr>
          <a:xfrm>
            <a:off x="766993" y="14869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20000"/>
              </a:lnSpc>
              <a:spcBef>
                <a:spcPts val="0"/>
              </a:spcBef>
              <a:buNone/>
            </a:pPr>
            <a:r>
              <a:rPr lang="zh-CN" altLang="en-US" b="1" dirty="0">
                <a:latin typeface="Microsoft YaHei" panose="020B0503020204020204" pitchFamily="34" charset="-122"/>
                <a:ea typeface="Microsoft YaHei" panose="020B0503020204020204" pitchFamily="34" charset="-122"/>
              </a:rPr>
              <a:t>信息检索、</a:t>
            </a:r>
            <a:r>
              <a:rPr lang="en-US" altLang="zh-CN" b="1" dirty="0">
                <a:latin typeface="Microsoft YaHei" panose="020B0503020204020204" pitchFamily="34" charset="-122"/>
                <a:ea typeface="Microsoft YaHei" panose="020B0503020204020204" pitchFamily="34" charset="-122"/>
              </a:rPr>
              <a:t>Web</a:t>
            </a:r>
            <a:r>
              <a:rPr lang="zh-CN" altLang="en-US" b="1" dirty="0">
                <a:latin typeface="Microsoft YaHei" panose="020B0503020204020204" pitchFamily="34" charset="-122"/>
                <a:ea typeface="Microsoft YaHei" panose="020B0503020204020204" pitchFamily="34" charset="-122"/>
              </a:rPr>
              <a:t>搜索</a:t>
            </a:r>
            <a:r>
              <a:rPr lang="zh-CN" altLang="en-US" dirty="0">
                <a:latin typeface="Microsoft YaHei" panose="020B0503020204020204" pitchFamily="34" charset="-122"/>
                <a:ea typeface="Microsoft YaHei" panose="020B0503020204020204" pitchFamily="34" charset="-122"/>
              </a:rPr>
              <a:t>等场景中经常需要衡量</a:t>
            </a:r>
            <a:r>
              <a:rPr lang="zh-CN" altLang="en-US" b="1" dirty="0">
                <a:solidFill>
                  <a:srgbClr val="2361AD"/>
                </a:solidFill>
                <a:latin typeface="Microsoft YaHei" panose="020B0503020204020204" pitchFamily="34" charset="-122"/>
                <a:ea typeface="Microsoft YaHei" panose="020B0503020204020204" pitchFamily="34" charset="-122"/>
              </a:rPr>
              <a:t>正例被预测出来的比率</a:t>
            </a:r>
            <a:r>
              <a:rPr lang="zh-CN" altLang="en-US" dirty="0">
                <a:latin typeface="Microsoft YaHei" panose="020B0503020204020204" pitchFamily="34" charset="-122"/>
                <a:ea typeface="Microsoft YaHei" panose="020B0503020204020204" pitchFamily="34" charset="-122"/>
              </a:rPr>
              <a:t>或者</a:t>
            </a:r>
            <a:r>
              <a:rPr lang="zh-CN" altLang="en-US" b="1" dirty="0">
                <a:solidFill>
                  <a:srgbClr val="2361AD"/>
                </a:solidFill>
                <a:latin typeface="Microsoft YaHei" panose="020B0503020204020204" pitchFamily="34" charset="-122"/>
                <a:ea typeface="Microsoft YaHei" panose="020B0503020204020204" pitchFamily="34" charset="-122"/>
              </a:rPr>
              <a:t>预测出来的正例中正确</a:t>
            </a:r>
            <a:r>
              <a:rPr lang="zh-CN" altLang="en-US" dirty="0">
                <a:latin typeface="Microsoft YaHei" panose="020B0503020204020204" pitchFamily="34" charset="-122"/>
                <a:ea typeface="Microsoft YaHei" panose="020B0503020204020204" pitchFamily="34" charset="-122"/>
              </a:rPr>
              <a:t>的比例，此时查准率和查全率比错误率和精度</a:t>
            </a:r>
            <a:r>
              <a:rPr lang="zh-CN" altLang="en-US" b="1" dirty="0">
                <a:solidFill>
                  <a:srgbClr val="C00000"/>
                </a:solidFill>
                <a:latin typeface="Microsoft YaHei" panose="020B0503020204020204" pitchFamily="34" charset="-122"/>
                <a:ea typeface="Microsoft YaHei" panose="020B0503020204020204" pitchFamily="34" charset="-122"/>
              </a:rPr>
              <a:t>更适合</a:t>
            </a:r>
          </a:p>
        </p:txBody>
      </p:sp>
      <p:sp>
        <p:nvSpPr>
          <p:cNvPr id="8" name="内容占位符 2"/>
          <p:cNvSpPr txBox="1">
            <a:spLocks/>
          </p:cNvSpPr>
          <p:nvPr/>
        </p:nvSpPr>
        <p:spPr>
          <a:xfrm>
            <a:off x="766993" y="29093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dirty="0">
                <a:latin typeface="Microsoft YaHei" panose="020B0503020204020204" pitchFamily="34" charset="-122"/>
                <a:ea typeface="Microsoft YaHei" panose="020B0503020204020204" pitchFamily="34" charset="-122"/>
              </a:rPr>
              <a:t>统计真实标记和预测结果的组合可以得到“混淆矩阵”</a:t>
            </a:r>
          </a:p>
        </p:txBody>
      </p:sp>
      <p:pic>
        <p:nvPicPr>
          <p:cNvPr id="1434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8637" y="3594904"/>
            <a:ext cx="3975664" cy="1422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461000" y="3936643"/>
            <a:ext cx="942975"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查准率</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3879353"/>
            <a:ext cx="12319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486400" y="4571643"/>
            <a:ext cx="942975"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查全率</a:t>
            </a:r>
          </a:p>
        </p:txBody>
      </p:sp>
      <p:pic>
        <p:nvPicPr>
          <p:cNvPr id="1434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348" y="4563145"/>
            <a:ext cx="1204227" cy="429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627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fade">
                                      <p:cBhvr>
                                        <p:cTn id="12" dur="1000"/>
                                        <p:tgtEl>
                                          <p:spTgt spid="14340"/>
                                        </p:tgtEl>
                                      </p:cBhvr>
                                    </p:animEffect>
                                    <p:anim calcmode="lin" valueType="num">
                                      <p:cBhvr>
                                        <p:cTn id="13" dur="1000" fill="hold"/>
                                        <p:tgtEl>
                                          <p:spTgt spid="14340"/>
                                        </p:tgtEl>
                                        <p:attrNameLst>
                                          <p:attrName>ppt_x</p:attrName>
                                        </p:attrNameLst>
                                      </p:cBhvr>
                                      <p:tavLst>
                                        <p:tav tm="0">
                                          <p:val>
                                            <p:strVal val="#ppt_x"/>
                                          </p:val>
                                        </p:tav>
                                        <p:tav tm="100000">
                                          <p:val>
                                            <p:strVal val="#ppt_x"/>
                                          </p:val>
                                        </p:tav>
                                      </p:tavLst>
                                    </p:anim>
                                    <p:anim calcmode="lin" valueType="num">
                                      <p:cBhvr>
                                        <p:cTn id="14" dur="1000" fill="hold"/>
                                        <p:tgtEl>
                                          <p:spTgt spid="143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fade">
                                      <p:cBhvr>
                                        <p:cTn id="22" dur="1000"/>
                                        <p:tgtEl>
                                          <p:spTgt spid="14341"/>
                                        </p:tgtEl>
                                      </p:cBhvr>
                                    </p:animEffect>
                                    <p:anim calcmode="lin" valueType="num">
                                      <p:cBhvr>
                                        <p:cTn id="23" dur="1000" fill="hold"/>
                                        <p:tgtEl>
                                          <p:spTgt spid="14341"/>
                                        </p:tgtEl>
                                        <p:attrNameLst>
                                          <p:attrName>ppt_x</p:attrName>
                                        </p:attrNameLst>
                                      </p:cBhvr>
                                      <p:tavLst>
                                        <p:tav tm="0">
                                          <p:val>
                                            <p:strVal val="#ppt_x"/>
                                          </p:val>
                                        </p:tav>
                                        <p:tav tm="100000">
                                          <p:val>
                                            <p:strVal val="#ppt_x"/>
                                          </p:val>
                                        </p:tav>
                                      </p:tavLst>
                                    </p:anim>
                                    <p:anim calcmode="lin" valueType="num">
                                      <p:cBhvr>
                                        <p:cTn id="24" dur="1000" fill="hold"/>
                                        <p:tgtEl>
                                          <p:spTgt spid="143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342"/>
                                        </p:tgtEl>
                                        <p:attrNameLst>
                                          <p:attrName>style.visibility</p:attrName>
                                        </p:attrNameLst>
                                      </p:cBhvr>
                                      <p:to>
                                        <p:strVal val="visible"/>
                                      </p:to>
                                    </p:set>
                                    <p:animEffect transition="in" filter="fade">
                                      <p:cBhvr>
                                        <p:cTn id="32" dur="1000"/>
                                        <p:tgtEl>
                                          <p:spTgt spid="14342"/>
                                        </p:tgtEl>
                                      </p:cBhvr>
                                    </p:animEffect>
                                    <p:anim calcmode="lin" valueType="num">
                                      <p:cBhvr>
                                        <p:cTn id="33" dur="1000" fill="hold"/>
                                        <p:tgtEl>
                                          <p:spTgt spid="14342"/>
                                        </p:tgtEl>
                                        <p:attrNameLst>
                                          <p:attrName>ppt_x</p:attrName>
                                        </p:attrNameLst>
                                      </p:cBhvr>
                                      <p:tavLst>
                                        <p:tav tm="0">
                                          <p:val>
                                            <p:strVal val="#ppt_x"/>
                                          </p:val>
                                        </p:tav>
                                        <p:tav tm="100000">
                                          <p:val>
                                            <p:strVal val="#ppt_x"/>
                                          </p:val>
                                        </p:tav>
                                      </p:tavLst>
                                    </p:anim>
                                    <p:anim calcmode="lin" valueType="num">
                                      <p:cBhvr>
                                        <p:cTn id="34" dur="1000" fill="hold"/>
                                        <p:tgtEl>
                                          <p:spTgt spid="143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性能度量</a:t>
            </a:r>
          </a:p>
        </p:txBody>
      </p:sp>
      <p:sp>
        <p:nvSpPr>
          <p:cNvPr id="13" name="内容占位符 2"/>
          <p:cNvSpPr txBox="1">
            <a:spLocks/>
          </p:cNvSpPr>
          <p:nvPr/>
        </p:nvSpPr>
        <p:spPr>
          <a:xfrm>
            <a:off x="766993" y="14869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20000"/>
              </a:lnSpc>
              <a:spcBef>
                <a:spcPts val="0"/>
              </a:spcBef>
              <a:buNone/>
            </a:pPr>
            <a:r>
              <a:rPr lang="zh-CN" altLang="en-US" b="1" dirty="0">
                <a:latin typeface="Microsoft YaHei" panose="020B0503020204020204" pitchFamily="34" charset="-122"/>
                <a:ea typeface="Microsoft YaHei" panose="020B0503020204020204" pitchFamily="34" charset="-122"/>
              </a:rPr>
              <a:t>信息检索、</a:t>
            </a:r>
            <a:r>
              <a:rPr lang="en-US" altLang="zh-CN" b="1" dirty="0">
                <a:latin typeface="Microsoft YaHei" panose="020B0503020204020204" pitchFamily="34" charset="-122"/>
                <a:ea typeface="Microsoft YaHei" panose="020B0503020204020204" pitchFamily="34" charset="-122"/>
              </a:rPr>
              <a:t>Web</a:t>
            </a:r>
            <a:r>
              <a:rPr lang="zh-CN" altLang="en-US" b="1" dirty="0">
                <a:latin typeface="Microsoft YaHei" panose="020B0503020204020204" pitchFamily="34" charset="-122"/>
                <a:ea typeface="Microsoft YaHei" panose="020B0503020204020204" pitchFamily="34" charset="-122"/>
              </a:rPr>
              <a:t>搜索</a:t>
            </a:r>
            <a:r>
              <a:rPr lang="zh-CN" altLang="en-US" dirty="0">
                <a:latin typeface="Microsoft YaHei" panose="020B0503020204020204" pitchFamily="34" charset="-122"/>
                <a:ea typeface="Microsoft YaHei" panose="020B0503020204020204" pitchFamily="34" charset="-122"/>
              </a:rPr>
              <a:t>等场景中经常需要衡量</a:t>
            </a:r>
            <a:r>
              <a:rPr lang="zh-CN" altLang="en-US" b="1" dirty="0">
                <a:solidFill>
                  <a:srgbClr val="2361AD"/>
                </a:solidFill>
                <a:latin typeface="Microsoft YaHei" panose="020B0503020204020204" pitchFamily="34" charset="-122"/>
                <a:ea typeface="Microsoft YaHei" panose="020B0503020204020204" pitchFamily="34" charset="-122"/>
              </a:rPr>
              <a:t>正例被预测出来的比率</a:t>
            </a:r>
            <a:r>
              <a:rPr lang="zh-CN" altLang="en-US" dirty="0">
                <a:latin typeface="Microsoft YaHei" panose="020B0503020204020204" pitchFamily="34" charset="-122"/>
                <a:ea typeface="Microsoft YaHei" panose="020B0503020204020204" pitchFamily="34" charset="-122"/>
              </a:rPr>
              <a:t>或者</a:t>
            </a:r>
            <a:r>
              <a:rPr lang="zh-CN" altLang="en-US" b="1" dirty="0">
                <a:solidFill>
                  <a:srgbClr val="2361AD"/>
                </a:solidFill>
                <a:latin typeface="Microsoft YaHei" panose="020B0503020204020204" pitchFamily="34" charset="-122"/>
                <a:ea typeface="Microsoft YaHei" panose="020B0503020204020204" pitchFamily="34" charset="-122"/>
              </a:rPr>
              <a:t>预测出来的正例中正确</a:t>
            </a:r>
            <a:r>
              <a:rPr lang="zh-CN" altLang="en-US" dirty="0">
                <a:latin typeface="Microsoft YaHei" panose="020B0503020204020204" pitchFamily="34" charset="-122"/>
                <a:ea typeface="Microsoft YaHei" panose="020B0503020204020204" pitchFamily="34" charset="-122"/>
              </a:rPr>
              <a:t>的比例，此时查准率和查全率比错误率和精度更适合</a:t>
            </a:r>
            <a:endParaRPr lang="en-US" altLang="zh-CN" dirty="0">
              <a:latin typeface="Microsoft YaHei" panose="020B0503020204020204" pitchFamily="34" charset="-122"/>
              <a:ea typeface="Microsoft YaHei" panose="020B0503020204020204" pitchFamily="34" charset="-122"/>
            </a:endParaRPr>
          </a:p>
          <a:p>
            <a:pPr marL="457200" lvl="1" indent="0">
              <a:lnSpc>
                <a:spcPct val="120000"/>
              </a:lnSpc>
              <a:spcBef>
                <a:spcPts val="0"/>
              </a:spcBef>
              <a:buNone/>
            </a:pPr>
            <a:r>
              <a:rPr lang="zh-CN" altLang="en-US" b="1" dirty="0">
                <a:solidFill>
                  <a:srgbClr val="C00000"/>
                </a:solidFill>
                <a:latin typeface="Microsoft YaHei" panose="020B0503020204020204" pitchFamily="34" charset="-122"/>
                <a:ea typeface="Microsoft YaHei" panose="020B0503020204020204" pitchFamily="34" charset="-122"/>
              </a:rPr>
              <a:t>举例、支付宝搜索、猎头</a:t>
            </a:r>
            <a:endParaRPr lang="en-US" altLang="zh-CN" b="1" dirty="0">
              <a:solidFill>
                <a:srgbClr val="C00000"/>
              </a:solidFill>
              <a:latin typeface="Microsoft YaHei" panose="020B0503020204020204" pitchFamily="34" charset="-122"/>
              <a:ea typeface="Microsoft YaHei" panose="020B0503020204020204" pitchFamily="34" charset="-122"/>
            </a:endParaRPr>
          </a:p>
          <a:p>
            <a:pPr marL="457200" lvl="1" indent="0">
              <a:lnSpc>
                <a:spcPct val="120000"/>
              </a:lnSpc>
              <a:spcBef>
                <a:spcPts val="0"/>
              </a:spcBef>
              <a:buNone/>
            </a:pPr>
            <a:endParaRPr lang="en-US" altLang="zh-CN" dirty="0">
              <a:latin typeface="Microsoft YaHei" panose="020B0503020204020204" pitchFamily="34" charset="-122"/>
              <a:ea typeface="Microsoft YaHei" panose="020B0503020204020204" pitchFamily="34" charset="-122"/>
            </a:endParaRPr>
          </a:p>
          <a:p>
            <a:pPr marL="457200" lvl="1" indent="0">
              <a:lnSpc>
                <a:spcPct val="120000"/>
              </a:lnSpc>
              <a:spcBef>
                <a:spcPts val="0"/>
              </a:spcBef>
              <a:buNone/>
            </a:pPr>
            <a:endParaRPr lang="zh-CN" altLang="en-US" dirty="0">
              <a:latin typeface="Microsoft YaHei" panose="020B0503020204020204" pitchFamily="34" charset="-122"/>
              <a:ea typeface="Microsoft YaHei" panose="020B0503020204020204" pitchFamily="34" charset="-122"/>
            </a:endParaRPr>
          </a:p>
        </p:txBody>
      </p:sp>
      <p:sp>
        <p:nvSpPr>
          <p:cNvPr id="8" name="内容占位符 2"/>
          <p:cNvSpPr txBox="1">
            <a:spLocks/>
          </p:cNvSpPr>
          <p:nvPr/>
        </p:nvSpPr>
        <p:spPr>
          <a:xfrm>
            <a:off x="766993" y="3229323"/>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dirty="0">
                <a:latin typeface="Microsoft YaHei" panose="020B0503020204020204" pitchFamily="34" charset="-122"/>
                <a:ea typeface="Microsoft YaHei" panose="020B0503020204020204" pitchFamily="34" charset="-122"/>
              </a:rPr>
              <a:t>统计真实标记和预测结果的组合可以得到“混淆矩阵”</a:t>
            </a:r>
          </a:p>
        </p:txBody>
      </p:sp>
      <p:pic>
        <p:nvPicPr>
          <p:cNvPr id="1434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8637" y="3594904"/>
            <a:ext cx="3975664" cy="1422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461000" y="3936643"/>
            <a:ext cx="942975"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查准率</a:t>
            </a: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975" y="3879353"/>
            <a:ext cx="12319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486400" y="4571643"/>
            <a:ext cx="942975"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查全率</a:t>
            </a:r>
          </a:p>
        </p:txBody>
      </p:sp>
      <p:pic>
        <p:nvPicPr>
          <p:cNvPr id="1434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4348" y="4563145"/>
            <a:ext cx="1204227" cy="429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70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fade">
                                      <p:cBhvr>
                                        <p:cTn id="12" dur="1000"/>
                                        <p:tgtEl>
                                          <p:spTgt spid="14340"/>
                                        </p:tgtEl>
                                      </p:cBhvr>
                                    </p:animEffect>
                                    <p:anim calcmode="lin" valueType="num">
                                      <p:cBhvr>
                                        <p:cTn id="13" dur="1000" fill="hold"/>
                                        <p:tgtEl>
                                          <p:spTgt spid="14340"/>
                                        </p:tgtEl>
                                        <p:attrNameLst>
                                          <p:attrName>ppt_x</p:attrName>
                                        </p:attrNameLst>
                                      </p:cBhvr>
                                      <p:tavLst>
                                        <p:tav tm="0">
                                          <p:val>
                                            <p:strVal val="#ppt_x"/>
                                          </p:val>
                                        </p:tav>
                                        <p:tav tm="100000">
                                          <p:val>
                                            <p:strVal val="#ppt_x"/>
                                          </p:val>
                                        </p:tav>
                                      </p:tavLst>
                                    </p:anim>
                                    <p:anim calcmode="lin" valueType="num">
                                      <p:cBhvr>
                                        <p:cTn id="14" dur="1000" fill="hold"/>
                                        <p:tgtEl>
                                          <p:spTgt spid="143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341"/>
                                        </p:tgtEl>
                                        <p:attrNameLst>
                                          <p:attrName>style.visibility</p:attrName>
                                        </p:attrNameLst>
                                      </p:cBhvr>
                                      <p:to>
                                        <p:strVal val="visible"/>
                                      </p:to>
                                    </p:set>
                                    <p:animEffect transition="in" filter="fade">
                                      <p:cBhvr>
                                        <p:cTn id="22" dur="1000"/>
                                        <p:tgtEl>
                                          <p:spTgt spid="14341"/>
                                        </p:tgtEl>
                                      </p:cBhvr>
                                    </p:animEffect>
                                    <p:anim calcmode="lin" valueType="num">
                                      <p:cBhvr>
                                        <p:cTn id="23" dur="1000" fill="hold"/>
                                        <p:tgtEl>
                                          <p:spTgt spid="14341"/>
                                        </p:tgtEl>
                                        <p:attrNameLst>
                                          <p:attrName>ppt_x</p:attrName>
                                        </p:attrNameLst>
                                      </p:cBhvr>
                                      <p:tavLst>
                                        <p:tav tm="0">
                                          <p:val>
                                            <p:strVal val="#ppt_x"/>
                                          </p:val>
                                        </p:tav>
                                        <p:tav tm="100000">
                                          <p:val>
                                            <p:strVal val="#ppt_x"/>
                                          </p:val>
                                        </p:tav>
                                      </p:tavLst>
                                    </p:anim>
                                    <p:anim calcmode="lin" valueType="num">
                                      <p:cBhvr>
                                        <p:cTn id="24" dur="1000" fill="hold"/>
                                        <p:tgtEl>
                                          <p:spTgt spid="143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342"/>
                                        </p:tgtEl>
                                        <p:attrNameLst>
                                          <p:attrName>style.visibility</p:attrName>
                                        </p:attrNameLst>
                                      </p:cBhvr>
                                      <p:to>
                                        <p:strVal val="visible"/>
                                      </p:to>
                                    </p:set>
                                    <p:animEffect transition="in" filter="fade">
                                      <p:cBhvr>
                                        <p:cTn id="32" dur="1000"/>
                                        <p:tgtEl>
                                          <p:spTgt spid="14342"/>
                                        </p:tgtEl>
                                      </p:cBhvr>
                                    </p:animEffect>
                                    <p:anim calcmode="lin" valueType="num">
                                      <p:cBhvr>
                                        <p:cTn id="33" dur="1000" fill="hold"/>
                                        <p:tgtEl>
                                          <p:spTgt spid="14342"/>
                                        </p:tgtEl>
                                        <p:attrNameLst>
                                          <p:attrName>ppt_x</p:attrName>
                                        </p:attrNameLst>
                                      </p:cBhvr>
                                      <p:tavLst>
                                        <p:tav tm="0">
                                          <p:val>
                                            <p:strVal val="#ppt_x"/>
                                          </p:val>
                                        </p:tav>
                                        <p:tav tm="100000">
                                          <p:val>
                                            <p:strVal val="#ppt_x"/>
                                          </p:val>
                                        </p:tav>
                                      </p:tavLst>
                                    </p:anim>
                                    <p:anim calcmode="lin" valueType="num">
                                      <p:cBhvr>
                                        <p:cTn id="34" dur="1000" fill="hold"/>
                                        <p:tgtEl>
                                          <p:spTgt spid="143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a:t>
            </a:r>
            <a:r>
              <a:rPr lang="zh-CN" altLang="en-US" dirty="0">
                <a:solidFill>
                  <a:schemeClr val="tx1"/>
                </a:solidFill>
              </a:rPr>
              <a:t>机器学习</a:t>
            </a:r>
          </a:p>
        </p:txBody>
      </p:sp>
      <mc:AlternateContent xmlns:mc="http://schemas.openxmlformats.org/markup-compatibility/2006" xmlns:a14="http://schemas.microsoft.com/office/drawing/2010/main">
        <mc:Choice Requires="a14">
          <p:sp>
            <p:nvSpPr>
              <p:cNvPr id="5" name="内容占位符 2"/>
              <p:cNvSpPr txBox="1">
                <a:spLocks/>
              </p:cNvSpPr>
              <p:nvPr/>
            </p:nvSpPr>
            <p:spPr>
              <a:xfrm>
                <a:off x="999739" y="1060148"/>
                <a:ext cx="6989982" cy="1855431"/>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20000"/>
                  </a:lnSpc>
                  <a:buNone/>
                </a:pPr>
                <a:r>
                  <a:rPr lang="zh-CN" altLang="en-US" sz="2200" dirty="0">
                    <a:latin typeface="Microsoft YaHei" panose="020B0503020204020204" pitchFamily="34" charset="-122"/>
                    <a:ea typeface="Microsoft YaHei" panose="020B0503020204020204" pitchFamily="34" charset="-122"/>
                  </a:rPr>
                  <a:t>“假设用</a:t>
                </a:r>
                <a14:m>
                  <m:oMath xmlns:m="http://schemas.openxmlformats.org/officeDocument/2006/math">
                    <m:r>
                      <a:rPr lang="en-US" altLang="zh-CN" sz="2200" b="0" i="1" smtClean="0">
                        <a:latin typeface="Cambria Math"/>
                      </a:rPr>
                      <m:t>𝑃</m:t>
                    </m:r>
                  </m:oMath>
                </a14:m>
                <a:r>
                  <a:rPr lang="zh-CN" altLang="en-US" sz="2200" dirty="0">
                    <a:latin typeface="Microsoft YaHei" panose="020B0503020204020204" pitchFamily="34" charset="-122"/>
                    <a:ea typeface="Microsoft YaHei" panose="020B0503020204020204" pitchFamily="34" charset="-122"/>
                  </a:rPr>
                  <a:t>来评估计算机程序在某任务类</a:t>
                </a:r>
                <a14:m>
                  <m:oMath xmlns:m="http://schemas.openxmlformats.org/officeDocument/2006/math">
                    <m:r>
                      <a:rPr lang="en-US" altLang="zh-CN" sz="2200" b="0" i="1" smtClean="0">
                        <a:latin typeface="Cambria Math"/>
                      </a:rPr>
                      <m:t>𝑇</m:t>
                    </m:r>
                  </m:oMath>
                </a14:m>
                <a:r>
                  <a:rPr lang="zh-CN" altLang="en-US" sz="2200" dirty="0">
                    <a:latin typeface="Microsoft YaHei" panose="020B0503020204020204" pitchFamily="34" charset="-122"/>
                    <a:ea typeface="Microsoft YaHei" panose="020B0503020204020204" pitchFamily="34" charset="-122"/>
                  </a:rPr>
                  <a:t>上的性能，若一个程序通过</a:t>
                </a:r>
                <a:r>
                  <a:rPr lang="zh-CN" altLang="en-US" sz="2200" dirty="0">
                    <a:solidFill>
                      <a:srgbClr val="C00000"/>
                    </a:solidFill>
                    <a:latin typeface="Microsoft YaHei" panose="020B0503020204020204" pitchFamily="34" charset="-122"/>
                    <a:ea typeface="Microsoft YaHei" panose="020B0503020204020204" pitchFamily="34" charset="-122"/>
                  </a:rPr>
                  <a:t>利用经验</a:t>
                </a:r>
                <a14:m>
                  <m:oMath xmlns:m="http://schemas.openxmlformats.org/officeDocument/2006/math">
                    <m:r>
                      <a:rPr lang="en-US" altLang="zh-CN" sz="2200" b="0" i="1" smtClean="0">
                        <a:solidFill>
                          <a:srgbClr val="C00000"/>
                        </a:solidFill>
                        <a:latin typeface="Cambria Math"/>
                      </a:rPr>
                      <m:t>𝐸</m:t>
                    </m:r>
                  </m:oMath>
                </a14:m>
                <a:r>
                  <a:rPr lang="zh-CN" altLang="en-US" sz="2200" dirty="0">
                    <a:latin typeface="Microsoft YaHei" panose="020B0503020204020204" pitchFamily="34" charset="-122"/>
                    <a:ea typeface="Microsoft YaHei" panose="020B0503020204020204" pitchFamily="34" charset="-122"/>
                  </a:rPr>
                  <a:t>在</a:t>
                </a:r>
                <a14:m>
                  <m:oMath xmlns:m="http://schemas.openxmlformats.org/officeDocument/2006/math">
                    <m:r>
                      <a:rPr lang="en-US" altLang="zh-CN" sz="2200" b="0" i="1" smtClean="0">
                        <a:solidFill>
                          <a:srgbClr val="00B050"/>
                        </a:solidFill>
                        <a:latin typeface="Cambria Math"/>
                      </a:rPr>
                      <m:t>𝑇</m:t>
                    </m:r>
                  </m:oMath>
                </a14:m>
                <a:r>
                  <a:rPr lang="zh-CN" altLang="en-US" sz="2200" dirty="0">
                    <a:solidFill>
                      <a:srgbClr val="00B050"/>
                    </a:solidFill>
                    <a:latin typeface="Microsoft YaHei" panose="020B0503020204020204" pitchFamily="34" charset="-122"/>
                    <a:ea typeface="Microsoft YaHei" panose="020B0503020204020204" pitchFamily="34" charset="-122"/>
                  </a:rPr>
                  <a:t>任务上</a:t>
                </a:r>
                <a:r>
                  <a:rPr lang="zh-CN" altLang="en-US" sz="2200" dirty="0">
                    <a:latin typeface="Microsoft YaHei" panose="020B0503020204020204" pitchFamily="34" charset="-122"/>
                    <a:ea typeface="Microsoft YaHei" panose="020B0503020204020204" pitchFamily="34" charset="-122"/>
                  </a:rPr>
                  <a:t>获得了性能改善，则我们就说关于</a:t>
                </a:r>
                <a14:m>
                  <m:oMath xmlns:m="http://schemas.openxmlformats.org/officeDocument/2006/math">
                    <m:r>
                      <a:rPr lang="en-US" altLang="zh-CN" sz="2200" i="1">
                        <a:latin typeface="Cambria Math"/>
                      </a:rPr>
                      <m:t>𝑇</m:t>
                    </m:r>
                  </m:oMath>
                </a14:m>
                <a:r>
                  <a:rPr lang="zh-CN" altLang="en-US" sz="2200" dirty="0">
                    <a:latin typeface="Microsoft YaHei" panose="020B0503020204020204" pitchFamily="34" charset="-122"/>
                    <a:ea typeface="Microsoft YaHei" panose="020B0503020204020204" pitchFamily="34" charset="-122"/>
                  </a:rPr>
                  <a:t>和</a:t>
                </a:r>
                <a14:m>
                  <m:oMath xmlns:m="http://schemas.openxmlformats.org/officeDocument/2006/math">
                    <m:r>
                      <a:rPr lang="en-US" altLang="zh-CN" sz="2200" i="1">
                        <a:latin typeface="Cambria Math"/>
                      </a:rPr>
                      <m:t>𝑃</m:t>
                    </m:r>
                  </m:oMath>
                </a14:m>
                <a:r>
                  <a:rPr lang="zh-CN" altLang="en-US" sz="2200" dirty="0">
                    <a:latin typeface="Microsoft YaHei" panose="020B0503020204020204" pitchFamily="34" charset="-122"/>
                    <a:ea typeface="Microsoft YaHei" panose="020B0503020204020204" pitchFamily="34" charset="-122"/>
                  </a:rPr>
                  <a:t>，该程序对</a:t>
                </a:r>
                <a14:m>
                  <m:oMath xmlns:m="http://schemas.openxmlformats.org/officeDocument/2006/math">
                    <m:r>
                      <a:rPr lang="en-US" altLang="zh-CN" sz="2200" b="0" i="1" smtClean="0">
                        <a:latin typeface="Cambria Math"/>
                      </a:rPr>
                      <m:t>𝐸</m:t>
                    </m:r>
                  </m:oMath>
                </a14:m>
                <a:r>
                  <a:rPr lang="zh-CN" altLang="en-US" sz="2200" dirty="0">
                    <a:latin typeface="Microsoft YaHei" panose="020B0503020204020204" pitchFamily="34" charset="-122"/>
                    <a:ea typeface="Microsoft YaHei" panose="020B0503020204020204" pitchFamily="34" charset="-122"/>
                  </a:rPr>
                  <a:t>进行了学习”</a:t>
                </a:r>
              </a:p>
            </p:txBody>
          </p:sp>
        </mc:Choice>
        <mc:Fallback xmlns="">
          <p:sp>
            <p:nvSpPr>
              <p:cNvPr id="5" name="内容占位符 2"/>
              <p:cNvSpPr txBox="1">
                <a:spLocks noRot="1" noChangeAspect="1" noMove="1" noResize="1" noEditPoints="1" noAdjustHandles="1" noChangeArrowheads="1" noChangeShapeType="1" noTextEdit="1"/>
              </p:cNvSpPr>
              <p:nvPr/>
            </p:nvSpPr>
            <p:spPr>
              <a:xfrm>
                <a:off x="999739" y="1060148"/>
                <a:ext cx="6989982" cy="1855431"/>
              </a:xfrm>
              <a:prstGeom prst="rect">
                <a:avLst/>
              </a:prstGeom>
              <a:blipFill>
                <a:blip r:embed="rId2"/>
                <a:stretch>
                  <a:fillRect l="-1087" r="-725"/>
                </a:stretch>
              </a:blipFill>
            </p:spPr>
            <p:txBody>
              <a:bodyPr/>
              <a:lstStyle/>
              <a:p>
                <a:r>
                  <a:rPr lang="zh-CN" altLang="en-US">
                    <a:noFill/>
                  </a:rPr>
                  <a:t> </a:t>
                </a:r>
              </a:p>
            </p:txBody>
          </p:sp>
        </mc:Fallback>
      </mc:AlternateContent>
      <p:sp>
        <p:nvSpPr>
          <p:cNvPr id="6" name="内容占位符 2"/>
          <p:cNvSpPr>
            <a:spLocks noGrp="1"/>
          </p:cNvSpPr>
          <p:nvPr/>
        </p:nvSpPr>
        <p:spPr>
          <a:xfrm>
            <a:off x="999739" y="4701648"/>
            <a:ext cx="7188064" cy="1340398"/>
          </a:xfrm>
          <a:prstGeom prst="rect">
            <a:avLst/>
          </a:prstGeom>
        </p:spPr>
        <p:txBody>
          <a:bodyPr vert="horz" lIns="91440" tIns="46800" rIns="91440" bIns="45720" rtlCol="0">
            <a:normAutofit fontScale="92500"/>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buNone/>
            </a:pPr>
            <a:r>
              <a:rPr lang="zh-CN" altLang="en-US" dirty="0">
                <a:latin typeface="Microsoft YaHei" panose="020B0503020204020204" pitchFamily="34" charset="-122"/>
                <a:ea typeface="Microsoft YaHei" panose="020B0503020204020204" pitchFamily="34" charset="-122"/>
              </a:rPr>
              <a:t>机器学习致力于研究如何</a:t>
            </a:r>
            <a:r>
              <a:rPr lang="zh-CN" altLang="en-US" b="1" u="sng" dirty="0">
                <a:latin typeface="Microsoft YaHei" panose="020B0503020204020204" pitchFamily="34" charset="-122"/>
                <a:ea typeface="Microsoft YaHei" panose="020B0503020204020204" pitchFamily="34" charset="-122"/>
              </a:rPr>
              <a:t>通过计算的手段</a:t>
            </a:r>
            <a:r>
              <a:rPr lang="zh-CN" altLang="en-US" dirty="0">
                <a:latin typeface="Microsoft YaHei" panose="020B0503020204020204" pitchFamily="34" charset="-122"/>
                <a:ea typeface="Microsoft YaHei" panose="020B0503020204020204" pitchFamily="34" charset="-122"/>
              </a:rPr>
              <a:t>，</a:t>
            </a:r>
            <a:r>
              <a:rPr lang="zh-CN" altLang="en-US" b="1" u="sng" dirty="0">
                <a:latin typeface="Microsoft YaHei" panose="020B0503020204020204" pitchFamily="34" charset="-122"/>
                <a:ea typeface="Microsoft YaHei" panose="020B0503020204020204" pitchFamily="34" charset="-122"/>
              </a:rPr>
              <a:t>利用经验来改善系统自身的性能</a:t>
            </a:r>
            <a:r>
              <a:rPr lang="zh-CN" altLang="en-US" dirty="0">
                <a:latin typeface="Microsoft YaHei" panose="020B0503020204020204" pitchFamily="34" charset="-122"/>
                <a:ea typeface="Microsoft YaHei" panose="020B0503020204020204" pitchFamily="34" charset="-122"/>
              </a:rPr>
              <a:t>，在计算机上</a:t>
            </a:r>
            <a:r>
              <a:rPr lang="zh-CN" altLang="en-US" b="1" u="sng" dirty="0">
                <a:latin typeface="Microsoft YaHei" panose="020B0503020204020204" pitchFamily="34" charset="-122"/>
                <a:ea typeface="Microsoft YaHei" panose="020B0503020204020204" pitchFamily="34" charset="-122"/>
              </a:rPr>
              <a:t>从数据中产生“模型”</a:t>
            </a:r>
            <a:r>
              <a:rPr lang="zh-CN" altLang="en-US" dirty="0">
                <a:latin typeface="Microsoft YaHei" panose="020B0503020204020204" pitchFamily="34" charset="-122"/>
                <a:ea typeface="Microsoft YaHei" panose="020B0503020204020204" pitchFamily="34" charset="-122"/>
              </a:rPr>
              <a:t>，用于对新的情况给出判断。</a:t>
            </a:r>
          </a:p>
        </p:txBody>
      </p:sp>
      <p:pic>
        <p:nvPicPr>
          <p:cNvPr id="7" name="图片 6">
            <a:extLst>
              <a:ext uri="{FF2B5EF4-FFF2-40B4-BE49-F238E27FC236}">
                <a16:creationId xmlns:a16="http://schemas.microsoft.com/office/drawing/2014/main" id="{E12C63B6-7DAE-A723-CC43-7B36C77BBF2F}"/>
              </a:ext>
            </a:extLst>
          </p:cNvPr>
          <p:cNvPicPr>
            <a:picLocks noChangeAspect="1"/>
          </p:cNvPicPr>
          <p:nvPr/>
        </p:nvPicPr>
        <p:blipFill>
          <a:blip r:embed="rId3"/>
          <a:stretch>
            <a:fillRect/>
          </a:stretch>
        </p:blipFill>
        <p:spPr>
          <a:xfrm>
            <a:off x="917961" y="2460171"/>
            <a:ext cx="7226300" cy="2133600"/>
          </a:xfrm>
          <a:prstGeom prst="rect">
            <a:avLst/>
          </a:prstGeom>
        </p:spPr>
      </p:pic>
      <p:sp>
        <p:nvSpPr>
          <p:cNvPr id="9" name="文本框 8">
            <a:extLst>
              <a:ext uri="{FF2B5EF4-FFF2-40B4-BE49-F238E27FC236}">
                <a16:creationId xmlns:a16="http://schemas.microsoft.com/office/drawing/2014/main" id="{E133C3E6-F463-2CFC-8F9E-01009C1DC697}"/>
              </a:ext>
            </a:extLst>
          </p:cNvPr>
          <p:cNvSpPr txBox="1"/>
          <p:nvPr/>
        </p:nvSpPr>
        <p:spPr>
          <a:xfrm>
            <a:off x="1110341" y="6406715"/>
            <a:ext cx="7696201" cy="276999"/>
          </a:xfrm>
          <a:prstGeom prst="rect">
            <a:avLst/>
          </a:prstGeom>
          <a:noFill/>
        </p:spPr>
        <p:txBody>
          <a:bodyPr wrap="square">
            <a:spAutoFit/>
          </a:bodyPr>
          <a:lstStyle/>
          <a:p>
            <a:r>
              <a:rPr lang="zh-CN" altLang="en-US" sz="1200" dirty="0">
                <a:solidFill>
                  <a:schemeClr val="bg1">
                    <a:lumMod val="50000"/>
                  </a:schemeClr>
                </a:solidFill>
              </a:rPr>
              <a:t>https://zh.wikipedia.org/wiki/%E6%9C%BA%E5%99%A8%E5%AD%A6%E4%B9%A0</a:t>
            </a:r>
          </a:p>
        </p:txBody>
      </p:sp>
    </p:spTree>
    <p:extLst>
      <p:ext uri="{BB962C8B-B14F-4D97-AF65-F5344CB8AC3E}">
        <p14:creationId xmlns:p14="http://schemas.microsoft.com/office/powerpoint/2010/main" val="283525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性能度量</a:t>
            </a:r>
          </a:p>
        </p:txBody>
      </p:sp>
      <p:sp>
        <p:nvSpPr>
          <p:cNvPr id="13" name="内容占位符 2"/>
          <p:cNvSpPr txBox="1">
            <a:spLocks/>
          </p:cNvSpPr>
          <p:nvPr/>
        </p:nvSpPr>
        <p:spPr>
          <a:xfrm>
            <a:off x="766993" y="14869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dirty="0">
                <a:latin typeface="Microsoft YaHei" panose="020B0503020204020204" pitchFamily="34" charset="-122"/>
                <a:ea typeface="Microsoft YaHei" panose="020B0503020204020204" pitchFamily="34" charset="-122"/>
              </a:rPr>
              <a:t>根据学习器的预测结果</a:t>
            </a:r>
            <a:r>
              <a:rPr lang="zh-CN" altLang="en-US" b="1" dirty="0">
                <a:solidFill>
                  <a:srgbClr val="013990"/>
                </a:solidFill>
                <a:latin typeface="Microsoft YaHei" panose="020B0503020204020204" pitchFamily="34" charset="-122"/>
                <a:ea typeface="Microsoft YaHei" panose="020B0503020204020204" pitchFamily="34" charset="-122"/>
              </a:rPr>
              <a:t>按正例可能性大小对样例进行排序</a:t>
            </a:r>
            <a:r>
              <a:rPr lang="zh-CN" altLang="en-US" dirty="0">
                <a:latin typeface="Microsoft YaHei" panose="020B0503020204020204" pitchFamily="34" charset="-122"/>
                <a:ea typeface="Microsoft YaHei" panose="020B0503020204020204" pitchFamily="34" charset="-122"/>
              </a:rPr>
              <a:t>，并</a:t>
            </a:r>
            <a:r>
              <a:rPr lang="zh-CN" altLang="en-US" b="1" dirty="0">
                <a:solidFill>
                  <a:srgbClr val="013990"/>
                </a:solidFill>
                <a:latin typeface="Microsoft YaHei" panose="020B0503020204020204" pitchFamily="34" charset="-122"/>
                <a:ea typeface="Microsoft YaHei" panose="020B0503020204020204" pitchFamily="34" charset="-122"/>
              </a:rPr>
              <a:t>逐个把样本作为正例进行预测</a:t>
            </a:r>
            <a:r>
              <a:rPr lang="zh-CN" altLang="en-US" dirty="0">
                <a:latin typeface="Microsoft YaHei" panose="020B0503020204020204" pitchFamily="34" charset="-122"/>
                <a:ea typeface="Microsoft YaHei" panose="020B0503020204020204" pitchFamily="34" charset="-122"/>
              </a:rPr>
              <a:t>，则可以得到查准率</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查全率曲线，简称“</a:t>
            </a:r>
            <a:r>
              <a:rPr lang="en-US" altLang="zh-CN" dirty="0">
                <a:latin typeface="Microsoft YaHei" panose="020B0503020204020204" pitchFamily="34" charset="-122"/>
                <a:ea typeface="Microsoft YaHei" panose="020B0503020204020204" pitchFamily="34" charset="-122"/>
              </a:rPr>
              <a:t>P-R</a:t>
            </a:r>
            <a:r>
              <a:rPr lang="zh-CN" altLang="en-US" dirty="0">
                <a:latin typeface="Microsoft YaHei" panose="020B0503020204020204" pitchFamily="34" charset="-122"/>
                <a:ea typeface="Microsoft YaHei" panose="020B0503020204020204" pitchFamily="34" charset="-122"/>
              </a:rPr>
              <a:t>曲线”</a:t>
            </a: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93" y="3071865"/>
            <a:ext cx="3708383" cy="313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latin typeface="Microsoft YaHei" panose="020B0503020204020204" pitchFamily="34" charset="-122"/>
              <a:ea typeface="Microsoft YaHei" panose="020B0503020204020204" pitchFamily="34" charset="-122"/>
            </a:endParaRPr>
          </a:p>
        </p:txBody>
      </p:sp>
      <p:sp>
        <p:nvSpPr>
          <p:cNvPr id="14" name="TextBox 13"/>
          <p:cNvSpPr txBox="1"/>
          <p:nvPr/>
        </p:nvSpPr>
        <p:spPr>
          <a:xfrm>
            <a:off x="5219042" y="3313192"/>
            <a:ext cx="2768600" cy="1393779"/>
          </a:xfrm>
          <a:prstGeom prst="rect">
            <a:avLst/>
          </a:prstGeom>
          <a:noFill/>
        </p:spPr>
        <p:txBody>
          <a:bodyPr wrap="square" rtlCol="0">
            <a:spAutoFit/>
          </a:bodyPr>
          <a:lstStyle/>
          <a:p>
            <a:pPr>
              <a:lnSpc>
                <a:spcPct val="120000"/>
              </a:lnSpc>
            </a:pPr>
            <a:r>
              <a:rPr lang="zh-CN" altLang="en-US" b="1" dirty="0">
                <a:solidFill>
                  <a:srgbClr val="C00000"/>
                </a:solidFill>
                <a:latin typeface="Microsoft YaHei" panose="020B0503020204020204" pitchFamily="34" charset="-122"/>
                <a:ea typeface="Microsoft YaHei" panose="020B0503020204020204" pitchFamily="34" charset="-122"/>
              </a:rPr>
              <a:t>平衡点</a:t>
            </a:r>
            <a:r>
              <a:rPr lang="zh-CN" altLang="en-US" dirty="0">
                <a:latin typeface="Microsoft YaHei" panose="020B0503020204020204" pitchFamily="34" charset="-122"/>
                <a:ea typeface="Microsoft YaHei" panose="020B0503020204020204" pitchFamily="34" charset="-122"/>
              </a:rPr>
              <a:t>是曲线上</a:t>
            </a:r>
            <a:r>
              <a:rPr lang="zh-CN" altLang="en-US" b="1" dirty="0">
                <a:solidFill>
                  <a:srgbClr val="C00000"/>
                </a:solidFill>
                <a:latin typeface="Microsoft YaHei" panose="020B0503020204020204" pitchFamily="34" charset="-122"/>
                <a:ea typeface="Microsoft YaHei" panose="020B0503020204020204" pitchFamily="34" charset="-122"/>
              </a:rPr>
              <a:t>“查准率</a:t>
            </a:r>
            <a:r>
              <a:rPr lang="en-US" altLang="zh-CN" b="1" dirty="0">
                <a:solidFill>
                  <a:srgbClr val="C00000"/>
                </a:solidFill>
                <a:latin typeface="Microsoft YaHei" panose="020B0503020204020204" pitchFamily="34" charset="-122"/>
                <a:ea typeface="Microsoft YaHei" panose="020B0503020204020204" pitchFamily="34" charset="-122"/>
              </a:rPr>
              <a:t>=</a:t>
            </a:r>
            <a:r>
              <a:rPr lang="zh-CN" altLang="en-US" b="1" dirty="0">
                <a:solidFill>
                  <a:srgbClr val="C00000"/>
                </a:solidFill>
                <a:latin typeface="Microsoft YaHei" panose="020B0503020204020204" pitchFamily="34" charset="-122"/>
                <a:ea typeface="Microsoft YaHei" panose="020B0503020204020204" pitchFamily="34" charset="-122"/>
              </a:rPr>
              <a:t>查全率”</a:t>
            </a:r>
            <a:r>
              <a:rPr lang="zh-CN" altLang="en-US" dirty="0">
                <a:latin typeface="Microsoft YaHei" panose="020B0503020204020204" pitchFamily="34" charset="-122"/>
                <a:ea typeface="Microsoft YaHei" panose="020B0503020204020204" pitchFamily="34" charset="-122"/>
              </a:rPr>
              <a:t>时的取值，可用来用于</a:t>
            </a:r>
            <a:r>
              <a:rPr lang="zh-CN" altLang="en-US" b="1" dirty="0">
                <a:latin typeface="Microsoft YaHei" panose="020B0503020204020204" pitchFamily="34" charset="-122"/>
                <a:ea typeface="Microsoft YaHei" panose="020B0503020204020204" pitchFamily="34" charset="-122"/>
              </a:rPr>
              <a:t>度量</a:t>
            </a:r>
            <a:r>
              <a:rPr lang="en-US" altLang="zh-CN" b="1" dirty="0">
                <a:latin typeface="Microsoft YaHei" panose="020B0503020204020204" pitchFamily="34" charset="-122"/>
                <a:ea typeface="Microsoft YaHei" panose="020B0503020204020204" pitchFamily="34" charset="-122"/>
              </a:rPr>
              <a:t>P-R</a:t>
            </a:r>
            <a:r>
              <a:rPr lang="zh-CN" altLang="en-US" b="1" dirty="0">
                <a:latin typeface="Microsoft YaHei" panose="020B0503020204020204" pitchFamily="34" charset="-122"/>
                <a:ea typeface="Microsoft YaHei" panose="020B0503020204020204" pitchFamily="34" charset="-122"/>
              </a:rPr>
              <a:t>曲线有交叉的分类器</a:t>
            </a:r>
            <a:r>
              <a:rPr lang="zh-CN" altLang="en-US" dirty="0">
                <a:latin typeface="Microsoft YaHei" panose="020B0503020204020204" pitchFamily="34" charset="-122"/>
                <a:ea typeface="Microsoft YaHei" panose="020B0503020204020204" pitchFamily="34" charset="-122"/>
              </a:rPr>
              <a:t>性能高低</a:t>
            </a:r>
          </a:p>
        </p:txBody>
      </p:sp>
      <p:sp>
        <p:nvSpPr>
          <p:cNvPr id="4" name="文本框 3">
            <a:extLst>
              <a:ext uri="{FF2B5EF4-FFF2-40B4-BE49-F238E27FC236}">
                <a16:creationId xmlns:a16="http://schemas.microsoft.com/office/drawing/2014/main" id="{1033655A-9AD2-D161-7CE7-51A135DC4B87}"/>
              </a:ext>
            </a:extLst>
          </p:cNvPr>
          <p:cNvSpPr txBox="1"/>
          <p:nvPr/>
        </p:nvSpPr>
        <p:spPr>
          <a:xfrm>
            <a:off x="356531" y="969176"/>
            <a:ext cx="7990114" cy="369332"/>
          </a:xfrm>
          <a:prstGeom prst="rect">
            <a:avLst/>
          </a:prstGeom>
          <a:noFill/>
        </p:spPr>
        <p:txBody>
          <a:bodyPr wrap="square">
            <a:spAutoFit/>
          </a:bodyPr>
          <a:lstStyle/>
          <a:p>
            <a:r>
              <a:rPr lang="zh-CN" altLang="en-US" dirty="0">
                <a:hlinkClick r:id="rId3"/>
              </a:rPr>
              <a:t>https://www.zhihu.com/question/348073311/answer/3102405037</a:t>
            </a:r>
            <a:r>
              <a:rPr lang="zh-CN" altLang="en-US" dirty="0"/>
              <a:t> </a:t>
            </a:r>
          </a:p>
        </p:txBody>
      </p:sp>
    </p:spTree>
    <p:extLst>
      <p:ext uri="{BB962C8B-B14F-4D97-AF65-F5344CB8AC3E}">
        <p14:creationId xmlns:p14="http://schemas.microsoft.com/office/powerpoint/2010/main" val="214552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性能度量</a:t>
            </a:r>
          </a:p>
        </p:txBody>
      </p:sp>
      <p:sp>
        <p:nvSpPr>
          <p:cNvPr id="13" name="内容占位符 2"/>
          <p:cNvSpPr txBox="1">
            <a:spLocks/>
          </p:cNvSpPr>
          <p:nvPr/>
        </p:nvSpPr>
        <p:spPr>
          <a:xfrm>
            <a:off x="830493" y="14869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dirty="0">
                <a:latin typeface="Microsoft YaHei" panose="020B0503020204020204" pitchFamily="34" charset="-122"/>
                <a:ea typeface="Microsoft YaHei" panose="020B0503020204020204" pitchFamily="34" charset="-122"/>
              </a:rPr>
              <a:t>比</a:t>
            </a:r>
            <a:r>
              <a:rPr lang="en-US" altLang="zh-CN" dirty="0">
                <a:latin typeface="Microsoft YaHei" panose="020B0503020204020204" pitchFamily="34" charset="-122"/>
                <a:ea typeface="Microsoft YaHei" panose="020B0503020204020204" pitchFamily="34" charset="-122"/>
              </a:rPr>
              <a:t>P-R</a:t>
            </a:r>
            <a:r>
              <a:rPr lang="zh-CN" altLang="en-US" dirty="0">
                <a:latin typeface="Microsoft YaHei" panose="020B0503020204020204" pitchFamily="34" charset="-122"/>
                <a:ea typeface="Microsoft YaHei" panose="020B0503020204020204" pitchFamily="34" charset="-122"/>
              </a:rPr>
              <a:t>曲线平衡点更用常用的</a:t>
            </a:r>
            <a:r>
              <a:rPr lang="zh-CN" altLang="en-US" b="1" dirty="0">
                <a:solidFill>
                  <a:srgbClr val="C00000"/>
                </a:solidFill>
                <a:latin typeface="Microsoft YaHei" panose="020B0503020204020204" pitchFamily="34" charset="-122"/>
                <a:ea typeface="Microsoft YaHei" panose="020B0503020204020204" pitchFamily="34" charset="-122"/>
              </a:rPr>
              <a:t>是</a:t>
            </a:r>
            <a:r>
              <a:rPr lang="en-US" altLang="zh-CN" b="1" dirty="0">
                <a:solidFill>
                  <a:srgbClr val="C00000"/>
                </a:solidFill>
                <a:latin typeface="Microsoft YaHei" panose="020B0503020204020204" pitchFamily="34" charset="-122"/>
                <a:ea typeface="Microsoft YaHei" panose="020B0503020204020204" pitchFamily="34" charset="-122"/>
              </a:rPr>
              <a:t>F1</a:t>
            </a:r>
            <a:r>
              <a:rPr lang="zh-CN" altLang="en-US" b="1" dirty="0">
                <a:solidFill>
                  <a:srgbClr val="C00000"/>
                </a:solidFill>
                <a:latin typeface="Microsoft YaHei" panose="020B0503020204020204" pitchFamily="34" charset="-122"/>
                <a:ea typeface="Microsoft YaHei" panose="020B0503020204020204" pitchFamily="34" charset="-122"/>
              </a:rPr>
              <a:t>度量</a:t>
            </a:r>
            <a:r>
              <a:rPr lang="zh-CN" altLang="en-US" dirty="0">
                <a:latin typeface="Microsoft YaHei" panose="020B0503020204020204" pitchFamily="34" charset="-122"/>
                <a:ea typeface="Microsoft YaHei" panose="020B0503020204020204" pitchFamily="34" charset="-122"/>
              </a:rPr>
              <a:t>：</a:t>
            </a: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latin typeface="Microsoft YaHei" panose="020B0503020204020204" pitchFamily="34" charset="-122"/>
              <a:ea typeface="Microsoft YaHei" panose="020B0503020204020204" pitchFamily="34" charset="-122"/>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086" y="1924508"/>
            <a:ext cx="4387381" cy="59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内容占位符 2"/>
          <p:cNvSpPr txBox="1">
            <a:spLocks/>
          </p:cNvSpPr>
          <p:nvPr/>
        </p:nvSpPr>
        <p:spPr>
          <a:xfrm>
            <a:off x="830493" y="2715429"/>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latin typeface="Microsoft YaHei" panose="020B0503020204020204" pitchFamily="34" charset="-122"/>
              <a:ea typeface="Microsoft YaHei" panose="020B0503020204020204" pitchFamily="34" charset="-122"/>
            </a:endParaRPr>
          </a:p>
        </p:txBody>
      </p:sp>
      <p:grpSp>
        <p:nvGrpSpPr>
          <p:cNvPr id="5" name="组合 4"/>
          <p:cNvGrpSpPr/>
          <p:nvPr/>
        </p:nvGrpSpPr>
        <p:grpSpPr>
          <a:xfrm>
            <a:off x="839133" y="2654667"/>
            <a:ext cx="6973210" cy="2450733"/>
            <a:chOff x="851833" y="2514967"/>
            <a:chExt cx="6973210" cy="2450733"/>
          </a:xfrm>
        </p:grpSpPr>
        <p:sp>
          <p:nvSpPr>
            <p:cNvPr id="10" name="内容占位符 2"/>
            <p:cNvSpPr txBox="1">
              <a:spLocks/>
            </p:cNvSpPr>
            <p:nvPr/>
          </p:nvSpPr>
          <p:spPr>
            <a:xfrm>
              <a:off x="851833" y="2514967"/>
              <a:ext cx="6973210" cy="2450733"/>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zh-CN" altLang="en-US" dirty="0">
                  <a:latin typeface="Microsoft YaHei" panose="020B0503020204020204" pitchFamily="34" charset="-122"/>
                  <a:ea typeface="Microsoft YaHei" panose="020B0503020204020204" pitchFamily="34" charset="-122"/>
                </a:rPr>
                <a:t>比</a:t>
              </a:r>
              <a:r>
                <a:rPr lang="en-US" altLang="zh-CN" dirty="0">
                  <a:latin typeface="Microsoft YaHei" panose="020B0503020204020204" pitchFamily="34" charset="-122"/>
                  <a:ea typeface="Microsoft YaHei" panose="020B0503020204020204" pitchFamily="34" charset="-122"/>
                </a:rPr>
                <a:t>F1</a:t>
              </a:r>
              <a:r>
                <a:rPr lang="zh-CN" altLang="en-US" b="1" dirty="0">
                  <a:latin typeface="Microsoft YaHei" panose="020B0503020204020204" pitchFamily="34" charset="-122"/>
                  <a:ea typeface="Microsoft YaHei" panose="020B0503020204020204" pitchFamily="34" charset="-122"/>
                </a:rPr>
                <a:t>更一般的形式    </a:t>
              </a:r>
              <a:r>
                <a:rPr lang="en-US" altLang="zh-CN" b="1" dirty="0">
                  <a:latin typeface="Microsoft YaHei" panose="020B0503020204020204" pitchFamily="34" charset="-122"/>
                  <a:ea typeface="Microsoft YaHei" panose="020B0503020204020204" pitchFamily="34" charset="-122"/>
                </a:rPr>
                <a:t>,</a:t>
              </a:r>
            </a:p>
            <a:p>
              <a:pPr marL="457200" lvl="1" indent="0">
                <a:buNone/>
              </a:pPr>
              <a:endParaRPr lang="en-US" altLang="zh-CN" dirty="0">
                <a:latin typeface="Microsoft YaHei" panose="020B0503020204020204" pitchFamily="34" charset="-122"/>
                <a:ea typeface="Microsoft YaHei" panose="020B0503020204020204" pitchFamily="34" charset="-122"/>
              </a:endParaRPr>
            </a:p>
            <a:p>
              <a:pPr marL="457200" lvl="1" indent="0">
                <a:buNone/>
              </a:pPr>
              <a:endParaRPr lang="en-US" altLang="zh-CN" dirty="0">
                <a:latin typeface="Microsoft YaHei" panose="020B0503020204020204" pitchFamily="34" charset="-122"/>
                <a:ea typeface="Microsoft YaHei" panose="020B0503020204020204" pitchFamily="34" charset="-122"/>
              </a:endParaRPr>
            </a:p>
            <a:p>
              <a:pPr marL="1240200" lvl="3" indent="0">
                <a:buNone/>
              </a:pPr>
              <a:endParaRPr lang="en-US" altLang="zh-CN" dirty="0">
                <a:latin typeface="Microsoft YaHei" panose="020B0503020204020204" pitchFamily="34" charset="-122"/>
                <a:ea typeface="Microsoft YaHei" panose="020B0503020204020204" pitchFamily="34" charset="-122"/>
              </a:endParaRPr>
            </a:p>
            <a:p>
              <a:pPr marL="1240200" lvl="3" indent="0">
                <a:buNone/>
              </a:pPr>
              <a:r>
                <a:rPr lang="en-US" altLang="zh-CN" dirty="0">
                  <a:latin typeface="Microsoft YaHei" panose="020B0503020204020204" pitchFamily="34" charset="-122"/>
                  <a:ea typeface="Microsoft YaHei" panose="020B0503020204020204" pitchFamily="34" charset="-122"/>
                </a:rPr>
                <a:t>	:  </a:t>
              </a:r>
              <a:r>
                <a:rPr lang="zh-CN" altLang="en-US" sz="1800" dirty="0">
                  <a:latin typeface="Microsoft YaHei" panose="020B0503020204020204" pitchFamily="34" charset="-122"/>
                  <a:ea typeface="Microsoft YaHei" panose="020B0503020204020204" pitchFamily="34" charset="-122"/>
                </a:rPr>
                <a:t>标准</a:t>
              </a:r>
              <a:r>
                <a:rPr lang="en-US" altLang="zh-CN" sz="1800" dirty="0">
                  <a:latin typeface="Microsoft YaHei" panose="020B0503020204020204" pitchFamily="34" charset="-122"/>
                  <a:ea typeface="Microsoft YaHei" panose="020B0503020204020204" pitchFamily="34" charset="-122"/>
                </a:rPr>
                <a:t>F1</a:t>
              </a:r>
            </a:p>
            <a:p>
              <a:pPr marL="1240200" lvl="3" indent="0">
                <a:buNone/>
              </a:pPr>
              <a:r>
                <a:rPr lang="en-US" altLang="zh-CN" sz="1800" dirty="0">
                  <a:latin typeface="Microsoft YaHei" panose="020B0503020204020204" pitchFamily="34" charset="-122"/>
                  <a:ea typeface="Microsoft YaHei" panose="020B0503020204020204" pitchFamily="34" charset="-122"/>
                </a:rPr>
                <a:t>	: </a:t>
              </a:r>
              <a:r>
                <a:rPr lang="zh-CN" altLang="en-US" sz="1800" dirty="0">
                  <a:latin typeface="Microsoft YaHei" panose="020B0503020204020204" pitchFamily="34" charset="-122"/>
                  <a:ea typeface="Microsoft YaHei" panose="020B0503020204020204" pitchFamily="34" charset="-122"/>
                </a:rPr>
                <a:t>偏重查全率</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逃犯信息检索</a:t>
              </a:r>
              <a:r>
                <a:rPr lang="en-US" altLang="zh-CN" sz="1800" dirty="0">
                  <a:latin typeface="Microsoft YaHei" panose="020B0503020204020204" pitchFamily="34" charset="-122"/>
                  <a:ea typeface="Microsoft YaHei" panose="020B0503020204020204" pitchFamily="34" charset="-122"/>
                </a:rPr>
                <a:t>)</a:t>
              </a:r>
            </a:p>
            <a:p>
              <a:pPr marL="1240200" lvl="3" indent="0">
                <a:buNone/>
              </a:pPr>
              <a:r>
                <a:rPr lang="en-US" altLang="zh-CN" sz="1800"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：偏重查准率</a:t>
              </a:r>
              <a:r>
                <a:rPr lang="en-US"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商品推荐系统</a:t>
              </a:r>
              <a:r>
                <a:rPr lang="en-US" altLang="zh-CN" sz="1800" dirty="0">
                  <a:latin typeface="Microsoft YaHei" panose="020B0503020204020204" pitchFamily="34" charset="-122"/>
                  <a:ea typeface="Microsoft YaHei" panose="020B0503020204020204" pitchFamily="34" charset="-122"/>
                </a:rPr>
                <a:t>)</a:t>
              </a:r>
            </a:p>
            <a:p>
              <a:pPr marL="457200" lvl="1" indent="0">
                <a:buNone/>
              </a:pPr>
              <a:endParaRPr lang="en-US" altLang="zh-CN" dirty="0">
                <a:latin typeface="Microsoft YaHei" panose="020B0503020204020204" pitchFamily="34" charset="-122"/>
                <a:ea typeface="Microsoft YaHei" panose="020B0503020204020204" pitchFamily="34" charset="-122"/>
              </a:endParaRPr>
            </a:p>
            <a:p>
              <a:pPr marL="457200" lvl="1" indent="0">
                <a:buNone/>
              </a:pPr>
              <a:endParaRPr lang="zh-CN" altLang="en-US" dirty="0">
                <a:latin typeface="Microsoft YaHei" panose="020B0503020204020204" pitchFamily="34" charset="-122"/>
                <a:ea typeface="Microsoft YaHei" panose="020B0503020204020204" pitchFamily="34" charset="-122"/>
              </a:endParaRP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600" y="2601460"/>
              <a:ext cx="304078" cy="27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050" y="2975117"/>
              <a:ext cx="25622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02367" y="3903016"/>
              <a:ext cx="648101" cy="267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03060" y="4197354"/>
              <a:ext cx="647408" cy="246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83411" y="4521148"/>
              <a:ext cx="667057" cy="240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4722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性能度量</a:t>
            </a:r>
          </a:p>
        </p:txBody>
      </p:sp>
      <p:sp>
        <p:nvSpPr>
          <p:cNvPr id="13" name="内容占位符 2"/>
          <p:cNvSpPr txBox="1">
            <a:spLocks/>
          </p:cNvSpPr>
          <p:nvPr/>
        </p:nvSpPr>
        <p:spPr>
          <a:xfrm>
            <a:off x="766993" y="1486947"/>
            <a:ext cx="6973210"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20000"/>
              </a:lnSpc>
              <a:spcBef>
                <a:spcPts val="0"/>
              </a:spcBef>
              <a:buNone/>
            </a:pPr>
            <a:r>
              <a:rPr lang="zh-CN" altLang="en-US" dirty="0">
                <a:latin typeface="Microsoft YaHei" panose="020B0503020204020204" pitchFamily="34" charset="-122"/>
                <a:ea typeface="Microsoft YaHei" panose="020B0503020204020204" pitchFamily="34" charset="-122"/>
              </a:rPr>
              <a:t>类似</a:t>
            </a:r>
            <a:r>
              <a:rPr lang="en-US" altLang="zh-CN" dirty="0">
                <a:latin typeface="Microsoft YaHei" panose="020B0503020204020204" pitchFamily="34" charset="-122"/>
                <a:ea typeface="Microsoft YaHei" panose="020B0503020204020204" pitchFamily="34" charset="-122"/>
              </a:rPr>
              <a:t>P-R</a:t>
            </a:r>
            <a:r>
              <a:rPr lang="zh-CN" altLang="en-US" dirty="0">
                <a:latin typeface="Microsoft YaHei" panose="020B0503020204020204" pitchFamily="34" charset="-122"/>
                <a:ea typeface="Microsoft YaHei" panose="020B0503020204020204" pitchFamily="34" charset="-122"/>
              </a:rPr>
              <a:t>曲线，根据学习器的预测结果对样例排序，并逐个作为正例进行预测，以“假正例率”为横轴，“真正例率”为纵轴可得到</a:t>
            </a:r>
            <a:r>
              <a:rPr lang="en-US" altLang="zh-CN" b="1" dirty="0">
                <a:solidFill>
                  <a:srgbClr val="C00000"/>
                </a:solidFill>
                <a:latin typeface="Microsoft YaHei" panose="020B0503020204020204" pitchFamily="34" charset="-122"/>
                <a:ea typeface="Microsoft YaHei" panose="020B0503020204020204" pitchFamily="34" charset="-122"/>
              </a:rPr>
              <a:t>ROC</a:t>
            </a:r>
            <a:r>
              <a:rPr lang="zh-CN" altLang="en-US" b="1" dirty="0">
                <a:solidFill>
                  <a:srgbClr val="C00000"/>
                </a:solidFill>
                <a:latin typeface="Microsoft YaHei" panose="020B0503020204020204" pitchFamily="34" charset="-122"/>
                <a:ea typeface="Microsoft YaHei" panose="020B0503020204020204" pitchFamily="34" charset="-122"/>
              </a:rPr>
              <a:t>曲线</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全称“受试者工作特征</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
        <p:nvSpPr>
          <p:cNvPr id="12" name="内容占位符 2"/>
          <p:cNvSpPr txBox="1">
            <a:spLocks/>
          </p:cNvSpPr>
          <p:nvPr/>
        </p:nvSpPr>
        <p:spPr>
          <a:xfrm>
            <a:off x="48600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6C30BF58-2E00-59B5-B374-7CD25D6DD06F}"/>
              </a:ext>
            </a:extLst>
          </p:cNvPr>
          <p:cNvSpPr txBox="1"/>
          <p:nvPr/>
        </p:nvSpPr>
        <p:spPr>
          <a:xfrm>
            <a:off x="1194731" y="3662110"/>
            <a:ext cx="7151914" cy="646331"/>
          </a:xfrm>
          <a:prstGeom prst="rect">
            <a:avLst/>
          </a:prstGeom>
          <a:noFill/>
        </p:spPr>
        <p:txBody>
          <a:bodyPr wrap="square">
            <a:spAutoFit/>
          </a:bodyPr>
          <a:lstStyle/>
          <a:p>
            <a:r>
              <a:rPr lang="zh-CN" altLang="en-US" dirty="0">
                <a:hlinkClick r:id="rId2"/>
              </a:rPr>
              <a:t>https://cloud.tencent.com/developer/article/2085927</a:t>
            </a:r>
            <a:endParaRPr lang="en-US" altLang="zh-CN" dirty="0"/>
          </a:p>
          <a:p>
            <a:endParaRPr lang="zh-CN" altLang="en-US" dirty="0"/>
          </a:p>
        </p:txBody>
      </p:sp>
    </p:spTree>
    <p:extLst>
      <p:ext uri="{BB962C8B-B14F-4D97-AF65-F5344CB8AC3E}">
        <p14:creationId xmlns:p14="http://schemas.microsoft.com/office/powerpoint/2010/main" val="83430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性能度量</a:t>
            </a:r>
          </a:p>
        </p:txBody>
      </p:sp>
      <p:sp>
        <p:nvSpPr>
          <p:cNvPr id="13" name="内容占位符 2"/>
          <p:cNvSpPr txBox="1">
            <a:spLocks/>
          </p:cNvSpPr>
          <p:nvPr/>
        </p:nvSpPr>
        <p:spPr>
          <a:xfrm>
            <a:off x="743782" y="1095307"/>
            <a:ext cx="7089516"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20000"/>
              </a:lnSpc>
              <a:spcBef>
                <a:spcPts val="0"/>
              </a:spcBef>
              <a:buNone/>
            </a:pPr>
            <a:r>
              <a:rPr lang="zh-CN" altLang="en-US" dirty="0">
                <a:latin typeface="Microsoft YaHei" panose="020B0503020204020204" pitchFamily="34" charset="-122"/>
                <a:ea typeface="Microsoft YaHei" panose="020B0503020204020204" pitchFamily="34" charset="-122"/>
              </a:rPr>
              <a:t>若</a:t>
            </a:r>
            <a:r>
              <a:rPr lang="zh-CN" altLang="en-US" b="1" dirty="0">
                <a:latin typeface="Microsoft YaHei" panose="020B0503020204020204" pitchFamily="34" charset="-122"/>
                <a:ea typeface="Microsoft YaHei" panose="020B0503020204020204" pitchFamily="34" charset="-122"/>
              </a:rPr>
              <a:t>某个学习器的</a:t>
            </a:r>
            <a:r>
              <a:rPr lang="en-US" altLang="zh-CN" b="1" dirty="0">
                <a:latin typeface="Microsoft YaHei" panose="020B0503020204020204" pitchFamily="34" charset="-122"/>
                <a:ea typeface="Microsoft YaHei" panose="020B0503020204020204" pitchFamily="34" charset="-122"/>
              </a:rPr>
              <a:t>ROC</a:t>
            </a:r>
            <a:r>
              <a:rPr lang="zh-CN" altLang="en-US" b="1" dirty="0">
                <a:latin typeface="Microsoft YaHei" panose="020B0503020204020204" pitchFamily="34" charset="-122"/>
                <a:ea typeface="Microsoft YaHei" panose="020B0503020204020204" pitchFamily="34" charset="-122"/>
              </a:rPr>
              <a:t>曲线</a:t>
            </a:r>
            <a:r>
              <a:rPr lang="zh-CN" altLang="en-US" dirty="0">
                <a:latin typeface="Microsoft YaHei" panose="020B0503020204020204" pitchFamily="34" charset="-122"/>
                <a:ea typeface="Microsoft YaHei" panose="020B0503020204020204" pitchFamily="34" charset="-122"/>
              </a:rPr>
              <a:t>被另一个学习器的曲线“</a:t>
            </a:r>
            <a:r>
              <a:rPr lang="zh-CN" altLang="en-US" b="1" dirty="0">
                <a:latin typeface="Microsoft YaHei" panose="020B0503020204020204" pitchFamily="34" charset="-122"/>
                <a:ea typeface="Microsoft YaHei" panose="020B0503020204020204" pitchFamily="34" charset="-122"/>
              </a:rPr>
              <a:t>包住</a:t>
            </a:r>
            <a:r>
              <a:rPr lang="zh-CN" altLang="en-US" dirty="0">
                <a:latin typeface="Microsoft YaHei" panose="020B0503020204020204" pitchFamily="34" charset="-122"/>
                <a:ea typeface="Microsoft YaHei" panose="020B0503020204020204" pitchFamily="34" charset="-122"/>
              </a:rPr>
              <a:t>”，则后者性能优于前者；否则如果曲线交叉，可以根据</a:t>
            </a:r>
            <a:r>
              <a:rPr lang="en-US" altLang="zh-CN" dirty="0">
                <a:latin typeface="Microsoft YaHei" panose="020B0503020204020204" pitchFamily="34" charset="-122"/>
                <a:ea typeface="Microsoft YaHei" panose="020B0503020204020204" pitchFamily="34" charset="-122"/>
              </a:rPr>
              <a:t>ROC</a:t>
            </a:r>
            <a:r>
              <a:rPr lang="zh-CN" altLang="en-US" b="1" dirty="0">
                <a:solidFill>
                  <a:srgbClr val="013990"/>
                </a:solidFill>
                <a:latin typeface="Microsoft YaHei" panose="020B0503020204020204" pitchFamily="34" charset="-122"/>
                <a:ea typeface="Microsoft YaHei" panose="020B0503020204020204" pitchFamily="34" charset="-122"/>
              </a:rPr>
              <a:t>曲线下面积大小</a:t>
            </a:r>
            <a:r>
              <a:rPr lang="zh-CN" altLang="en-US" dirty="0">
                <a:latin typeface="Microsoft YaHei" panose="020B0503020204020204" pitchFamily="34" charset="-122"/>
                <a:ea typeface="Microsoft YaHei" panose="020B0503020204020204" pitchFamily="34" charset="-122"/>
              </a:rPr>
              <a:t>进行比较，也即</a:t>
            </a:r>
            <a:r>
              <a:rPr lang="en-US" altLang="zh-CN" b="1" dirty="0">
                <a:solidFill>
                  <a:srgbClr val="C00000"/>
                </a:solidFill>
                <a:latin typeface="Microsoft YaHei" panose="020B0503020204020204" pitchFamily="34" charset="-122"/>
                <a:ea typeface="Microsoft YaHei" panose="020B0503020204020204" pitchFamily="34" charset="-122"/>
              </a:rPr>
              <a:t>AUC</a:t>
            </a:r>
            <a:r>
              <a:rPr lang="zh-CN" altLang="en-US" b="1" dirty="0">
                <a:solidFill>
                  <a:srgbClr val="C00000"/>
                </a:solidFill>
                <a:latin typeface="Microsoft YaHei" panose="020B0503020204020204" pitchFamily="34" charset="-122"/>
                <a:ea typeface="Microsoft YaHei" panose="020B0503020204020204" pitchFamily="34" charset="-122"/>
              </a:rPr>
              <a:t>值</a:t>
            </a:r>
            <a:r>
              <a:rPr lang="en-US" altLang="zh-CN"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
        <p:nvSpPr>
          <p:cNvPr id="12" name="内容占位符 2"/>
          <p:cNvSpPr txBox="1">
            <a:spLocks/>
          </p:cNvSpPr>
          <p:nvPr/>
        </p:nvSpPr>
        <p:spPr>
          <a:xfrm>
            <a:off x="4288540" y="2897694"/>
            <a:ext cx="3486605" cy="1200988"/>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zh-CN" altLang="en-US" dirty="0">
              <a:latin typeface="Microsoft YaHei" panose="020B0503020204020204" pitchFamily="34" charset="-122"/>
              <a:ea typeface="Microsoft YaHei" panose="020B0503020204020204" pitchFamily="34" charset="-122"/>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2687935"/>
            <a:ext cx="3165475" cy="31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110763" y="5179110"/>
            <a:ext cx="3970315" cy="1200329"/>
          </a:xfrm>
          <a:prstGeom prst="rect">
            <a:avLst/>
          </a:prstGeom>
          <a:noFill/>
        </p:spPr>
        <p:txBody>
          <a:bodyPr wrap="square" rtlCol="0">
            <a:spAutoFit/>
          </a:bodyPr>
          <a:lstStyle/>
          <a:p>
            <a:pPr algn="ctr">
              <a:lnSpc>
                <a:spcPct val="150000"/>
              </a:lnSpc>
            </a:pPr>
            <a:r>
              <a:rPr lang="en-US" altLang="zh-CN" b="1" dirty="0">
                <a:solidFill>
                  <a:srgbClr val="C00000"/>
                </a:solidFill>
                <a:latin typeface="Microsoft YaHei" panose="020B0503020204020204" pitchFamily="34" charset="-122"/>
                <a:ea typeface="Microsoft YaHei" panose="020B0503020204020204" pitchFamily="34" charset="-122"/>
              </a:rPr>
              <a:t>A</a:t>
            </a:r>
            <a:r>
              <a:rPr lang="zh-CN" altLang="en-US" b="1" dirty="0">
                <a:solidFill>
                  <a:srgbClr val="C00000"/>
                </a:solidFill>
                <a:latin typeface="Microsoft YaHei" panose="020B0503020204020204" pitchFamily="34" charset="-122"/>
                <a:ea typeface="Microsoft YaHei" panose="020B0503020204020204" pitchFamily="34" charset="-122"/>
              </a:rPr>
              <a:t>好还是</a:t>
            </a:r>
            <a:r>
              <a:rPr lang="en-US" altLang="zh-CN" b="1" dirty="0">
                <a:solidFill>
                  <a:srgbClr val="C00000"/>
                </a:solidFill>
                <a:latin typeface="Microsoft YaHei" panose="020B0503020204020204" pitchFamily="34" charset="-122"/>
                <a:ea typeface="Microsoft YaHei" panose="020B0503020204020204" pitchFamily="34" charset="-122"/>
              </a:rPr>
              <a:t>B</a:t>
            </a:r>
            <a:r>
              <a:rPr lang="zh-CN" altLang="en-US" b="1" dirty="0">
                <a:solidFill>
                  <a:srgbClr val="C00000"/>
                </a:solidFill>
                <a:latin typeface="Microsoft YaHei" panose="020B0503020204020204" pitchFamily="34" charset="-122"/>
                <a:ea typeface="Microsoft YaHei" panose="020B0503020204020204" pitchFamily="34" charset="-122"/>
              </a:rPr>
              <a:t>好？</a:t>
            </a:r>
            <a:endParaRPr lang="en-US" altLang="zh-CN" b="1" dirty="0">
              <a:solidFill>
                <a:srgbClr val="C00000"/>
              </a:solidFill>
              <a:latin typeface="Microsoft YaHei" panose="020B0503020204020204" pitchFamily="34" charset="-122"/>
              <a:ea typeface="Microsoft YaHei" panose="020B0503020204020204" pitchFamily="34" charset="-122"/>
            </a:endParaRPr>
          </a:p>
          <a:p>
            <a:pPr algn="ctr">
              <a:lnSpc>
                <a:spcPct val="150000"/>
              </a:lnSpc>
            </a:pPr>
            <a:r>
              <a:rPr lang="en-US" altLang="zh-CN" b="1" dirty="0">
                <a:latin typeface="Microsoft YaHei" panose="020B0503020204020204" pitchFamily="34" charset="-122"/>
                <a:ea typeface="Microsoft YaHei" panose="020B0503020204020204" pitchFamily="34" charset="-122"/>
              </a:rPr>
              <a:t>AUC</a:t>
            </a:r>
            <a:r>
              <a:rPr lang="zh-CN" altLang="en-US" b="1" dirty="0">
                <a:latin typeface="Microsoft YaHei" panose="020B0503020204020204" pitchFamily="34" charset="-122"/>
                <a:ea typeface="Microsoft YaHei" panose="020B0503020204020204" pitchFamily="34" charset="-122"/>
              </a:rPr>
              <a:t>衡量了样本预测的排序质量。</a:t>
            </a:r>
            <a:endParaRPr lang="en-US" altLang="zh-CN" b="1" dirty="0">
              <a:latin typeface="Microsoft YaHei" panose="020B0503020204020204" pitchFamily="34" charset="-122"/>
              <a:ea typeface="Microsoft YaHei" panose="020B0503020204020204" pitchFamily="34" charset="-122"/>
            </a:endParaRPr>
          </a:p>
          <a:p>
            <a:endParaRPr lang="zh-CN" altLang="en-US" dirty="0">
              <a:solidFill>
                <a:srgbClr val="FF0000"/>
              </a:solidFill>
              <a:latin typeface="Microsoft YaHei" panose="020B0503020204020204" pitchFamily="34" charset="-122"/>
              <a:ea typeface="Microsoft YaHei" panose="020B0503020204020204" pitchFamily="34" charset="-122"/>
            </a:endParaRPr>
          </a:p>
        </p:txBody>
      </p:sp>
      <p:pic>
        <p:nvPicPr>
          <p:cNvPr id="1026" name="Picture 2">
            <a:extLst>
              <a:ext uri="{FF2B5EF4-FFF2-40B4-BE49-F238E27FC236}">
                <a16:creationId xmlns:a16="http://schemas.microsoft.com/office/drawing/2014/main" id="{A61CDAD3-1D19-BA52-D2DD-5F4919D6D4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409" y="2570865"/>
            <a:ext cx="4296598" cy="2723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06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1000"/>
                                        <p:tgtEl>
                                          <p:spTgt spid="14">
                                            <p:txEl>
                                              <p:pRg st="1" end="1"/>
                                            </p:txEl>
                                          </p:spTgt>
                                        </p:tgtEl>
                                      </p:cBhvr>
                                    </p:animEffect>
                                    <p:anim calcmode="lin" valueType="num">
                                      <p:cBhvr>
                                        <p:cTn id="8"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1000"/>
                                        <p:tgtEl>
                                          <p:spTgt spid="14">
                                            <p:txEl>
                                              <p:pRg st="0" end="0"/>
                                            </p:txEl>
                                          </p:spTgt>
                                        </p:tgtEl>
                                      </p:cBhvr>
                                    </p:animEffect>
                                    <p:anim calcmode="lin" valueType="num">
                                      <p:cBhvr>
                                        <p:cTn id="15"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性能评估</a:t>
            </a:r>
          </a:p>
        </p:txBody>
      </p:sp>
      <p:sp>
        <p:nvSpPr>
          <p:cNvPr id="3" name="内容占位符 2"/>
          <p:cNvSpPr>
            <a:spLocks noGrp="1"/>
          </p:cNvSpPr>
          <p:nvPr>
            <p:ph idx="1"/>
          </p:nvPr>
        </p:nvSpPr>
        <p:spPr>
          <a:xfrm>
            <a:off x="273050" y="1158537"/>
            <a:ext cx="8616950" cy="2092664"/>
          </a:xfrm>
        </p:spPr>
        <p:txBody>
          <a:bodyPr>
            <a:normAutofit lnSpcReduction="10000"/>
          </a:bodyPr>
          <a:lstStyle/>
          <a:p>
            <a:pPr>
              <a:lnSpc>
                <a:spcPct val="120000"/>
              </a:lnSpc>
              <a:spcBef>
                <a:spcPts val="0"/>
              </a:spcBef>
            </a:pPr>
            <a:r>
              <a:rPr lang="zh-CN" altLang="en-US" dirty="0">
                <a:latin typeface="Microsoft YaHei" panose="020B0503020204020204" pitchFamily="34" charset="-122"/>
                <a:ea typeface="Microsoft YaHei" panose="020B0503020204020204" pitchFamily="34" charset="-122"/>
              </a:rPr>
              <a:t>关于性能比较：</a:t>
            </a:r>
            <a:endParaRPr lang="en-US" altLang="zh-CN" dirty="0">
              <a:latin typeface="Microsoft YaHei" panose="020B0503020204020204" pitchFamily="34" charset="-122"/>
              <a:ea typeface="Microsoft YaHei" panose="020B0503020204020204" pitchFamily="34" charset="-122"/>
            </a:endParaRPr>
          </a:p>
          <a:p>
            <a:pPr lvl="1">
              <a:lnSpc>
                <a:spcPct val="120000"/>
              </a:lnSpc>
              <a:spcBef>
                <a:spcPts val="0"/>
              </a:spcBef>
            </a:pPr>
            <a:r>
              <a:rPr lang="zh-CN" altLang="en-US" dirty="0">
                <a:latin typeface="Microsoft YaHei" panose="020B0503020204020204" pitchFamily="34" charset="-122"/>
                <a:ea typeface="Microsoft YaHei" panose="020B0503020204020204" pitchFamily="34" charset="-122"/>
              </a:rPr>
              <a:t>测试性能并不等于泛化性能</a:t>
            </a:r>
            <a:endParaRPr lang="en-US" altLang="zh-CN" dirty="0">
              <a:latin typeface="Microsoft YaHei" panose="020B0503020204020204" pitchFamily="34" charset="-122"/>
              <a:ea typeface="Microsoft YaHei" panose="020B0503020204020204" pitchFamily="34" charset="-122"/>
            </a:endParaRPr>
          </a:p>
          <a:p>
            <a:pPr lvl="1">
              <a:lnSpc>
                <a:spcPct val="120000"/>
              </a:lnSpc>
              <a:spcBef>
                <a:spcPts val="0"/>
              </a:spcBef>
            </a:pPr>
            <a:r>
              <a:rPr lang="zh-CN" altLang="en-US" dirty="0">
                <a:latin typeface="Microsoft YaHei" panose="020B0503020204020204" pitchFamily="34" charset="-122"/>
                <a:ea typeface="Microsoft YaHei" panose="020B0503020204020204" pitchFamily="34" charset="-122"/>
              </a:rPr>
              <a:t>测试性能随着测试集的变化而变化</a:t>
            </a:r>
            <a:endParaRPr lang="en-US" altLang="zh-CN" dirty="0">
              <a:latin typeface="Microsoft YaHei" panose="020B0503020204020204" pitchFamily="34" charset="-122"/>
              <a:ea typeface="Microsoft YaHei" panose="020B0503020204020204" pitchFamily="34" charset="-122"/>
            </a:endParaRPr>
          </a:p>
          <a:p>
            <a:pPr lvl="1">
              <a:lnSpc>
                <a:spcPct val="120000"/>
              </a:lnSpc>
              <a:spcBef>
                <a:spcPts val="0"/>
              </a:spcBef>
            </a:pPr>
            <a:r>
              <a:rPr lang="zh-CN" altLang="en-US" dirty="0">
                <a:latin typeface="Microsoft YaHei" panose="020B0503020204020204" pitchFamily="34" charset="-122"/>
                <a:ea typeface="Microsoft YaHei" panose="020B0503020204020204" pitchFamily="34" charset="-122"/>
              </a:rPr>
              <a:t>很多机器学习算法本身有一定的随机性</a:t>
            </a:r>
            <a:endParaRPr lang="en-US" altLang="zh-CN" dirty="0">
              <a:latin typeface="Microsoft YaHei" panose="020B0503020204020204" pitchFamily="34" charset="-122"/>
              <a:ea typeface="Microsoft YaHei" panose="020B0503020204020204" pitchFamily="34" charset="-122"/>
            </a:endParaRPr>
          </a:p>
          <a:p>
            <a:pPr lvl="1"/>
            <a:endParaRPr lang="en-US" altLang="zh-CN" dirty="0">
              <a:latin typeface="Microsoft YaHei" panose="020B0503020204020204" pitchFamily="34" charset="-122"/>
              <a:ea typeface="Microsoft YaHei" panose="020B0503020204020204" pitchFamily="34" charset="-122"/>
            </a:endParaRPr>
          </a:p>
          <a:p>
            <a:pPr marL="325800" lvl="1" indent="0">
              <a:buNone/>
            </a:pPr>
            <a:r>
              <a:rPr lang="en-US" altLang="zh-CN" b="1" dirty="0">
                <a:latin typeface="Microsoft YaHei" panose="020B0503020204020204" pitchFamily="34" charset="-122"/>
                <a:ea typeface="Microsoft YaHei" panose="020B0503020204020204" pitchFamily="34" charset="-122"/>
              </a:rPr>
              <a:t>	</a:t>
            </a:r>
            <a:r>
              <a:rPr lang="zh-CN" altLang="en-US" b="1" dirty="0">
                <a:solidFill>
                  <a:srgbClr val="FF0000"/>
                </a:solidFill>
                <a:latin typeface="Microsoft YaHei" panose="020B0503020204020204" pitchFamily="34" charset="-122"/>
                <a:ea typeface="Microsoft YaHei" panose="020B0503020204020204" pitchFamily="34" charset="-122"/>
              </a:rPr>
              <a:t>直接选取相应评估方法在相应度量下比大小的方法不可取！</a:t>
            </a:r>
            <a:endParaRPr lang="en-US" altLang="zh-CN" b="1" dirty="0">
              <a:solidFill>
                <a:srgbClr val="FF0000"/>
              </a:solidFill>
              <a:latin typeface="Microsoft YaHei" panose="020B0503020204020204" pitchFamily="34" charset="-122"/>
              <a:ea typeface="Microsoft YaHei" panose="020B0503020204020204" pitchFamily="34" charset="-122"/>
            </a:endParaRPr>
          </a:p>
        </p:txBody>
      </p:sp>
      <p:sp>
        <p:nvSpPr>
          <p:cNvPr id="4" name="内容占位符 2"/>
          <p:cNvSpPr txBox="1">
            <a:spLocks/>
          </p:cNvSpPr>
          <p:nvPr/>
        </p:nvSpPr>
        <p:spPr>
          <a:xfrm>
            <a:off x="717094" y="3704004"/>
            <a:ext cx="7429955" cy="139051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20000"/>
              </a:lnSpc>
              <a:spcBef>
                <a:spcPts val="0"/>
              </a:spcBef>
              <a:buNone/>
            </a:pPr>
            <a:r>
              <a:rPr lang="zh-CN" altLang="en-US" b="1" dirty="0">
                <a:solidFill>
                  <a:srgbClr val="C00000"/>
                </a:solidFill>
                <a:latin typeface="Microsoft YaHei" panose="020B0503020204020204" pitchFamily="34" charset="-122"/>
                <a:ea typeface="Microsoft YaHei" panose="020B0503020204020204" pitchFamily="34" charset="-122"/>
              </a:rPr>
              <a:t>假设检验</a:t>
            </a:r>
            <a:r>
              <a:rPr lang="zh-CN" altLang="en-US" dirty="0">
                <a:latin typeface="Microsoft YaHei" panose="020B0503020204020204" pitchFamily="34" charset="-122"/>
                <a:ea typeface="Microsoft YaHei" panose="020B0503020204020204" pitchFamily="34" charset="-122"/>
              </a:rPr>
              <a:t>为学习器性能比较提供了重要依据，基于其结果我们可以推断出若在测试集上观察到学习器</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比</a:t>
            </a:r>
            <a:r>
              <a:rPr lang="en-US" altLang="zh-CN"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好，则</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的泛化</a:t>
            </a:r>
            <a:r>
              <a:rPr lang="zh-CN" altLang="en-US" b="1" dirty="0">
                <a:latin typeface="Microsoft YaHei" panose="020B0503020204020204" pitchFamily="34" charset="-122"/>
                <a:ea typeface="Microsoft YaHei" panose="020B0503020204020204" pitchFamily="34" charset="-122"/>
              </a:rPr>
              <a:t>性能是否在统计意义上优于</a:t>
            </a:r>
            <a:r>
              <a:rPr lang="en-US" altLang="zh-CN" b="1" dirty="0">
                <a:latin typeface="Microsoft YaHei" panose="020B0503020204020204" pitchFamily="34" charset="-122"/>
                <a:ea typeface="Microsoft YaHei" panose="020B0503020204020204" pitchFamily="34" charset="-122"/>
              </a:rPr>
              <a:t>B</a:t>
            </a:r>
            <a:r>
              <a:rPr lang="zh-CN" altLang="en-US" dirty="0">
                <a:latin typeface="Microsoft YaHei" panose="020B0503020204020204" pitchFamily="34" charset="-122"/>
                <a:ea typeface="Microsoft YaHei" panose="020B0503020204020204" pitchFamily="34" charset="-122"/>
              </a:rPr>
              <a:t>，以及</a:t>
            </a:r>
            <a:r>
              <a:rPr lang="zh-CN" altLang="en-US" b="1" dirty="0">
                <a:latin typeface="Microsoft YaHei" panose="020B0503020204020204" pitchFamily="34" charset="-122"/>
                <a:ea typeface="Microsoft YaHei" panose="020B0503020204020204" pitchFamily="34" charset="-122"/>
              </a:rPr>
              <a:t>这个结论的把握有多大</a:t>
            </a:r>
            <a:r>
              <a:rPr lang="zh-CN" altLang="en-US"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58646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偏差与方差</a:t>
            </a:r>
          </a:p>
        </p:txBody>
      </p:sp>
      <p:sp>
        <p:nvSpPr>
          <p:cNvPr id="3" name="内容占位符 2"/>
          <p:cNvSpPr>
            <a:spLocks noGrp="1"/>
          </p:cNvSpPr>
          <p:nvPr>
            <p:ph idx="1"/>
          </p:nvPr>
        </p:nvSpPr>
        <p:spPr>
          <a:xfrm>
            <a:off x="184150" y="1214964"/>
            <a:ext cx="8616950" cy="4428071"/>
          </a:xfrm>
        </p:spPr>
        <p:txBody>
          <a:bodyPr>
            <a:normAutofit/>
          </a:bodyPr>
          <a:lstStyle/>
          <a:p>
            <a:pPr lvl="1">
              <a:lnSpc>
                <a:spcPct val="120000"/>
              </a:lnSpc>
              <a:spcBef>
                <a:spcPts val="0"/>
              </a:spcBef>
            </a:pPr>
            <a:r>
              <a:rPr lang="zh-CN" altLang="en-US" sz="2100" b="1" dirty="0">
                <a:solidFill>
                  <a:srgbClr val="C00000"/>
                </a:solidFill>
                <a:latin typeface="Microsoft YaHei" panose="020B0503020204020204" pitchFamily="34" charset="-122"/>
                <a:ea typeface="Microsoft YaHei" panose="020B0503020204020204" pitchFamily="34" charset="-122"/>
              </a:rPr>
              <a:t>偏差</a:t>
            </a:r>
            <a:r>
              <a:rPr lang="zh-CN" altLang="en-US" sz="2100" dirty="0">
                <a:latin typeface="Microsoft YaHei" panose="020B0503020204020204" pitchFamily="34" charset="-122"/>
                <a:ea typeface="Microsoft YaHei" panose="020B0503020204020204" pitchFamily="34" charset="-122"/>
              </a:rPr>
              <a:t>度量了学习算法期望预测与真实结果的偏离程度；即刻画了学习算法本身的拟合能力；</a:t>
            </a:r>
            <a:endParaRPr lang="en-US" altLang="zh-CN" sz="2100" dirty="0">
              <a:latin typeface="Microsoft YaHei" panose="020B0503020204020204" pitchFamily="34" charset="-122"/>
              <a:ea typeface="Microsoft YaHei" panose="020B0503020204020204" pitchFamily="34" charset="-122"/>
            </a:endParaRPr>
          </a:p>
          <a:p>
            <a:pPr lvl="1">
              <a:lnSpc>
                <a:spcPct val="120000"/>
              </a:lnSpc>
              <a:spcBef>
                <a:spcPts val="0"/>
              </a:spcBef>
            </a:pPr>
            <a:r>
              <a:rPr lang="zh-CN" altLang="en-US" sz="2100" b="1" dirty="0">
                <a:solidFill>
                  <a:srgbClr val="C00000"/>
                </a:solidFill>
                <a:latin typeface="Microsoft YaHei" panose="020B0503020204020204" pitchFamily="34" charset="-122"/>
                <a:ea typeface="Microsoft YaHei" panose="020B0503020204020204" pitchFamily="34" charset="-122"/>
              </a:rPr>
              <a:t>方差</a:t>
            </a:r>
            <a:r>
              <a:rPr lang="zh-CN" altLang="en-US" sz="2100" dirty="0">
                <a:latin typeface="Microsoft YaHei" panose="020B0503020204020204" pitchFamily="34" charset="-122"/>
                <a:ea typeface="Microsoft YaHei" panose="020B0503020204020204" pitchFamily="34" charset="-122"/>
              </a:rPr>
              <a:t>度量了同样大小训练集的变动所导致的学习性能的变化；即刻画了数据扰动所造成的影响；</a:t>
            </a:r>
            <a:endParaRPr lang="en-US" altLang="zh-CN" sz="2100" dirty="0">
              <a:latin typeface="Microsoft YaHei" panose="020B0503020204020204" pitchFamily="34" charset="-122"/>
              <a:ea typeface="Microsoft YaHei" panose="020B0503020204020204" pitchFamily="34" charset="-122"/>
            </a:endParaRPr>
          </a:p>
          <a:p>
            <a:pPr lvl="1">
              <a:lnSpc>
                <a:spcPct val="120000"/>
              </a:lnSpc>
              <a:spcBef>
                <a:spcPts val="0"/>
              </a:spcBef>
            </a:pPr>
            <a:r>
              <a:rPr lang="zh-CN" altLang="en-US" sz="2100" b="1" dirty="0">
                <a:solidFill>
                  <a:srgbClr val="C00000"/>
                </a:solidFill>
                <a:latin typeface="Microsoft YaHei" panose="020B0503020204020204" pitchFamily="34" charset="-122"/>
                <a:ea typeface="Microsoft YaHei" panose="020B0503020204020204" pitchFamily="34" charset="-122"/>
              </a:rPr>
              <a:t>噪声</a:t>
            </a:r>
            <a:r>
              <a:rPr lang="zh-CN" altLang="en-US" sz="2100" dirty="0">
                <a:latin typeface="Microsoft YaHei" panose="020B0503020204020204" pitchFamily="34" charset="-122"/>
                <a:ea typeface="Microsoft YaHei" panose="020B0503020204020204" pitchFamily="34" charset="-122"/>
              </a:rPr>
              <a:t>表达了在当前任务上任何学习算法所能达到的期望泛化误差的下界；即刻画了学习问题本身的难度。</a:t>
            </a:r>
            <a:endParaRPr lang="en-US" altLang="zh-CN" sz="2100" dirty="0">
              <a:latin typeface="Microsoft YaHei" panose="020B0503020204020204" pitchFamily="34" charset="-122"/>
              <a:ea typeface="Microsoft YaHei" panose="020B0503020204020204" pitchFamily="34" charset="-122"/>
            </a:endParaRPr>
          </a:p>
          <a:p>
            <a:pPr marL="0" indent="0">
              <a:lnSpc>
                <a:spcPct val="120000"/>
              </a:lnSpc>
              <a:spcBef>
                <a:spcPts val="0"/>
              </a:spcBef>
              <a:buNone/>
            </a:pPr>
            <a:endParaRPr lang="en-US" altLang="zh-CN" dirty="0">
              <a:latin typeface="Microsoft YaHei" panose="020B0503020204020204" pitchFamily="34" charset="-122"/>
              <a:ea typeface="Microsoft YaHei" panose="020B0503020204020204" pitchFamily="34" charset="-122"/>
            </a:endParaRPr>
          </a:p>
          <a:p>
            <a:pPr marL="457200" lvl="1" indent="0">
              <a:lnSpc>
                <a:spcPct val="150000"/>
              </a:lnSpc>
              <a:spcBef>
                <a:spcPts val="0"/>
              </a:spcBef>
              <a:buNone/>
            </a:pPr>
            <a:r>
              <a:rPr lang="zh-CN" altLang="en-US" b="1" dirty="0">
                <a:latin typeface="Microsoft YaHei" panose="020B0503020204020204" pitchFamily="34" charset="-122"/>
                <a:ea typeface="Microsoft YaHei" panose="020B0503020204020204" pitchFamily="34" charset="-122"/>
              </a:rPr>
              <a:t>泛化性能是由学习算法的能力、数据的充分性以及学习任务本身的难度所共同决定的</a:t>
            </a:r>
            <a:r>
              <a:rPr lang="zh-CN" altLang="en-US" dirty="0">
                <a:latin typeface="Microsoft YaHei" panose="020B0503020204020204" pitchFamily="34" charset="-122"/>
                <a:ea typeface="Microsoft YaHei" panose="020B0503020204020204" pitchFamily="34" charset="-122"/>
              </a:rPr>
              <a:t>。给定学习任务为了取得好的泛化性能，需要使偏差小</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充分拟合数据</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而且方差较小</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减少数据扰动产生的影响</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66469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icrosoft YaHei" panose="020B0503020204020204" pitchFamily="34" charset="-122"/>
                <a:ea typeface="Microsoft YaHei" panose="020B0503020204020204" pitchFamily="34" charset="-122"/>
              </a:rPr>
              <a:t>偏差与方差</a:t>
            </a:r>
          </a:p>
        </p:txBody>
      </p:sp>
      <p:sp>
        <p:nvSpPr>
          <p:cNvPr id="3" name="内容占位符 2"/>
          <p:cNvSpPr>
            <a:spLocks noGrp="1"/>
          </p:cNvSpPr>
          <p:nvPr>
            <p:ph idx="1"/>
          </p:nvPr>
        </p:nvSpPr>
        <p:spPr>
          <a:xfrm>
            <a:off x="260350" y="1158536"/>
            <a:ext cx="8370083" cy="1196357"/>
          </a:xfrm>
        </p:spPr>
        <p:txBody>
          <a:bodyPr>
            <a:normAutofit/>
          </a:bodyPr>
          <a:lstStyle/>
          <a:p>
            <a:pPr marL="325800" lvl="1" indent="0">
              <a:lnSpc>
                <a:spcPct val="120000"/>
              </a:lnSpc>
              <a:spcBef>
                <a:spcPts val="0"/>
              </a:spcBef>
              <a:buNone/>
            </a:pPr>
            <a:r>
              <a:rPr lang="zh-CN" altLang="en-US" dirty="0">
                <a:latin typeface="Microsoft YaHei" panose="020B0503020204020204" pitchFamily="34" charset="-122"/>
                <a:ea typeface="Microsoft YaHei" panose="020B0503020204020204" pitchFamily="34" charset="-122"/>
              </a:rPr>
              <a:t>一般来说，偏差与方差是有冲突的，称为偏差</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方差窘境。</a:t>
            </a:r>
            <a:endParaRPr lang="en-US" altLang="zh-CN" dirty="0">
              <a:latin typeface="Microsoft YaHei" panose="020B0503020204020204" pitchFamily="34" charset="-122"/>
              <a:ea typeface="Microsoft YaHei" panose="020B0503020204020204" pitchFamily="34" charset="-122"/>
            </a:endParaRPr>
          </a:p>
          <a:p>
            <a:pPr marL="325800" lvl="1" indent="0">
              <a:lnSpc>
                <a:spcPct val="120000"/>
              </a:lnSpc>
              <a:spcBef>
                <a:spcPts val="0"/>
              </a:spcBef>
              <a:buNone/>
            </a:pPr>
            <a:r>
              <a:rPr lang="zh-CN" altLang="en-US" dirty="0">
                <a:latin typeface="Microsoft YaHei" panose="020B0503020204020204" pitchFamily="34" charset="-122"/>
                <a:ea typeface="Microsoft YaHei" panose="020B0503020204020204" pitchFamily="34" charset="-122"/>
              </a:rPr>
              <a:t>如右图所示，假如我们能控制算法的训练程度：</a:t>
            </a:r>
            <a:endParaRPr lang="en-US" altLang="zh-CN" dirty="0">
              <a:latin typeface="Microsoft YaHei" panose="020B0503020204020204" pitchFamily="34" charset="-122"/>
              <a:ea typeface="Microsoft YaHei" panose="020B0503020204020204" pitchFamily="34" charset="-122"/>
            </a:endParaRPr>
          </a:p>
        </p:txBody>
      </p:sp>
      <p:sp>
        <p:nvSpPr>
          <p:cNvPr id="4" name="内容占位符 2"/>
          <p:cNvSpPr txBox="1">
            <a:spLocks/>
          </p:cNvSpPr>
          <p:nvPr/>
        </p:nvSpPr>
        <p:spPr>
          <a:xfrm>
            <a:off x="260350" y="2259484"/>
            <a:ext cx="4900373" cy="3712001"/>
          </a:xfrm>
          <a:prstGeom prst="rect">
            <a:avLst/>
          </a:prstGeom>
        </p:spPr>
        <p:txBody>
          <a:bodyPr vert="horz" lIns="91440" tIns="46800" rIns="91440" bIns="45720" rtlCol="0">
            <a:normAutofit fontScale="92500"/>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spcBef>
                <a:spcPts val="0"/>
              </a:spcBef>
            </a:pPr>
            <a:r>
              <a:rPr lang="zh-CN" altLang="en-US" sz="2100" b="1" dirty="0">
                <a:solidFill>
                  <a:srgbClr val="C00000"/>
                </a:solidFill>
                <a:latin typeface="Microsoft YaHei" panose="020B0503020204020204" pitchFamily="34" charset="-122"/>
                <a:ea typeface="Microsoft YaHei" panose="020B0503020204020204" pitchFamily="34" charset="-122"/>
              </a:rPr>
              <a:t>在训练不足时</a:t>
            </a:r>
            <a:r>
              <a:rPr lang="zh-CN" altLang="en-US" sz="2100" dirty="0">
                <a:latin typeface="Microsoft YaHei" panose="020B0503020204020204" pitchFamily="34" charset="-122"/>
                <a:ea typeface="Microsoft YaHei" panose="020B0503020204020204" pitchFamily="34" charset="-122"/>
              </a:rPr>
              <a:t>，学习器拟合能力不强，训练数据的扰动不足以使学习器的拟合能力产生显著变化，此时偏差主导泛化错误率；</a:t>
            </a:r>
            <a:endParaRPr lang="en-US" altLang="zh-CN" sz="2100" dirty="0">
              <a:latin typeface="Microsoft YaHei" panose="020B0503020204020204" pitchFamily="34" charset="-122"/>
              <a:ea typeface="Microsoft YaHei" panose="020B0503020204020204" pitchFamily="34" charset="-122"/>
            </a:endParaRPr>
          </a:p>
          <a:p>
            <a:pPr lvl="1">
              <a:lnSpc>
                <a:spcPct val="120000"/>
              </a:lnSpc>
              <a:spcBef>
                <a:spcPts val="0"/>
              </a:spcBef>
            </a:pPr>
            <a:r>
              <a:rPr lang="zh-CN" altLang="en-US" sz="2100" dirty="0">
                <a:latin typeface="Microsoft YaHei" panose="020B0503020204020204" pitchFamily="34" charset="-122"/>
                <a:ea typeface="Microsoft YaHei" panose="020B0503020204020204" pitchFamily="34" charset="-122"/>
              </a:rPr>
              <a:t>随着</a:t>
            </a:r>
            <a:r>
              <a:rPr lang="zh-CN" altLang="en-US" sz="2100" b="1" dirty="0">
                <a:solidFill>
                  <a:srgbClr val="C00000"/>
                </a:solidFill>
                <a:latin typeface="Microsoft YaHei" panose="020B0503020204020204" pitchFamily="34" charset="-122"/>
                <a:ea typeface="Microsoft YaHei" panose="020B0503020204020204" pitchFamily="34" charset="-122"/>
              </a:rPr>
              <a:t>训练程度加深</a:t>
            </a:r>
            <a:r>
              <a:rPr lang="zh-CN" altLang="en-US" sz="2100" dirty="0">
                <a:latin typeface="Microsoft YaHei" panose="020B0503020204020204" pitchFamily="34" charset="-122"/>
                <a:ea typeface="Microsoft YaHei" panose="020B0503020204020204" pitchFamily="34" charset="-122"/>
              </a:rPr>
              <a:t>，学习器拟合能力逐渐增强，方差逐渐主导泛化错误率；</a:t>
            </a:r>
            <a:endParaRPr lang="en-US" altLang="zh-CN" sz="2100" dirty="0">
              <a:latin typeface="Microsoft YaHei" panose="020B0503020204020204" pitchFamily="34" charset="-122"/>
              <a:ea typeface="Microsoft YaHei" panose="020B0503020204020204" pitchFamily="34" charset="-122"/>
            </a:endParaRPr>
          </a:p>
          <a:p>
            <a:pPr lvl="1">
              <a:lnSpc>
                <a:spcPct val="120000"/>
              </a:lnSpc>
              <a:spcBef>
                <a:spcPts val="0"/>
              </a:spcBef>
            </a:pPr>
            <a:r>
              <a:rPr lang="zh-CN" altLang="en-US" sz="2100" b="1" dirty="0">
                <a:solidFill>
                  <a:srgbClr val="C00000"/>
                </a:solidFill>
                <a:latin typeface="Microsoft YaHei" panose="020B0503020204020204" pitchFamily="34" charset="-122"/>
                <a:ea typeface="Microsoft YaHei" panose="020B0503020204020204" pitchFamily="34" charset="-122"/>
              </a:rPr>
              <a:t>训练充足后</a:t>
            </a:r>
            <a:r>
              <a:rPr lang="zh-CN" altLang="en-US" sz="2100" dirty="0">
                <a:latin typeface="Microsoft YaHei" panose="020B0503020204020204" pitchFamily="34" charset="-122"/>
                <a:ea typeface="Microsoft YaHei" panose="020B0503020204020204" pitchFamily="34" charset="-122"/>
              </a:rPr>
              <a:t>，学习器的拟合能力非常强，训练数据的轻微扰动都会导致学习器的显著变化，若训练数据自身非全局特性被学到则会发生过拟合。</a:t>
            </a:r>
            <a:endParaRPr lang="en-US" altLang="zh-CN" sz="2100" dirty="0">
              <a:latin typeface="Microsoft YaHei" panose="020B0503020204020204" pitchFamily="34" charset="-122"/>
              <a:ea typeface="Microsoft YaHei" panose="020B0503020204020204" pitchFamily="34" charset="-122"/>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227" y="2561769"/>
            <a:ext cx="3341097" cy="2461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164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cs typeface="Verdana" pitchFamily="34" charset="0"/>
              </a:rPr>
              <a:t>第三章：</a:t>
            </a:r>
            <a:r>
              <a:rPr kumimoji="1" lang="zh-CN" altLang="en-US" dirty="0">
                <a:cs typeface="Verdana" pitchFamily="34" charset="0"/>
              </a:rPr>
              <a:t>线性模型</a:t>
            </a:r>
            <a:endParaRPr lang="zh-CN" altLang="en-US" dirty="0"/>
          </a:p>
        </p:txBody>
      </p:sp>
    </p:spTree>
    <p:extLst>
      <p:ext uri="{BB962C8B-B14F-4D97-AF65-F5344CB8AC3E}">
        <p14:creationId xmlns:p14="http://schemas.microsoft.com/office/powerpoint/2010/main" val="3629177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nvGraphicFramePr>
        <p:xfrm>
          <a:off x="327463" y="2904674"/>
          <a:ext cx="2457450" cy="347662"/>
        </p:xfrm>
        <a:graphic>
          <a:graphicData uri="http://schemas.openxmlformats.org/presentationml/2006/ole">
            <mc:AlternateContent xmlns:mc="http://schemas.openxmlformats.org/markup-compatibility/2006">
              <mc:Choice xmlns:v="urn:schemas-microsoft-com:vml" Requires="v">
                <p:oleObj name="Formula" r:id="rId2" imgW="1243440" imgH="176760" progId="Equation.Ribbit">
                  <p:embed/>
                </p:oleObj>
              </mc:Choice>
              <mc:Fallback>
                <p:oleObj name="Formula" r:id="rId2" imgW="1243440" imgH="176760" progId="Equation.Ribbit">
                  <p:embed/>
                  <p:pic>
                    <p:nvPicPr>
                      <p:cNvPr id="7"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63" y="2904674"/>
                        <a:ext cx="245745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标题 2"/>
          <p:cNvSpPr>
            <a:spLocks noGrp="1"/>
          </p:cNvSpPr>
          <p:nvPr>
            <p:ph type="title"/>
          </p:nvPr>
        </p:nvSpPr>
        <p:spPr/>
        <p:txBody>
          <a:bodyPr/>
          <a:lstStyle/>
          <a:p>
            <a:r>
              <a:rPr lang="zh-CN" altLang="en-US" dirty="0"/>
              <a:t>基本形式</a:t>
            </a:r>
          </a:p>
        </p:txBody>
      </p:sp>
      <p:sp>
        <p:nvSpPr>
          <p:cNvPr id="4" name="内容占位符 3"/>
          <p:cNvSpPr>
            <a:spLocks noGrp="1"/>
          </p:cNvSpPr>
          <p:nvPr>
            <p:ph idx="1"/>
          </p:nvPr>
        </p:nvSpPr>
        <p:spPr/>
        <p:txBody>
          <a:bodyPr/>
          <a:lstStyle/>
          <a:p>
            <a:r>
              <a:rPr lang="zh-CN" altLang="en-US" sz="2400" dirty="0">
                <a:highlight>
                  <a:srgbClr val="FFFF00"/>
                </a:highlight>
                <a:latin typeface="Microsoft YaHei" panose="020B0503020204020204" pitchFamily="34" charset="-122"/>
                <a:ea typeface="Microsoft YaHei" panose="020B0503020204020204" pitchFamily="34" charset="-122"/>
              </a:rPr>
              <a:t>线性模型</a:t>
            </a:r>
            <a:r>
              <a:rPr lang="zh-CN" altLang="en-US" sz="2400" b="1" dirty="0">
                <a:highlight>
                  <a:srgbClr val="FFFF00"/>
                </a:highlight>
                <a:latin typeface="Microsoft YaHei" panose="020B0503020204020204" pitchFamily="34" charset="-122"/>
                <a:ea typeface="Microsoft YaHei" panose="020B0503020204020204" pitchFamily="34" charset="-122"/>
              </a:rPr>
              <a:t>一般形式</a:t>
            </a:r>
            <a:endParaRPr lang="en-US" altLang="zh-CN" sz="2400" b="1" dirty="0">
              <a:highlight>
                <a:srgbClr val="FFFF00"/>
              </a:highlight>
              <a:latin typeface="Microsoft YaHei" panose="020B0503020204020204" pitchFamily="34" charset="-122"/>
              <a:ea typeface="Microsoft YaHei" panose="020B0503020204020204" pitchFamily="34" charset="-122"/>
            </a:endParaRPr>
          </a:p>
          <a:p>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r>
              <a:rPr lang="zh-CN" altLang="en-US" sz="2000" dirty="0"/>
              <a:t>是由属性描述的示例，其中   是   在第</a:t>
            </a:r>
            <a:r>
              <a:rPr lang="en-US" altLang="zh-CN" sz="2000" b="1" i="1" dirty="0">
                <a:latin typeface="Times New Roman" panose="02020603050405020304" pitchFamily="18" charset="0"/>
                <a:ea typeface="Cambria Math" panose="02040503050406030204" pitchFamily="18" charset="0"/>
                <a:cs typeface="Times New Roman" panose="02020603050405020304" pitchFamily="18" charset="0"/>
              </a:rPr>
              <a:t>   </a:t>
            </a:r>
            <a:r>
              <a:rPr lang="zh-CN" altLang="en-US" sz="2000" dirty="0"/>
              <a:t>个属性上的取值</a:t>
            </a:r>
            <a:endParaRPr lang="en-US" altLang="zh-CN" sz="2000" dirty="0"/>
          </a:p>
          <a:p>
            <a:pPr marL="0" indent="0">
              <a:buNone/>
            </a:pPr>
            <a:endParaRPr lang="en-US" altLang="zh-CN" dirty="0"/>
          </a:p>
          <a:p>
            <a:r>
              <a:rPr lang="zh-CN" altLang="en-US" sz="2400" b="1" dirty="0">
                <a:solidFill>
                  <a:srgbClr val="C00000"/>
                </a:solidFill>
                <a:latin typeface="Microsoft YaHei" panose="020B0503020204020204" pitchFamily="34" charset="-122"/>
                <a:ea typeface="Microsoft YaHei" panose="020B0503020204020204" pitchFamily="34" charset="-122"/>
              </a:rPr>
              <a:t>向量形式</a:t>
            </a:r>
            <a:endParaRPr lang="en-US" altLang="zh-CN" sz="2400" b="1" dirty="0">
              <a:solidFill>
                <a:srgbClr val="C00000"/>
              </a:solidFill>
              <a:latin typeface="Microsoft YaHei" panose="020B0503020204020204" pitchFamily="34" charset="-122"/>
              <a:ea typeface="Microsoft YaHei" panose="020B0503020204020204" pitchFamily="34" charset="-122"/>
            </a:endParaRPr>
          </a:p>
          <a:p>
            <a:pPr marL="0" indent="0">
              <a:buNone/>
            </a:pPr>
            <a:endParaRPr lang="en-US" altLang="zh-CN" dirty="0"/>
          </a:p>
          <a:p>
            <a:pPr marL="0" indent="0">
              <a:buNone/>
            </a:pPr>
            <a:endParaRPr lang="en-US" altLang="zh-CN" dirty="0"/>
          </a:p>
          <a:p>
            <a:pPr marL="0" indent="0">
              <a:buNone/>
            </a:pPr>
            <a:r>
              <a:rPr lang="zh-CN" altLang="en-US" sz="2000" dirty="0"/>
              <a:t>其中</a:t>
            </a:r>
            <a:endParaRPr lang="en-US" altLang="zh-CN"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1300695000"/>
              </p:ext>
            </p:extLst>
          </p:nvPr>
        </p:nvGraphicFramePr>
        <p:xfrm>
          <a:off x="1839068" y="2065877"/>
          <a:ext cx="4829175" cy="347663"/>
        </p:xfrm>
        <a:graphic>
          <a:graphicData uri="http://schemas.openxmlformats.org/presentationml/2006/ole">
            <mc:AlternateContent xmlns:mc="http://schemas.openxmlformats.org/markup-compatibility/2006">
              <mc:Choice xmlns:v="urn:schemas-microsoft-com:vml" Requires="v">
                <p:oleObj name="Formula" r:id="rId4" imgW="2441160" imgH="176760" progId="Equation.Ribbit">
                  <p:embed/>
                </p:oleObj>
              </mc:Choice>
              <mc:Fallback>
                <p:oleObj name="Formula" r:id="rId4" imgW="2441160" imgH="176760" progId="Equation.Ribbit">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9068" y="2065877"/>
                        <a:ext cx="48291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3300864" y="4686358"/>
          <a:ext cx="2170113" cy="368300"/>
        </p:xfrm>
        <a:graphic>
          <a:graphicData uri="http://schemas.openxmlformats.org/presentationml/2006/ole">
            <mc:AlternateContent xmlns:mc="http://schemas.openxmlformats.org/markup-compatibility/2006">
              <mc:Choice xmlns:v="urn:schemas-microsoft-com:vml" Requires="v">
                <p:oleObj name="Formula" r:id="rId6" imgW="1096200" imgH="186840" progId="Equation.Ribbit">
                  <p:embed/>
                </p:oleObj>
              </mc:Choice>
              <mc:Fallback>
                <p:oleObj name="Formula" r:id="rId6" imgW="1096200" imgH="186840" progId="Equation.Ribbit">
                  <p:embed/>
                  <p:pic>
                    <p:nvPicPr>
                      <p:cNvPr id="6"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864" y="4686358"/>
                        <a:ext cx="2170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5857129" y="2982228"/>
          <a:ext cx="250825" cy="234950"/>
        </p:xfrm>
        <a:graphic>
          <a:graphicData uri="http://schemas.openxmlformats.org/presentationml/2006/ole">
            <mc:AlternateContent xmlns:mc="http://schemas.openxmlformats.org/markup-compatibility/2006">
              <mc:Choice xmlns:v="urn:schemas-microsoft-com:vml" Requires="v">
                <p:oleObj name="Formula" r:id="rId8" imgW="127080" imgH="119520" progId="Equation.Ribbit">
                  <p:embed/>
                </p:oleObj>
              </mc:Choice>
              <mc:Fallback>
                <p:oleObj name="Formula" r:id="rId8" imgW="127080" imgH="119520" progId="Equation.Ribbit">
                  <p:embed/>
                  <p:pic>
                    <p:nvPicPr>
                      <p:cNvPr id="9"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7129" y="2982228"/>
                        <a:ext cx="2508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对象 9"/>
          <p:cNvGraphicFramePr>
            <a:graphicFrameLocks noChangeAspect="1"/>
          </p:cNvGraphicFramePr>
          <p:nvPr/>
        </p:nvGraphicFramePr>
        <p:xfrm>
          <a:off x="6405680" y="2972252"/>
          <a:ext cx="198438" cy="238125"/>
        </p:xfrm>
        <a:graphic>
          <a:graphicData uri="http://schemas.openxmlformats.org/presentationml/2006/ole">
            <mc:AlternateContent xmlns:mc="http://schemas.openxmlformats.org/markup-compatibility/2006">
              <mc:Choice xmlns:v="urn:schemas-microsoft-com:vml" Requires="v">
                <p:oleObj name="Formula" r:id="rId10" imgW="100440" imgH="120960" progId="Equation.Ribbit">
                  <p:embed/>
                </p:oleObj>
              </mc:Choice>
              <mc:Fallback>
                <p:oleObj name="Formula" r:id="rId10" imgW="100440" imgH="120960" progId="Equation.Ribbit">
                  <p:embed/>
                  <p:pic>
                    <p:nvPicPr>
                      <p:cNvPr id="10"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05680" y="2972252"/>
                        <a:ext cx="19843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918522" y="5361097"/>
          <a:ext cx="2651125" cy="347663"/>
        </p:xfrm>
        <a:graphic>
          <a:graphicData uri="http://schemas.openxmlformats.org/presentationml/2006/ole">
            <mc:AlternateContent xmlns:mc="http://schemas.openxmlformats.org/markup-compatibility/2006">
              <mc:Choice xmlns:v="urn:schemas-microsoft-com:vml" Requires="v">
                <p:oleObj name="Formula" r:id="rId12" imgW="1341360" imgH="176760" progId="Equation.Ribbit">
                  <p:embed/>
                </p:oleObj>
              </mc:Choice>
              <mc:Fallback>
                <p:oleObj name="Formula" r:id="rId12" imgW="1341360" imgH="176760" progId="Equation.Ribbit">
                  <p:embed/>
                  <p:pic>
                    <p:nvPicPr>
                      <p:cNvPr id="11" name="对象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8522" y="5361097"/>
                        <a:ext cx="265112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nvGraphicFramePr>
        <p:xfrm>
          <a:off x="7205255" y="2934254"/>
          <a:ext cx="98425" cy="300038"/>
        </p:xfrm>
        <a:graphic>
          <a:graphicData uri="http://schemas.openxmlformats.org/presentationml/2006/ole">
            <mc:AlternateContent xmlns:mc="http://schemas.openxmlformats.org/markup-compatibility/2006">
              <mc:Choice xmlns:v="urn:schemas-microsoft-com:vml" Requires="v">
                <p:oleObj name="Formula" r:id="rId14" imgW="49680" imgH="152640" progId="Equation.Ribbit">
                  <p:embed/>
                </p:oleObj>
              </mc:Choice>
              <mc:Fallback>
                <p:oleObj name="Formula" r:id="rId14" imgW="49680" imgH="152640" progId="Equation.Ribbit">
                  <p:embed/>
                  <p:pic>
                    <p:nvPicPr>
                      <p:cNvPr id="15" name="对象 14"/>
                      <p:cNvPicPr>
                        <a:picLocks noChangeAspect="1" noChangeArrowheads="1"/>
                      </p:cNvPicPr>
                      <p:nvPr/>
                    </p:nvPicPr>
                    <p:blipFill>
                      <a:blip r:embed="rId15"/>
                      <a:srcRect/>
                      <a:stretch>
                        <a:fillRect/>
                      </a:stretch>
                    </p:blipFill>
                    <p:spPr bwMode="auto">
                      <a:xfrm>
                        <a:off x="7205255" y="2934254"/>
                        <a:ext cx="98425"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96144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线性模型优点</a:t>
            </a:r>
          </a:p>
        </p:txBody>
      </p:sp>
      <p:sp>
        <p:nvSpPr>
          <p:cNvPr id="4" name="内容占位符 3"/>
          <p:cNvSpPr>
            <a:spLocks noGrp="1"/>
          </p:cNvSpPr>
          <p:nvPr>
            <p:ph idx="1"/>
          </p:nvPr>
        </p:nvSpPr>
        <p:spPr/>
        <p:txBody>
          <a:bodyPr/>
          <a:lstStyle/>
          <a:p>
            <a:pPr>
              <a:lnSpc>
                <a:spcPct val="120000"/>
              </a:lnSpc>
              <a:spcBef>
                <a:spcPts val="0"/>
              </a:spcBef>
            </a:pPr>
            <a:r>
              <a:rPr lang="zh-CN" altLang="en-US" b="1" dirty="0">
                <a:highlight>
                  <a:srgbClr val="FFFF00"/>
                </a:highlight>
                <a:latin typeface="Microsoft YaHei" panose="020B0503020204020204" pitchFamily="34" charset="-122"/>
                <a:ea typeface="Microsoft YaHei" panose="020B0503020204020204" pitchFamily="34" charset="-122"/>
              </a:rPr>
              <a:t>形式简单、易于建模</a:t>
            </a:r>
            <a:endParaRPr lang="en-US" altLang="zh-CN" b="1" dirty="0">
              <a:highlight>
                <a:srgbClr val="FFFF00"/>
              </a:highlight>
              <a:latin typeface="Microsoft YaHei" panose="020B0503020204020204" pitchFamily="34" charset="-122"/>
              <a:ea typeface="Microsoft YaHei" panose="020B0503020204020204" pitchFamily="34" charset="-122"/>
            </a:endParaRPr>
          </a:p>
          <a:p>
            <a:pPr>
              <a:lnSpc>
                <a:spcPct val="120000"/>
              </a:lnSpc>
              <a:spcBef>
                <a:spcPts val="0"/>
              </a:spcBef>
            </a:pPr>
            <a:r>
              <a:rPr lang="zh-CN" altLang="en-US" b="1" dirty="0">
                <a:highlight>
                  <a:srgbClr val="FFFF00"/>
                </a:highlight>
                <a:latin typeface="Microsoft YaHei" panose="020B0503020204020204" pitchFamily="34" charset="-122"/>
                <a:ea typeface="Microsoft YaHei" panose="020B0503020204020204" pitchFamily="34" charset="-122"/>
              </a:rPr>
              <a:t>可解释性</a:t>
            </a:r>
            <a:endParaRPr lang="en-US" altLang="zh-CN" b="1" dirty="0">
              <a:highlight>
                <a:srgbClr val="FFFF00"/>
              </a:highlight>
              <a:latin typeface="Microsoft YaHei" panose="020B0503020204020204" pitchFamily="34" charset="-122"/>
              <a:ea typeface="Microsoft YaHei" panose="020B0503020204020204" pitchFamily="34" charset="-122"/>
            </a:endParaRPr>
          </a:p>
          <a:p>
            <a:pPr>
              <a:lnSpc>
                <a:spcPct val="120000"/>
              </a:lnSpc>
              <a:spcBef>
                <a:spcPts val="0"/>
              </a:spcBef>
            </a:pPr>
            <a:r>
              <a:rPr lang="zh-CN" altLang="en-US" dirty="0">
                <a:highlight>
                  <a:srgbClr val="FFFF00"/>
                </a:highlight>
                <a:latin typeface="Microsoft YaHei" panose="020B0503020204020204" pitchFamily="34" charset="-122"/>
                <a:ea typeface="Microsoft YaHei" panose="020B0503020204020204" pitchFamily="34" charset="-122"/>
              </a:rPr>
              <a:t>非线性模型的基础</a:t>
            </a:r>
            <a:endParaRPr lang="en-US" altLang="zh-CN" dirty="0">
              <a:highlight>
                <a:srgbClr val="FFFF00"/>
              </a:highlight>
              <a:latin typeface="Microsoft YaHei" panose="020B0503020204020204" pitchFamily="34" charset="-122"/>
              <a:ea typeface="Microsoft YaHei" panose="020B0503020204020204" pitchFamily="34" charset="-122"/>
            </a:endParaRPr>
          </a:p>
          <a:p>
            <a:pPr lvl="1">
              <a:lnSpc>
                <a:spcPct val="120000"/>
              </a:lnSpc>
              <a:spcBef>
                <a:spcPts val="0"/>
              </a:spcBef>
              <a:buClr>
                <a:schemeClr val="tx2"/>
              </a:buClr>
            </a:pPr>
            <a:r>
              <a:rPr lang="zh-CN" altLang="en-US" dirty="0">
                <a:highlight>
                  <a:srgbClr val="FFFF00"/>
                </a:highlight>
                <a:latin typeface="Microsoft YaHei" panose="020B0503020204020204" pitchFamily="34" charset="-122"/>
                <a:ea typeface="Microsoft YaHei" panose="020B0503020204020204" pitchFamily="34" charset="-122"/>
              </a:rPr>
              <a:t>引入</a:t>
            </a:r>
            <a:r>
              <a:rPr lang="zh-CN" altLang="en-US" b="1" dirty="0">
                <a:highlight>
                  <a:srgbClr val="FFFF00"/>
                </a:highlight>
                <a:latin typeface="Microsoft YaHei" panose="020B0503020204020204" pitchFamily="34" charset="-122"/>
                <a:ea typeface="Microsoft YaHei" panose="020B0503020204020204" pitchFamily="34" charset="-122"/>
              </a:rPr>
              <a:t>层级结构</a:t>
            </a:r>
            <a:r>
              <a:rPr lang="zh-CN" altLang="en-US" dirty="0">
                <a:highlight>
                  <a:srgbClr val="FFFF00"/>
                </a:highlight>
                <a:latin typeface="Microsoft YaHei" panose="020B0503020204020204" pitchFamily="34" charset="-122"/>
                <a:ea typeface="Microsoft YaHei" panose="020B0503020204020204" pitchFamily="34" charset="-122"/>
              </a:rPr>
              <a:t>或</a:t>
            </a:r>
            <a:r>
              <a:rPr lang="zh-CN" altLang="en-US" b="1" dirty="0">
                <a:solidFill>
                  <a:srgbClr val="C00000"/>
                </a:solidFill>
                <a:highlight>
                  <a:srgbClr val="FFFF00"/>
                </a:highlight>
                <a:latin typeface="Microsoft YaHei" panose="020B0503020204020204" pitchFamily="34" charset="-122"/>
                <a:ea typeface="Microsoft YaHei" panose="020B0503020204020204" pitchFamily="34" charset="-122"/>
              </a:rPr>
              <a:t>高维映射</a:t>
            </a:r>
            <a:endParaRPr lang="en-US" altLang="zh-CN" b="1" dirty="0">
              <a:solidFill>
                <a:srgbClr val="C00000"/>
              </a:solidFill>
              <a:highlight>
                <a:srgbClr val="FFFF00"/>
              </a:highlight>
              <a:latin typeface="Microsoft YaHei" panose="020B0503020204020204" pitchFamily="34" charset="-122"/>
              <a:ea typeface="Microsoft YaHei" panose="020B0503020204020204" pitchFamily="34" charset="-122"/>
            </a:endParaRPr>
          </a:p>
          <a:p>
            <a:pPr>
              <a:lnSpc>
                <a:spcPct val="120000"/>
              </a:lnSpc>
              <a:spcBef>
                <a:spcPts val="1200"/>
              </a:spcBef>
            </a:pPr>
            <a:r>
              <a:rPr lang="zh-CN" altLang="en-US" dirty="0">
                <a:latin typeface="Microsoft YaHei" panose="020B0503020204020204" pitchFamily="34" charset="-122"/>
                <a:ea typeface="Microsoft YaHei" panose="020B0503020204020204" pitchFamily="34" charset="-122"/>
              </a:rPr>
              <a:t>一个例子</a:t>
            </a:r>
            <a:endParaRPr lang="en-US" altLang="zh-CN" dirty="0">
              <a:latin typeface="Microsoft YaHei" panose="020B0503020204020204" pitchFamily="34" charset="-122"/>
              <a:ea typeface="Microsoft YaHei" panose="020B0503020204020204" pitchFamily="34" charset="-122"/>
            </a:endParaRPr>
          </a:p>
          <a:p>
            <a:pPr lvl="1">
              <a:lnSpc>
                <a:spcPct val="120000"/>
              </a:lnSpc>
              <a:spcBef>
                <a:spcPts val="0"/>
              </a:spcBef>
            </a:pPr>
            <a:r>
              <a:rPr lang="zh-CN" altLang="en-US" dirty="0">
                <a:latin typeface="Microsoft YaHei" panose="020B0503020204020204" pitchFamily="34" charset="-122"/>
                <a:ea typeface="Microsoft YaHei" panose="020B0503020204020204" pitchFamily="34" charset="-122"/>
              </a:rPr>
              <a:t>综合</a:t>
            </a:r>
            <a:r>
              <a:rPr lang="zh-CN" altLang="en-US" b="1" dirty="0">
                <a:latin typeface="Microsoft YaHei" panose="020B0503020204020204" pitchFamily="34" charset="-122"/>
                <a:ea typeface="Microsoft YaHei" panose="020B0503020204020204" pitchFamily="34" charset="-122"/>
              </a:rPr>
              <a:t>考虑色泽、根蒂和敲声来判断西瓜好不好</a:t>
            </a:r>
            <a:endParaRPr lang="en-US" altLang="zh-CN" b="1" dirty="0">
              <a:latin typeface="Microsoft YaHei" panose="020B0503020204020204" pitchFamily="34" charset="-122"/>
              <a:ea typeface="Microsoft YaHei" panose="020B0503020204020204" pitchFamily="34" charset="-122"/>
            </a:endParaRPr>
          </a:p>
          <a:p>
            <a:pPr lvl="1">
              <a:lnSpc>
                <a:spcPct val="120000"/>
              </a:lnSpc>
              <a:spcBef>
                <a:spcPts val="0"/>
              </a:spcBef>
            </a:pPr>
            <a:r>
              <a:rPr lang="zh-CN" altLang="en-US" dirty="0">
                <a:latin typeface="Microsoft YaHei" panose="020B0503020204020204" pitchFamily="34" charset="-122"/>
                <a:ea typeface="Microsoft YaHei" panose="020B0503020204020204" pitchFamily="34" charset="-122"/>
              </a:rPr>
              <a:t>其中根蒂的系数最大，表明根蒂最要紧；而敲声的系数比色泽大，说明敲声比色泽更重要</a:t>
            </a:r>
            <a:endParaRPr lang="en-US" altLang="zh-CN" dirty="0">
              <a:latin typeface="Microsoft YaHei" panose="020B0503020204020204" pitchFamily="34" charset="-122"/>
              <a:ea typeface="Microsoft YaHei" panose="020B0503020204020204" pitchFamily="34" charset="-122"/>
            </a:endParaRPr>
          </a:p>
        </p:txBody>
      </p:sp>
      <p:sp>
        <p:nvSpPr>
          <p:cNvPr id="8" name="内容占位符 3"/>
          <p:cNvSpPr txBox="1">
            <a:spLocks/>
          </p:cNvSpPr>
          <p:nvPr/>
        </p:nvSpPr>
        <p:spPr>
          <a:xfrm>
            <a:off x="244612" y="3852889"/>
            <a:ext cx="8616950" cy="210969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graphicFrame>
        <p:nvGraphicFramePr>
          <p:cNvPr id="5" name="对象 4"/>
          <p:cNvGraphicFramePr>
            <a:graphicFrameLocks noChangeAspect="1"/>
          </p:cNvGraphicFramePr>
          <p:nvPr/>
        </p:nvGraphicFramePr>
        <p:xfrm>
          <a:off x="1212224" y="4907735"/>
          <a:ext cx="6164262" cy="350838"/>
        </p:xfrm>
        <a:graphic>
          <a:graphicData uri="http://schemas.openxmlformats.org/presentationml/2006/ole">
            <mc:AlternateContent xmlns:mc="http://schemas.openxmlformats.org/markup-compatibility/2006">
              <mc:Choice xmlns:v="urn:schemas-microsoft-com:vml" Requires="v">
                <p:oleObj name="Formula" r:id="rId2" imgW="3117960" imgH="177840" progId="Equation.Ribbit">
                  <p:embed/>
                </p:oleObj>
              </mc:Choice>
              <mc:Fallback>
                <p:oleObj name="Formula" r:id="rId2" imgW="3117960" imgH="177840" progId="Equation.Ribbit">
                  <p:embed/>
                  <p:pic>
                    <p:nvPicPr>
                      <p:cNvPr id="5"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224" y="4907735"/>
                        <a:ext cx="6164262"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70865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rPr>
              <a:t>1</a:t>
            </a:r>
            <a:r>
              <a:rPr lang="zh-CN" altLang="en-US" dirty="0">
                <a:solidFill>
                  <a:schemeClr val="tx1"/>
                </a:solidFill>
              </a:rPr>
              <a:t>机器学习其它定义</a:t>
            </a:r>
          </a:p>
        </p:txBody>
      </p:sp>
      <p:sp>
        <p:nvSpPr>
          <p:cNvPr id="3" name="内容占位符 2">
            <a:extLst>
              <a:ext uri="{FF2B5EF4-FFF2-40B4-BE49-F238E27FC236}">
                <a16:creationId xmlns:a16="http://schemas.microsoft.com/office/drawing/2014/main" id="{7A1454F2-BCCA-581F-2CE2-325EFA9A4A14}"/>
              </a:ext>
            </a:extLst>
          </p:cNvPr>
          <p:cNvSpPr txBox="1">
            <a:spLocks/>
          </p:cNvSpPr>
          <p:nvPr/>
        </p:nvSpPr>
        <p:spPr>
          <a:xfrm>
            <a:off x="869950" y="1416888"/>
            <a:ext cx="7277100" cy="3949769"/>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150000"/>
              </a:lnSpc>
              <a:spcBef>
                <a:spcPts val="1200"/>
              </a:spcBef>
              <a:buNone/>
            </a:pPr>
            <a:r>
              <a:rPr lang="zh-CN" altLang="en-US" sz="2200" dirty="0">
                <a:latin typeface="Microsoft YaHei" panose="020B0503020204020204" pitchFamily="34" charset="-122"/>
                <a:ea typeface="Microsoft YaHei" panose="020B0503020204020204" pitchFamily="34" charset="-122"/>
              </a:rPr>
              <a:t>机器学习有下面几种定义：</a:t>
            </a:r>
          </a:p>
          <a:p>
            <a:pPr marL="342900" indent="-342900">
              <a:lnSpc>
                <a:spcPct val="150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机器学习是一门人工智能的科学，该领域的主要研究对象是人工智能，特别是</a:t>
            </a:r>
            <a:r>
              <a:rPr lang="zh-CN" altLang="en-US" sz="2000" u="sng" dirty="0">
                <a:solidFill>
                  <a:srgbClr val="C00000"/>
                </a:solidFill>
                <a:latin typeface="Microsoft YaHei" panose="020B0503020204020204" pitchFamily="34" charset="-122"/>
                <a:ea typeface="Microsoft YaHei" panose="020B0503020204020204" pitchFamily="34" charset="-122"/>
              </a:rPr>
              <a:t>如何在经验学习中改善具体算法</a:t>
            </a:r>
            <a:r>
              <a:rPr lang="zh-CN" altLang="en-US" sz="2000" dirty="0">
                <a:latin typeface="Microsoft YaHei" panose="020B0503020204020204" pitchFamily="34" charset="-122"/>
                <a:ea typeface="Microsoft YaHei" panose="020B0503020204020204" pitchFamily="34" charset="-122"/>
              </a:rPr>
              <a:t>的性能。</a:t>
            </a:r>
          </a:p>
          <a:p>
            <a:pPr marL="342900" indent="-342900">
              <a:lnSpc>
                <a:spcPct val="150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机器学习是</a:t>
            </a:r>
            <a:r>
              <a:rPr lang="zh-CN" altLang="en-US" sz="2000" u="sng" dirty="0">
                <a:solidFill>
                  <a:srgbClr val="00B050"/>
                </a:solidFill>
                <a:latin typeface="Microsoft YaHei" panose="020B0503020204020204" pitchFamily="34" charset="-122"/>
                <a:ea typeface="Microsoft YaHei" panose="020B0503020204020204" pitchFamily="34" charset="-122"/>
              </a:rPr>
              <a:t>对能通过经验自动改进的计算机算法的研究</a:t>
            </a:r>
            <a:r>
              <a:rPr lang="zh-CN" altLang="en-US" sz="2000" dirty="0">
                <a:latin typeface="Microsoft YaHei" panose="020B0503020204020204" pitchFamily="34" charset="-122"/>
                <a:ea typeface="Microsoft YaHei" panose="020B0503020204020204" pitchFamily="34" charset="-122"/>
              </a:rPr>
              <a:t>。</a:t>
            </a:r>
          </a:p>
          <a:p>
            <a:pPr marL="342900" indent="-342900">
              <a:lnSpc>
                <a:spcPct val="150000"/>
              </a:lnSpc>
              <a:spcBef>
                <a:spcPts val="1200"/>
              </a:spcBef>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机器学习</a:t>
            </a:r>
            <a:r>
              <a:rPr lang="zh-CN" altLang="en-US" sz="2000" b="1" u="sng" dirty="0">
                <a:latin typeface="Microsoft YaHei" panose="020B0503020204020204" pitchFamily="34" charset="-122"/>
                <a:ea typeface="Microsoft YaHei" panose="020B0503020204020204" pitchFamily="34" charset="-122"/>
              </a:rPr>
              <a:t>是用数据或以往的经验</a:t>
            </a:r>
            <a:r>
              <a:rPr lang="zh-CN" altLang="en-US" sz="2000" dirty="0">
                <a:latin typeface="Microsoft YaHei" panose="020B0503020204020204" pitchFamily="34" charset="-122"/>
                <a:ea typeface="Microsoft YaHei" panose="020B0503020204020204" pitchFamily="34" charset="-122"/>
              </a:rPr>
              <a:t>，优化计算机程序的性能标准。</a:t>
            </a:r>
          </a:p>
        </p:txBody>
      </p:sp>
      <p:sp>
        <p:nvSpPr>
          <p:cNvPr id="5" name="文本框 4">
            <a:extLst>
              <a:ext uri="{FF2B5EF4-FFF2-40B4-BE49-F238E27FC236}">
                <a16:creationId xmlns:a16="http://schemas.microsoft.com/office/drawing/2014/main" id="{A14CAF77-3DD3-A25B-6A60-CD9BCA496DF1}"/>
              </a:ext>
            </a:extLst>
          </p:cNvPr>
          <p:cNvSpPr txBox="1"/>
          <p:nvPr/>
        </p:nvSpPr>
        <p:spPr>
          <a:xfrm>
            <a:off x="1110341" y="6406715"/>
            <a:ext cx="7696201" cy="276999"/>
          </a:xfrm>
          <a:prstGeom prst="rect">
            <a:avLst/>
          </a:prstGeom>
          <a:noFill/>
        </p:spPr>
        <p:txBody>
          <a:bodyPr wrap="square">
            <a:spAutoFit/>
          </a:bodyPr>
          <a:lstStyle/>
          <a:p>
            <a:r>
              <a:rPr lang="zh-CN" altLang="en-US" sz="1200" dirty="0">
                <a:solidFill>
                  <a:schemeClr val="bg1">
                    <a:lumMod val="50000"/>
                  </a:schemeClr>
                </a:solidFill>
              </a:rPr>
              <a:t>https://zh.wikipedia.org/wiki/%E6%9C%BA%E5%99%A8%E5%AD%A6%E4%B9%A0</a:t>
            </a:r>
          </a:p>
        </p:txBody>
      </p:sp>
    </p:spTree>
    <p:extLst>
      <p:ext uri="{BB962C8B-B14F-4D97-AF65-F5344CB8AC3E}">
        <p14:creationId xmlns:p14="http://schemas.microsoft.com/office/powerpoint/2010/main" val="2069083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线性回归</a:t>
            </a:r>
          </a:p>
        </p:txBody>
      </p:sp>
      <mc:AlternateContent xmlns:mc="http://schemas.openxmlformats.org/markup-compatibility/2006" xmlns:a14="http://schemas.microsoft.com/office/drawing/2010/main">
        <mc:Choice Requires="a14">
          <p:sp>
            <p:nvSpPr>
              <p:cNvPr id="5" name="内容占位符 4"/>
              <p:cNvSpPr>
                <a:spLocks noGrp="1"/>
              </p:cNvSpPr>
              <p:nvPr>
                <p:ph idx="1"/>
              </p:nvPr>
            </p:nvSpPr>
            <p:spPr>
              <a:xfrm>
                <a:off x="260350" y="1266824"/>
                <a:ext cx="8616950" cy="4873917"/>
              </a:xfrm>
            </p:spPr>
            <p:txBody>
              <a:bodyPr>
                <a:normAutofit/>
              </a:bodyPr>
              <a:lstStyle/>
              <a:p>
                <a:r>
                  <a:rPr lang="zh-CN" altLang="en-US" dirty="0"/>
                  <a:t>给定数据集</a:t>
                </a:r>
                <a:endParaRPr lang="en-US" altLang="zh-CN" dirty="0"/>
              </a:p>
              <a:p>
                <a:pPr marL="0" indent="0">
                  <a:buNone/>
                </a:pPr>
                <a:r>
                  <a:rPr lang="zh-CN" altLang="en-US" sz="2000" dirty="0"/>
                  <a:t>其中                                ，</a:t>
                </a:r>
                <a:endParaRPr lang="en-US" altLang="zh-CN" sz="2000" dirty="0"/>
              </a:p>
              <a:p>
                <a:pPr marL="0" indent="0">
                  <a:buNone/>
                </a:pPr>
                <a:endParaRPr lang="en-US" altLang="zh-CN" dirty="0"/>
              </a:p>
              <a:p>
                <a:r>
                  <a:rPr lang="zh-CN" altLang="en-US" dirty="0"/>
                  <a:t>线性回归（</a:t>
                </a:r>
                <a:r>
                  <a:rPr lang="en-US" altLang="zh-CN" dirty="0"/>
                  <a:t>linear regression</a:t>
                </a:r>
                <a:r>
                  <a:rPr lang="zh-CN" altLang="en-US" dirty="0"/>
                  <a:t>）目的</a:t>
                </a:r>
                <a:endParaRPr lang="en-US" altLang="zh-CN" dirty="0"/>
              </a:p>
              <a:p>
                <a:pPr lvl="1"/>
                <a:r>
                  <a:rPr lang="zh-CN" altLang="en-US" dirty="0"/>
                  <a:t>学得一</a:t>
                </a:r>
                <a:r>
                  <a:rPr lang="zh-CN" altLang="en-US" b="1" dirty="0"/>
                  <a:t>个线性模型</a:t>
                </a:r>
                <a:r>
                  <a:rPr lang="zh-CN" altLang="en-US" dirty="0"/>
                  <a:t>以尽可能</a:t>
                </a:r>
                <a:r>
                  <a:rPr lang="zh-CN" altLang="en-US" b="1" dirty="0"/>
                  <a:t>准确地预测</a:t>
                </a:r>
                <a:r>
                  <a:rPr lang="zh-CN" altLang="en-US" b="1" dirty="0">
                    <a:solidFill>
                      <a:srgbClr val="C00000"/>
                    </a:solidFill>
                  </a:rPr>
                  <a:t>实值</a:t>
                </a:r>
                <a:r>
                  <a:rPr lang="zh-CN" altLang="en-US" b="1" dirty="0"/>
                  <a:t>输出标记</a:t>
                </a:r>
                <a:endParaRPr lang="en-US" altLang="zh-CN" b="1" dirty="0"/>
              </a:p>
              <a:p>
                <a:pPr marL="0" indent="0">
                  <a:buNone/>
                </a:pPr>
                <a:endParaRPr lang="en-US" altLang="zh-CN" dirty="0"/>
              </a:p>
              <a:p>
                <a:r>
                  <a:rPr lang="zh-CN" altLang="en-US" dirty="0"/>
                  <a:t>离散属性处理</a:t>
                </a:r>
                <a:endParaRPr lang="en-US" altLang="zh-CN" dirty="0"/>
              </a:p>
              <a:p>
                <a:pPr lvl="1"/>
                <a:r>
                  <a:rPr lang="zh-CN" altLang="en-US" b="1" dirty="0"/>
                  <a:t>有“序”关系</a:t>
                </a:r>
                <a:endParaRPr lang="en-US" altLang="zh-CN" b="1" dirty="0"/>
              </a:p>
              <a:p>
                <a:pPr lvl="2"/>
                <a:r>
                  <a:rPr lang="zh-CN" altLang="en-US" dirty="0"/>
                  <a:t>连续化为</a:t>
                </a:r>
                <a:r>
                  <a:rPr lang="zh-CN" altLang="en-US" b="1" dirty="0">
                    <a:solidFill>
                      <a:srgbClr val="C00000"/>
                    </a:solidFill>
                  </a:rPr>
                  <a:t>连续值</a:t>
                </a:r>
                <a:endParaRPr lang="en-US" altLang="zh-CN" b="1" dirty="0">
                  <a:solidFill>
                    <a:srgbClr val="C00000"/>
                  </a:solidFill>
                </a:endParaRPr>
              </a:p>
              <a:p>
                <a:pPr lvl="1"/>
                <a:r>
                  <a:rPr lang="zh-CN" altLang="en-US" dirty="0"/>
                  <a:t>无“序”关系</a:t>
                </a:r>
                <a:endParaRPr lang="en-US" altLang="zh-CN" dirty="0"/>
              </a:p>
              <a:p>
                <a:pPr lvl="2"/>
                <a:r>
                  <a:rPr lang="zh-CN" altLang="en-US" dirty="0"/>
                  <a:t>有</a:t>
                </a:r>
                <a14:m>
                  <m:oMath xmlns:m="http://schemas.openxmlformats.org/officeDocument/2006/math">
                    <m:r>
                      <a:rPr lang="en-US" altLang="zh-CN" i="1" dirty="0" smtClean="0">
                        <a:latin typeface="Cambria Math" panose="02040503050406030204" pitchFamily="18" charset="0"/>
                      </a:rPr>
                      <m:t>𝑘</m:t>
                    </m:r>
                  </m:oMath>
                </a14:m>
                <a:r>
                  <a:rPr lang="zh-CN" altLang="en-US" dirty="0"/>
                  <a:t>个属性值，则转化为</a:t>
                </a:r>
                <a14:m>
                  <m:oMath xmlns:m="http://schemas.openxmlformats.org/officeDocument/2006/math">
                    <m:r>
                      <a:rPr lang="en-US" altLang="zh-CN" b="1" i="1" dirty="0" smtClean="0">
                        <a:solidFill>
                          <a:srgbClr val="C00000"/>
                        </a:solidFill>
                        <a:latin typeface="Cambria Math" panose="02040503050406030204" pitchFamily="18" charset="0"/>
                      </a:rPr>
                      <m:t>𝒌</m:t>
                    </m:r>
                  </m:oMath>
                </a14:m>
                <a:r>
                  <a:rPr lang="zh-CN" altLang="en-US" b="1" dirty="0">
                    <a:solidFill>
                      <a:srgbClr val="C00000"/>
                    </a:solidFill>
                  </a:rPr>
                  <a:t>维向量</a:t>
                </a:r>
                <a:endParaRPr lang="en-US" altLang="zh-CN" b="1" dirty="0"/>
              </a:p>
            </p:txBody>
          </p:sp>
        </mc:Choice>
        <mc:Fallback xmlns="">
          <p:sp>
            <p:nvSpPr>
              <p:cNvPr id="5" name="内容占位符 4"/>
              <p:cNvSpPr>
                <a:spLocks noGrp="1" noRot="1" noChangeAspect="1" noMove="1" noResize="1" noEditPoints="1" noAdjustHandles="1" noChangeArrowheads="1" noChangeShapeType="1" noTextEdit="1"/>
              </p:cNvSpPr>
              <p:nvPr>
                <p:ph idx="1"/>
              </p:nvPr>
            </p:nvSpPr>
            <p:spPr>
              <a:xfrm>
                <a:off x="260350" y="1266824"/>
                <a:ext cx="8616950" cy="4873917"/>
              </a:xfrm>
              <a:blipFill>
                <a:blip r:embed="rId2"/>
                <a:stretch>
                  <a:fillRect l="-736" t="-1299"/>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nvGraphicFramePr>
        <p:xfrm>
          <a:off x="2173914" y="1299960"/>
          <a:ext cx="4914900" cy="350837"/>
        </p:xfrm>
        <a:graphic>
          <a:graphicData uri="http://schemas.openxmlformats.org/presentationml/2006/ole">
            <mc:AlternateContent xmlns:mc="http://schemas.openxmlformats.org/markup-compatibility/2006">
              <mc:Choice xmlns:v="urn:schemas-microsoft-com:vml" Requires="v">
                <p:oleObj name="Formula" r:id="rId3" imgW="2457720" imgH="177840" progId="Equation.Ribbit">
                  <p:embed/>
                </p:oleObj>
              </mc:Choice>
              <mc:Fallback>
                <p:oleObj name="Formula" r:id="rId3" imgW="2457720" imgH="177840" progId="Equation.Ribbit">
                  <p:embed/>
                  <p:pic>
                    <p:nvPicPr>
                      <p:cNvPr id="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914" y="1299960"/>
                        <a:ext cx="491490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931162" y="1700810"/>
          <a:ext cx="2771775" cy="347663"/>
        </p:xfrm>
        <a:graphic>
          <a:graphicData uri="http://schemas.openxmlformats.org/presentationml/2006/ole">
            <mc:AlternateContent xmlns:mc="http://schemas.openxmlformats.org/markup-compatibility/2006">
              <mc:Choice xmlns:v="urn:schemas-microsoft-com:vml" Requires="v">
                <p:oleObj name="Formula" r:id="rId5" imgW="1397160" imgH="176760" progId="Equation.Ribbit">
                  <p:embed/>
                </p:oleObj>
              </mc:Choice>
              <mc:Fallback>
                <p:oleObj name="Formula" r:id="rId5" imgW="1397160" imgH="176760" progId="Equation.Ribbit">
                  <p:embed/>
                  <p:pic>
                    <p:nvPicPr>
                      <p:cNvPr id="3"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162" y="1700810"/>
                        <a:ext cx="27717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3924781" y="1712752"/>
          <a:ext cx="825500" cy="311150"/>
        </p:xfrm>
        <a:graphic>
          <a:graphicData uri="http://schemas.openxmlformats.org/presentationml/2006/ole">
            <mc:AlternateContent xmlns:mc="http://schemas.openxmlformats.org/markup-compatibility/2006">
              <mc:Choice xmlns:v="urn:schemas-microsoft-com:vml" Requires="v">
                <p:oleObj name="Formula" r:id="rId7" imgW="416880" imgH="157680" progId="Equation.Ribbit">
                  <p:embed/>
                </p:oleObj>
              </mc:Choice>
              <mc:Fallback>
                <p:oleObj name="Formula" r:id="rId7" imgW="416880" imgH="157680" progId="Equation.Ribbit">
                  <p:embed/>
                  <p:pic>
                    <p:nvPicPr>
                      <p:cNvPr id="7"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781" y="1712752"/>
                        <a:ext cx="8255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90017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线性回归</a:t>
            </a:r>
          </a:p>
        </p:txBody>
      </p:sp>
      <p:sp>
        <p:nvSpPr>
          <p:cNvPr id="5" name="内容占位符 4"/>
          <p:cNvSpPr>
            <a:spLocks noGrp="1"/>
          </p:cNvSpPr>
          <p:nvPr>
            <p:ph idx="1"/>
          </p:nvPr>
        </p:nvSpPr>
        <p:spPr>
          <a:xfrm>
            <a:off x="260350" y="1266824"/>
            <a:ext cx="8616950" cy="4706137"/>
          </a:xfrm>
        </p:spPr>
        <p:txBody>
          <a:bodyPr/>
          <a:lstStyle/>
          <a:p>
            <a:r>
              <a:rPr lang="zh-CN" altLang="en-US" b="1" dirty="0">
                <a:solidFill>
                  <a:srgbClr val="C00000"/>
                </a:solidFill>
              </a:rPr>
              <a:t>单一属性</a:t>
            </a:r>
            <a:r>
              <a:rPr lang="zh-CN" altLang="en-US" dirty="0"/>
              <a:t>的线性回归目标</a:t>
            </a:r>
            <a:endParaRPr lang="en-US" altLang="zh-CN" dirty="0"/>
          </a:p>
          <a:p>
            <a:endParaRPr lang="en-US" altLang="zh-CN" dirty="0"/>
          </a:p>
          <a:p>
            <a:endParaRPr lang="en-US" altLang="zh-CN" dirty="0"/>
          </a:p>
          <a:p>
            <a:pPr marL="0" indent="0">
              <a:buNone/>
            </a:pPr>
            <a:endParaRPr lang="en-US" altLang="zh-CN" dirty="0"/>
          </a:p>
          <a:p>
            <a:r>
              <a:rPr lang="zh-CN" altLang="en-US" b="1" dirty="0">
                <a:highlight>
                  <a:srgbClr val="FFFF00"/>
                </a:highlight>
              </a:rPr>
              <a:t>参数</a:t>
            </a:r>
            <a:r>
              <a:rPr lang="en-US" altLang="zh-CN" b="1" dirty="0">
                <a:highlight>
                  <a:srgbClr val="FFFF00"/>
                </a:highlight>
              </a:rPr>
              <a:t>/</a:t>
            </a:r>
            <a:r>
              <a:rPr lang="zh-CN" altLang="en-US" b="1" dirty="0">
                <a:highlight>
                  <a:srgbClr val="FFFF00"/>
                </a:highlight>
              </a:rPr>
              <a:t>模型估计：最小二乘法</a:t>
            </a:r>
            <a:r>
              <a:rPr lang="zh-CN" altLang="en-US" dirty="0"/>
              <a:t>（</a:t>
            </a:r>
            <a:r>
              <a:rPr lang="en-US" altLang="zh-CN" dirty="0"/>
              <a:t>least square method）</a:t>
            </a:r>
          </a:p>
          <a:p>
            <a:endParaRPr lang="zh-CN" altLang="en-US" dirty="0"/>
          </a:p>
        </p:txBody>
      </p:sp>
      <p:graphicFrame>
        <p:nvGraphicFramePr>
          <p:cNvPr id="3" name="对象 2"/>
          <p:cNvGraphicFramePr>
            <a:graphicFrameLocks noChangeAspect="1"/>
          </p:cNvGraphicFramePr>
          <p:nvPr/>
        </p:nvGraphicFramePr>
        <p:xfrm>
          <a:off x="4749013" y="1988191"/>
          <a:ext cx="1328738" cy="344488"/>
        </p:xfrm>
        <a:graphic>
          <a:graphicData uri="http://schemas.openxmlformats.org/presentationml/2006/ole">
            <mc:AlternateContent xmlns:mc="http://schemas.openxmlformats.org/markup-compatibility/2006">
              <mc:Choice xmlns:v="urn:schemas-microsoft-com:vml" Requires="v">
                <p:oleObj name="Formula" r:id="rId2" imgW="670680" imgH="176760" progId="Equation.Ribbit">
                  <p:embed/>
                </p:oleObj>
              </mc:Choice>
              <mc:Fallback>
                <p:oleObj name="Formula" r:id="rId2" imgW="670680" imgH="176760" progId="Equation.Ribbit">
                  <p:embed/>
                  <p:pic>
                    <p:nvPicPr>
                      <p:cNvPr id="3"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013" y="1988191"/>
                        <a:ext cx="1328738" cy="344488"/>
                      </a:xfrm>
                      <a:prstGeom prst="rect">
                        <a:avLst/>
                      </a:prstGeom>
                      <a:noFill/>
                      <a:ln>
                        <a:noFill/>
                      </a:ln>
                    </p:spPr>
                  </p:pic>
                </p:oleObj>
              </mc:Fallback>
            </mc:AlternateContent>
          </a:graphicData>
        </a:graphic>
      </p:graphicFrame>
      <p:sp>
        <p:nvSpPr>
          <p:cNvPr id="7" name="TextBox 6"/>
          <p:cNvSpPr txBox="1"/>
          <p:nvPr/>
        </p:nvSpPr>
        <p:spPr>
          <a:xfrm>
            <a:off x="3984771" y="1954635"/>
            <a:ext cx="880844" cy="400110"/>
          </a:xfrm>
          <a:prstGeom prst="rect">
            <a:avLst/>
          </a:prstGeom>
          <a:noFill/>
        </p:spPr>
        <p:txBody>
          <a:bodyPr wrap="square" rtlCol="0">
            <a:spAutoFit/>
          </a:bodyPr>
          <a:lstStyle/>
          <a:p>
            <a:r>
              <a:rPr lang="zh-CN" altLang="en-US" sz="2000" dirty="0"/>
              <a:t>使得</a:t>
            </a:r>
          </a:p>
        </p:txBody>
      </p:sp>
      <p:graphicFrame>
        <p:nvGraphicFramePr>
          <p:cNvPr id="8" name="对象 7"/>
          <p:cNvGraphicFramePr>
            <a:graphicFrameLocks noChangeAspect="1"/>
          </p:cNvGraphicFramePr>
          <p:nvPr/>
        </p:nvGraphicFramePr>
        <p:xfrm>
          <a:off x="1849264" y="3769119"/>
          <a:ext cx="4759325" cy="1827212"/>
        </p:xfrm>
        <a:graphic>
          <a:graphicData uri="http://schemas.openxmlformats.org/presentationml/2006/ole">
            <mc:AlternateContent xmlns:mc="http://schemas.openxmlformats.org/markup-compatibility/2006">
              <mc:Choice xmlns:v="urn:schemas-microsoft-com:vml" Requires="v">
                <p:oleObj name="Formula" r:id="rId4" imgW="2378880" imgH="927360" progId="Equation.Ribbit">
                  <p:embed/>
                </p:oleObj>
              </mc:Choice>
              <mc:Fallback>
                <p:oleObj name="Formula" r:id="rId4" imgW="2378880" imgH="927360" progId="Equation.Ribbit">
                  <p:embed/>
                  <p:pic>
                    <p:nvPicPr>
                      <p:cNvPr id="8"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9264" y="3769119"/>
                        <a:ext cx="4759325"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图片 8"/>
          <p:cNvPicPr>
            <a:picLocks noChangeAspect="1"/>
          </p:cNvPicPr>
          <p:nvPr/>
        </p:nvPicPr>
        <p:blipFill>
          <a:blip r:embed="rId6"/>
          <a:stretch>
            <a:fillRect/>
          </a:stretch>
        </p:blipFill>
        <p:spPr>
          <a:xfrm>
            <a:off x="1758546" y="1927407"/>
            <a:ext cx="2187130" cy="502964"/>
          </a:xfrm>
          <a:prstGeom prst="rect">
            <a:avLst/>
          </a:prstGeom>
        </p:spPr>
      </p:pic>
    </p:spTree>
    <p:extLst>
      <p:ext uri="{BB962C8B-B14F-4D97-AF65-F5344CB8AC3E}">
        <p14:creationId xmlns:p14="http://schemas.microsoft.com/office/powerpoint/2010/main" val="2857355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t>线性回归 </a:t>
            </a:r>
            <a:r>
              <a:rPr lang="en-US" altLang="zh-CN" dirty="0">
                <a:latin typeface="+mn-ea"/>
              </a:rPr>
              <a:t>-</a:t>
            </a:r>
            <a:r>
              <a:rPr lang="en-US" altLang="zh-CN" dirty="0"/>
              <a:t> </a:t>
            </a:r>
            <a:r>
              <a:rPr lang="zh-CN" altLang="en-US" dirty="0"/>
              <a:t>最小二乘法</a:t>
            </a:r>
          </a:p>
        </p:txBody>
      </p:sp>
      <p:sp>
        <p:nvSpPr>
          <p:cNvPr id="5" name="内容占位符 4"/>
          <p:cNvSpPr>
            <a:spLocks noGrp="1"/>
          </p:cNvSpPr>
          <p:nvPr>
            <p:ph idx="1"/>
          </p:nvPr>
        </p:nvSpPr>
        <p:spPr>
          <a:xfrm>
            <a:off x="260350" y="1266824"/>
            <a:ext cx="8616950" cy="4706137"/>
          </a:xfrm>
        </p:spPr>
        <p:txBody>
          <a:bodyPr>
            <a:normAutofit/>
          </a:bodyPr>
          <a:lstStyle/>
          <a:p>
            <a:r>
              <a:rPr lang="zh-CN" altLang="en-US" b="1" dirty="0">
                <a:highlight>
                  <a:srgbClr val="FFFF00"/>
                </a:highlight>
              </a:rPr>
              <a:t>最小化平方误差</a:t>
            </a:r>
            <a:endParaRPr lang="en-US" altLang="zh-CN" b="1" dirty="0">
              <a:highlight>
                <a:srgbClr val="FFFF00"/>
              </a:highlight>
            </a:endParaRPr>
          </a:p>
          <a:p>
            <a:endParaRPr lang="en-US" altLang="zh-CN" dirty="0"/>
          </a:p>
          <a:p>
            <a:endParaRPr lang="en-US" altLang="zh-CN" dirty="0"/>
          </a:p>
          <a:p>
            <a:endParaRPr lang="en-US" altLang="zh-CN" dirty="0"/>
          </a:p>
          <a:p>
            <a:r>
              <a:rPr lang="zh-CN" altLang="en-US" dirty="0">
                <a:highlight>
                  <a:srgbClr val="FFFF00"/>
                </a:highlight>
              </a:rPr>
              <a:t>分别对    和   </a:t>
            </a:r>
            <a:r>
              <a:rPr lang="zh-CN" altLang="en-US" b="1" dirty="0">
                <a:highlight>
                  <a:srgbClr val="FFFF00"/>
                </a:highlight>
              </a:rPr>
              <a:t>求导</a:t>
            </a:r>
            <a:r>
              <a:rPr lang="zh-CN" altLang="en-US" dirty="0">
                <a:highlight>
                  <a:srgbClr val="FFFF00"/>
                </a:highlight>
              </a:rPr>
              <a:t>，可得</a:t>
            </a:r>
            <a:endParaRPr lang="en-US" altLang="zh-CN" dirty="0">
              <a:highlight>
                <a:srgbClr val="FFFF00"/>
              </a:highlight>
            </a:endParaRPr>
          </a:p>
        </p:txBody>
      </p:sp>
      <p:graphicFrame>
        <p:nvGraphicFramePr>
          <p:cNvPr id="2" name="对象 1"/>
          <p:cNvGraphicFramePr>
            <a:graphicFrameLocks noChangeAspect="1"/>
          </p:cNvGraphicFramePr>
          <p:nvPr/>
        </p:nvGraphicFramePr>
        <p:xfrm>
          <a:off x="1830256" y="3724420"/>
          <a:ext cx="5127625" cy="950913"/>
        </p:xfrm>
        <a:graphic>
          <a:graphicData uri="http://schemas.openxmlformats.org/presentationml/2006/ole">
            <mc:AlternateContent xmlns:mc="http://schemas.openxmlformats.org/markup-compatibility/2006">
              <mc:Choice xmlns:v="urn:schemas-microsoft-com:vml" Requires="v">
                <p:oleObj name="Formula" r:id="rId2" imgW="2563200" imgH="482760" progId="Equation.Ribbit">
                  <p:embed/>
                </p:oleObj>
              </mc:Choice>
              <mc:Fallback>
                <p:oleObj name="Formula" r:id="rId2" imgW="2563200" imgH="482760" progId="Equation.Ribbit">
                  <p:embed/>
                  <p:pic>
                    <p:nvPicPr>
                      <p:cNvPr id="2"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256" y="3724420"/>
                        <a:ext cx="5127625"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2049754" y="4927003"/>
          <a:ext cx="4508500" cy="950912"/>
        </p:xfrm>
        <a:graphic>
          <a:graphicData uri="http://schemas.openxmlformats.org/presentationml/2006/ole">
            <mc:AlternateContent xmlns:mc="http://schemas.openxmlformats.org/markup-compatibility/2006">
              <mc:Choice xmlns:v="urn:schemas-microsoft-com:vml" Requires="v">
                <p:oleObj name="Formula" r:id="rId4" imgW="2254320" imgH="482760" progId="Equation.Ribbit">
                  <p:embed/>
                </p:oleObj>
              </mc:Choice>
              <mc:Fallback>
                <p:oleObj name="Formula" r:id="rId4" imgW="2254320" imgH="482760" progId="Equation.Ribbit">
                  <p:embed/>
                  <p:pic>
                    <p:nvPicPr>
                      <p:cNvPr id="3"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9754" y="4927003"/>
                        <a:ext cx="45085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2488283" y="1914729"/>
          <a:ext cx="3511550" cy="860425"/>
        </p:xfrm>
        <a:graphic>
          <a:graphicData uri="http://schemas.openxmlformats.org/presentationml/2006/ole">
            <mc:AlternateContent xmlns:mc="http://schemas.openxmlformats.org/markup-compatibility/2006">
              <mc:Choice xmlns:v="urn:schemas-microsoft-com:vml" Requires="v">
                <p:oleObj name="Formula" r:id="rId6" imgW="1755360" imgH="437040" progId="Equation.Ribbit">
                  <p:embed/>
                </p:oleObj>
              </mc:Choice>
              <mc:Fallback>
                <p:oleObj name="Formula" r:id="rId6" imgW="1755360" imgH="437040" progId="Equation.Ribbit">
                  <p:embed/>
                  <p:pic>
                    <p:nvPicPr>
                      <p:cNvPr id="7" name="对象 6"/>
                      <p:cNvPicPr>
                        <a:picLocks noChangeAspect="1" noChangeArrowheads="1"/>
                      </p:cNvPicPr>
                      <p:nvPr/>
                    </p:nvPicPr>
                    <p:blipFill>
                      <a:blip r:embed="rId7"/>
                      <a:srcRect/>
                      <a:stretch>
                        <a:fillRect/>
                      </a:stretch>
                    </p:blipFill>
                    <p:spPr bwMode="auto">
                      <a:xfrm>
                        <a:off x="2488283" y="1914729"/>
                        <a:ext cx="35115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1636800" y="3121215"/>
          <a:ext cx="225425" cy="234950"/>
        </p:xfrm>
        <a:graphic>
          <a:graphicData uri="http://schemas.openxmlformats.org/presentationml/2006/ole">
            <mc:AlternateContent xmlns:mc="http://schemas.openxmlformats.org/markup-compatibility/2006">
              <mc:Choice xmlns:v="urn:schemas-microsoft-com:vml" Requires="v">
                <p:oleObj name="Formula" r:id="rId8" imgW="111960" imgH="119520" progId="Equation.Ribbit">
                  <p:embed/>
                </p:oleObj>
              </mc:Choice>
              <mc:Fallback>
                <p:oleObj name="Formula" r:id="rId8" imgW="111960" imgH="119520" progId="Equation.Ribbit">
                  <p:embed/>
                  <p:pic>
                    <p:nvPicPr>
                      <p:cNvPr id="6" name="对象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6800" y="3121215"/>
                        <a:ext cx="2254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2296078" y="3062943"/>
          <a:ext cx="136525" cy="309563"/>
        </p:xfrm>
        <a:graphic>
          <a:graphicData uri="http://schemas.openxmlformats.org/presentationml/2006/ole">
            <mc:AlternateContent xmlns:mc="http://schemas.openxmlformats.org/markup-compatibility/2006">
              <mc:Choice xmlns:v="urn:schemas-microsoft-com:vml" Requires="v">
                <p:oleObj name="Formula" r:id="rId10" imgW="68760" imgH="157680" progId="Equation.Ribbit">
                  <p:embed/>
                </p:oleObj>
              </mc:Choice>
              <mc:Fallback>
                <p:oleObj name="Formula" r:id="rId10" imgW="68760" imgH="157680" progId="Equation.Ribbit">
                  <p:embed/>
                  <p:pic>
                    <p:nvPicPr>
                      <p:cNvPr id="8" name="对象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6078" y="3062943"/>
                        <a:ext cx="13652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89875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线性回归 </a:t>
            </a:r>
            <a:r>
              <a:rPr lang="en-US" altLang="zh-CN" dirty="0">
                <a:latin typeface="+mn-ea"/>
              </a:rPr>
              <a:t>-</a:t>
            </a:r>
            <a:r>
              <a:rPr lang="en-US" altLang="zh-CN" dirty="0"/>
              <a:t> </a:t>
            </a:r>
            <a:r>
              <a:rPr lang="zh-CN" altLang="en-US" dirty="0"/>
              <a:t>最小二乘法</a:t>
            </a:r>
          </a:p>
        </p:txBody>
      </p:sp>
      <p:sp>
        <p:nvSpPr>
          <p:cNvPr id="5" name="内容占位符 4"/>
          <p:cNvSpPr>
            <a:spLocks noGrp="1"/>
          </p:cNvSpPr>
          <p:nvPr>
            <p:ph idx="1"/>
          </p:nvPr>
        </p:nvSpPr>
        <p:spPr>
          <a:xfrm>
            <a:off x="260350" y="1266824"/>
            <a:ext cx="8616950" cy="4706137"/>
          </a:xfrm>
        </p:spPr>
        <p:txBody>
          <a:bodyPr/>
          <a:lstStyle/>
          <a:p>
            <a:r>
              <a:rPr lang="zh-CN" altLang="en-US" dirty="0">
                <a:highlight>
                  <a:srgbClr val="FFFF00"/>
                </a:highlight>
              </a:rPr>
              <a:t>得到闭式（</a:t>
            </a:r>
            <a:r>
              <a:rPr lang="en-US" altLang="zh-CN" dirty="0">
                <a:highlight>
                  <a:srgbClr val="FFFF00"/>
                </a:highlight>
              </a:rPr>
              <a:t>closed-form</a:t>
            </a:r>
            <a:r>
              <a:rPr lang="zh-CN" altLang="en-US" dirty="0">
                <a:highlight>
                  <a:srgbClr val="FFFF00"/>
                </a:highlight>
              </a:rPr>
              <a:t>）解</a:t>
            </a:r>
            <a:endParaRPr lang="en-US" altLang="zh-CN" dirty="0">
              <a:highlight>
                <a:srgbClr val="FFFF00"/>
              </a:highlight>
            </a:endParaRP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highlight>
                  <a:srgbClr val="FFFF00"/>
                </a:highlight>
              </a:rPr>
              <a:t>其中</a:t>
            </a:r>
          </a:p>
        </p:txBody>
      </p:sp>
      <p:graphicFrame>
        <p:nvGraphicFramePr>
          <p:cNvPr id="6" name="对象 5"/>
          <p:cNvGraphicFramePr>
            <a:graphicFrameLocks noChangeAspect="1"/>
          </p:cNvGraphicFramePr>
          <p:nvPr/>
        </p:nvGraphicFramePr>
        <p:xfrm>
          <a:off x="2536170" y="2020597"/>
          <a:ext cx="3252787" cy="1543050"/>
        </p:xfrm>
        <a:graphic>
          <a:graphicData uri="http://schemas.openxmlformats.org/presentationml/2006/ole">
            <mc:AlternateContent xmlns:mc="http://schemas.openxmlformats.org/markup-compatibility/2006">
              <mc:Choice xmlns:v="urn:schemas-microsoft-com:vml" Requires="v">
                <p:oleObj name="Formula" r:id="rId2" imgW="1625760" imgH="787680" progId="Equation.Ribbit">
                  <p:embed/>
                </p:oleObj>
              </mc:Choice>
              <mc:Fallback>
                <p:oleObj name="Formula" r:id="rId2" imgW="1625760" imgH="787680" progId="Equation.Ribbit">
                  <p:embed/>
                  <p:pic>
                    <p:nvPicPr>
                      <p:cNvPr id="6"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170" y="2020597"/>
                        <a:ext cx="3252787"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2907500" y="3871868"/>
          <a:ext cx="2520950" cy="671513"/>
        </p:xfrm>
        <a:graphic>
          <a:graphicData uri="http://schemas.openxmlformats.org/presentationml/2006/ole">
            <mc:AlternateContent xmlns:mc="http://schemas.openxmlformats.org/markup-compatibility/2006">
              <mc:Choice xmlns:v="urn:schemas-microsoft-com:vml" Requires="v">
                <p:oleObj name="Formula" r:id="rId4" imgW="1260000" imgH="341640" progId="Equation.Ribbit">
                  <p:embed/>
                </p:oleObj>
              </mc:Choice>
              <mc:Fallback>
                <p:oleObj name="Formula" r:id="rId4" imgW="1260000" imgH="341640" progId="Equation.Ribbit">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7500" y="3871868"/>
                        <a:ext cx="252095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3511507" y="5390233"/>
          <a:ext cx="1524000" cy="673100"/>
        </p:xfrm>
        <a:graphic>
          <a:graphicData uri="http://schemas.openxmlformats.org/presentationml/2006/ole">
            <mc:AlternateContent xmlns:mc="http://schemas.openxmlformats.org/markup-compatibility/2006">
              <mc:Choice xmlns:v="urn:schemas-microsoft-com:vml" Requires="v">
                <p:oleObj name="Formula" r:id="rId6" imgW="762120" imgH="341640" progId="Equation.Ribbit">
                  <p:embed/>
                </p:oleObj>
              </mc:Choice>
              <mc:Fallback>
                <p:oleObj name="Formula" r:id="rId6" imgW="762120" imgH="341640" progId="Equation.Ribbit">
                  <p:embed/>
                  <p:pic>
                    <p:nvPicPr>
                      <p:cNvPr id="8"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1507" y="5390233"/>
                        <a:ext cx="1524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08010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lstStyle/>
          <a:p>
            <a:r>
              <a:rPr kumimoji="1" lang="zh-CN" altLang="en-US" b="1" dirty="0">
                <a:latin typeface="Verdana" pitchFamily="34" charset="0"/>
                <a:ea typeface="幼圆" pitchFamily="49" charset="-122"/>
                <a:cs typeface="Verdana" pitchFamily="34" charset="0"/>
              </a:rPr>
              <a:t>第</a:t>
            </a:r>
            <a:r>
              <a:rPr kumimoji="1" lang="zh-CN" altLang="en-US" dirty="0">
                <a:cs typeface="Verdana" pitchFamily="34" charset="0"/>
              </a:rPr>
              <a:t>四</a:t>
            </a:r>
            <a:r>
              <a:rPr kumimoji="1" lang="zh-CN" altLang="en-US" b="1" dirty="0">
                <a:latin typeface="Verdana" pitchFamily="34" charset="0"/>
                <a:ea typeface="幼圆" pitchFamily="49" charset="-122"/>
                <a:cs typeface="Verdana" pitchFamily="34" charset="0"/>
              </a:rPr>
              <a:t>章：</a:t>
            </a:r>
            <a:r>
              <a:rPr kumimoji="1" lang="zh-CN" altLang="en-US" dirty="0">
                <a:cs typeface="Verdana" pitchFamily="34" charset="0"/>
              </a:rPr>
              <a:t>决策树</a:t>
            </a:r>
            <a:endParaRPr lang="zh-CN" altLang="en-US" dirty="0"/>
          </a:p>
        </p:txBody>
      </p:sp>
    </p:spTree>
    <p:extLst>
      <p:ext uri="{BB962C8B-B14F-4D97-AF65-F5344CB8AC3E}">
        <p14:creationId xmlns:p14="http://schemas.microsoft.com/office/powerpoint/2010/main" val="28027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决策树</a:t>
            </a:r>
          </a:p>
        </p:txBody>
      </p:sp>
      <p:sp>
        <p:nvSpPr>
          <p:cNvPr id="27" name="文本框 26">
            <a:extLst>
              <a:ext uri="{FF2B5EF4-FFF2-40B4-BE49-F238E27FC236}">
                <a16:creationId xmlns:a16="http://schemas.microsoft.com/office/drawing/2014/main" id="{1060CCEA-FDCB-DC62-19F3-15C33EBACD2D}"/>
              </a:ext>
            </a:extLst>
          </p:cNvPr>
          <p:cNvSpPr txBox="1"/>
          <p:nvPr/>
        </p:nvSpPr>
        <p:spPr>
          <a:xfrm>
            <a:off x="371861" y="1065279"/>
            <a:ext cx="8125367" cy="3657027"/>
          </a:xfrm>
          <a:prstGeom prst="rect">
            <a:avLst/>
          </a:prstGeom>
          <a:noFill/>
        </p:spPr>
        <p:txBody>
          <a:bodyPr wrap="square">
            <a:spAutoFit/>
          </a:bodyPr>
          <a:lstStyle/>
          <a:p>
            <a:pPr marL="457200" indent="-457200">
              <a:lnSpc>
                <a:spcPct val="150000"/>
              </a:lnSpc>
              <a:spcBef>
                <a:spcPts val="1200"/>
              </a:spcBef>
              <a:buFont typeface="Wingdings" pitchFamily="2" charset="2"/>
              <a:buChar char="p"/>
            </a:pPr>
            <a:r>
              <a:rPr lang="zh-CN" altLang="en-US" sz="2400" b="1" i="0" dirty="0">
                <a:solidFill>
                  <a:srgbClr val="333333"/>
                </a:solidFill>
                <a:effectLst/>
                <a:latin typeface="Microsoft YaHei" panose="020B0503020204020204" pitchFamily="34" charset="-122"/>
                <a:ea typeface="Microsoft YaHei" panose="020B0503020204020204" pitchFamily="34" charset="-122"/>
              </a:rPr>
              <a:t>决策树</a:t>
            </a:r>
            <a:r>
              <a:rPr lang="zh-CN" altLang="en-US" sz="2400" b="0" i="0" dirty="0">
                <a:solidFill>
                  <a:srgbClr val="333333"/>
                </a:solidFill>
                <a:effectLst/>
                <a:latin typeface="Microsoft YaHei" panose="020B0503020204020204" pitchFamily="34" charset="-122"/>
                <a:ea typeface="Microsoft YaHei" panose="020B0503020204020204" pitchFamily="34" charset="-122"/>
              </a:rPr>
              <a:t>（</a:t>
            </a:r>
            <a:r>
              <a:rPr lang="en" altLang="zh-CN" sz="2400" b="0" i="0" dirty="0">
                <a:solidFill>
                  <a:srgbClr val="333333"/>
                </a:solidFill>
                <a:effectLst/>
                <a:latin typeface="Microsoft YaHei" panose="020B0503020204020204" pitchFamily="34" charset="-122"/>
                <a:ea typeface="Microsoft YaHei" panose="020B0503020204020204" pitchFamily="34" charset="-122"/>
              </a:rPr>
              <a:t>Decision Tree</a:t>
            </a:r>
            <a:r>
              <a:rPr lang="zh-CN" altLang="en" sz="2400" b="0" i="0" dirty="0">
                <a:solidFill>
                  <a:srgbClr val="333333"/>
                </a:solidFill>
                <a:effectLst/>
                <a:latin typeface="Microsoft YaHei" panose="020B0503020204020204" pitchFamily="34" charset="-122"/>
                <a:ea typeface="Microsoft YaHei" panose="020B0503020204020204" pitchFamily="34" charset="-122"/>
              </a:rPr>
              <a:t>）</a:t>
            </a:r>
            <a:r>
              <a:rPr lang="zh-CN" altLang="en-US" sz="2400" b="0" i="0" dirty="0">
                <a:solidFill>
                  <a:srgbClr val="333333"/>
                </a:solidFill>
                <a:effectLst/>
                <a:latin typeface="Microsoft YaHei" panose="020B0503020204020204" pitchFamily="34" charset="-122"/>
                <a:ea typeface="Microsoft YaHei" panose="020B0503020204020204" pitchFamily="34" charset="-122"/>
              </a:rPr>
              <a:t>是机器学习中一种</a:t>
            </a:r>
            <a:r>
              <a:rPr lang="zh-CN" altLang="en-US" sz="2400" b="1" i="0" dirty="0">
                <a:solidFill>
                  <a:srgbClr val="023A91"/>
                </a:solidFill>
                <a:effectLst/>
                <a:latin typeface="Microsoft YaHei" panose="020B0503020204020204" pitchFamily="34" charset="-122"/>
                <a:ea typeface="Microsoft YaHei" panose="020B0503020204020204" pitchFamily="34" charset="-122"/>
              </a:rPr>
              <a:t>经典的分类与回归算法</a:t>
            </a:r>
            <a:r>
              <a:rPr lang="zh-CN" altLang="en-US" sz="2400" b="0" i="0" dirty="0">
                <a:solidFill>
                  <a:srgbClr val="333333"/>
                </a:solidFill>
                <a:effectLst/>
                <a:latin typeface="Microsoft YaHei" panose="020B0503020204020204" pitchFamily="34" charset="-122"/>
                <a:ea typeface="Microsoft YaHei" panose="020B0503020204020204" pitchFamily="34" charset="-122"/>
              </a:rPr>
              <a:t>。</a:t>
            </a:r>
            <a:endParaRPr lang="en-US" altLang="zh-CN" sz="2400" dirty="0">
              <a:solidFill>
                <a:srgbClr val="333333"/>
              </a:solidFill>
              <a:latin typeface="Microsoft YaHei" panose="020B0503020204020204" pitchFamily="34" charset="-122"/>
              <a:ea typeface="Microsoft YaHei" panose="020B0503020204020204" pitchFamily="34" charset="-122"/>
            </a:endParaRPr>
          </a:p>
          <a:p>
            <a:pPr marL="914400" lvl="1" indent="-457200">
              <a:lnSpc>
                <a:spcPct val="150000"/>
              </a:lnSpc>
              <a:spcBef>
                <a:spcPts val="1200"/>
              </a:spcBef>
              <a:buFont typeface="Wingdings" pitchFamily="2" charset="2"/>
              <a:buChar char="Ø"/>
            </a:pPr>
            <a:r>
              <a:rPr lang="zh-CN" altLang="en-US" sz="2400" b="1" i="0" dirty="0">
                <a:solidFill>
                  <a:srgbClr val="333333"/>
                </a:solidFill>
                <a:effectLst/>
                <a:latin typeface="Microsoft YaHei" panose="020B0503020204020204" pitchFamily="34" charset="-122"/>
                <a:ea typeface="Microsoft YaHei" panose="020B0503020204020204" pitchFamily="34" charset="-122"/>
              </a:rPr>
              <a:t>决策树模型呈树形结构</a:t>
            </a:r>
            <a:r>
              <a:rPr lang="zh-CN" altLang="en-US" sz="2400" b="0" i="0" dirty="0">
                <a:solidFill>
                  <a:srgbClr val="333333"/>
                </a:solidFill>
                <a:effectLst/>
                <a:latin typeface="Microsoft YaHei" panose="020B0503020204020204" pitchFamily="34" charset="-122"/>
                <a:ea typeface="Microsoft YaHei" panose="020B0503020204020204" pitchFamily="34" charset="-122"/>
              </a:rPr>
              <a:t>，在分类问题中，一颗决策树可以视作 </a:t>
            </a:r>
            <a:r>
              <a:rPr lang="en" altLang="zh-CN" sz="2400" b="1" i="0" dirty="0">
                <a:solidFill>
                  <a:srgbClr val="023A91"/>
                </a:solidFill>
                <a:effectLst/>
                <a:latin typeface="Microsoft YaHei" panose="020B0503020204020204" pitchFamily="34" charset="-122"/>
                <a:ea typeface="Microsoft YaHei" panose="020B0503020204020204" pitchFamily="34" charset="-122"/>
              </a:rPr>
              <a:t>if-then </a:t>
            </a:r>
            <a:r>
              <a:rPr lang="zh-CN" altLang="en-US" sz="2400" b="1" i="0" dirty="0">
                <a:solidFill>
                  <a:srgbClr val="023A91"/>
                </a:solidFill>
                <a:effectLst/>
                <a:latin typeface="Microsoft YaHei" panose="020B0503020204020204" pitchFamily="34" charset="-122"/>
                <a:ea typeface="Microsoft YaHei" panose="020B0503020204020204" pitchFamily="34" charset="-122"/>
              </a:rPr>
              <a:t>规则的集合</a:t>
            </a:r>
            <a:endParaRPr lang="en-US" altLang="zh-CN" sz="2400" b="1" dirty="0">
              <a:solidFill>
                <a:srgbClr val="023A91"/>
              </a:solidFill>
              <a:latin typeface="Microsoft YaHei" panose="020B0503020204020204" pitchFamily="34" charset="-122"/>
              <a:ea typeface="Microsoft YaHei" panose="020B0503020204020204" pitchFamily="34" charset="-122"/>
            </a:endParaRPr>
          </a:p>
          <a:p>
            <a:pPr marL="914400" lvl="1" indent="-457200">
              <a:lnSpc>
                <a:spcPct val="150000"/>
              </a:lnSpc>
              <a:spcBef>
                <a:spcPts val="1200"/>
              </a:spcBef>
              <a:buFont typeface="Wingdings" pitchFamily="2" charset="2"/>
              <a:buChar char="Ø"/>
            </a:pPr>
            <a:r>
              <a:rPr lang="zh-CN" altLang="en-US" sz="2400" b="1" dirty="0">
                <a:solidFill>
                  <a:srgbClr val="333333"/>
                </a:solidFill>
                <a:latin typeface="Microsoft YaHei" panose="020B0503020204020204" pitchFamily="34" charset="-122"/>
                <a:ea typeface="Microsoft YaHei" panose="020B0503020204020204" pitchFamily="34" charset="-122"/>
              </a:rPr>
              <a:t>优点</a:t>
            </a:r>
            <a:r>
              <a:rPr lang="zh-CN" altLang="en-US" sz="2400" dirty="0">
                <a:solidFill>
                  <a:srgbClr val="333333"/>
                </a:solidFill>
                <a:latin typeface="Microsoft YaHei" panose="020B0503020204020204" pitchFamily="34" charset="-122"/>
                <a:ea typeface="Microsoft YaHei" panose="020B0503020204020204" pitchFamily="34" charset="-122"/>
              </a:rPr>
              <a:t>：</a:t>
            </a:r>
            <a:r>
              <a:rPr lang="zh-CN" altLang="en-US" sz="2400" b="0" i="0" dirty="0">
                <a:solidFill>
                  <a:srgbClr val="333333"/>
                </a:solidFill>
                <a:effectLst/>
                <a:latin typeface="Microsoft YaHei" panose="020B0503020204020204" pitchFamily="34" charset="-122"/>
                <a:ea typeface="Microsoft YaHei" panose="020B0503020204020204" pitchFamily="34" charset="-122"/>
              </a:rPr>
              <a:t>模型具有</a:t>
            </a:r>
            <a:r>
              <a:rPr lang="zh-CN" altLang="en-US" sz="2400" b="1" i="0" dirty="0">
                <a:solidFill>
                  <a:srgbClr val="023A91"/>
                </a:solidFill>
                <a:effectLst/>
                <a:latin typeface="Microsoft YaHei" panose="020B0503020204020204" pitchFamily="34" charset="-122"/>
                <a:ea typeface="Microsoft YaHei" panose="020B0503020204020204" pitchFamily="34" charset="-122"/>
              </a:rPr>
              <a:t>可读性</a:t>
            </a:r>
            <a:r>
              <a:rPr lang="zh-CN" altLang="en-US" sz="2400" b="0" i="0" dirty="0">
                <a:solidFill>
                  <a:srgbClr val="333333"/>
                </a:solidFill>
                <a:effectLst/>
                <a:latin typeface="Microsoft YaHei" panose="020B0503020204020204" pitchFamily="34" charset="-122"/>
                <a:ea typeface="Microsoft YaHei" panose="020B0503020204020204" pitchFamily="34" charset="-122"/>
              </a:rPr>
              <a:t>，</a:t>
            </a:r>
            <a:r>
              <a:rPr lang="zh-CN" altLang="en-US" sz="2400" b="1" i="0" dirty="0">
                <a:solidFill>
                  <a:srgbClr val="023A91"/>
                </a:solidFill>
                <a:effectLst/>
                <a:latin typeface="Microsoft YaHei" panose="020B0503020204020204" pitchFamily="34" charset="-122"/>
                <a:ea typeface="Microsoft YaHei" panose="020B0503020204020204" pitchFamily="34" charset="-122"/>
              </a:rPr>
              <a:t>分类速度快</a:t>
            </a:r>
            <a:r>
              <a:rPr lang="zh-CN" altLang="en-US" sz="2400" b="0" i="0" dirty="0">
                <a:solidFill>
                  <a:srgbClr val="333333"/>
                </a:solidFill>
                <a:effectLst/>
                <a:latin typeface="Microsoft YaHei" panose="020B0503020204020204" pitchFamily="34" charset="-122"/>
                <a:ea typeface="Microsoft YaHei" panose="020B0503020204020204" pitchFamily="34" charset="-122"/>
              </a:rPr>
              <a:t>的特点，在各种实际业务建模过程中</a:t>
            </a:r>
            <a:r>
              <a:rPr lang="zh-CN" altLang="en-US" sz="2400" b="1" i="0" dirty="0">
                <a:solidFill>
                  <a:srgbClr val="023A91"/>
                </a:solidFill>
                <a:effectLst/>
                <a:latin typeface="Microsoft YaHei" panose="020B0503020204020204" pitchFamily="34" charset="-122"/>
                <a:ea typeface="Microsoft YaHei" panose="020B0503020204020204" pitchFamily="34" charset="-122"/>
              </a:rPr>
              <a:t>广泛使用</a:t>
            </a:r>
            <a:endParaRPr lang="zh-CN" altLang="en-US" sz="2000" b="1" dirty="0">
              <a:solidFill>
                <a:srgbClr val="023A91"/>
              </a:solidFill>
            </a:endParaRPr>
          </a:p>
        </p:txBody>
      </p:sp>
    </p:spTree>
    <p:extLst>
      <p:ext uri="{BB962C8B-B14F-4D97-AF65-F5344CB8AC3E}">
        <p14:creationId xmlns:p14="http://schemas.microsoft.com/office/powerpoint/2010/main" val="2874387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决策树算法</a:t>
            </a:r>
            <a:r>
              <a:rPr lang="zh-CN" altLang="en-US" dirty="0">
                <a:solidFill>
                  <a:srgbClr val="C00000"/>
                </a:solidFill>
              </a:rPr>
              <a:t>核心思想</a:t>
            </a:r>
            <a:endParaRPr lang="zh-CN" altLang="en-US" dirty="0"/>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2120902"/>
          </a:xfrm>
          <a:prstGeom prst="rect">
            <a:avLst/>
          </a:prstGeom>
          <a:noFill/>
        </p:spPr>
        <p:txBody>
          <a:bodyPr wrap="square">
            <a:spAutoFit/>
          </a:bodyPr>
          <a:lstStyle/>
          <a:p>
            <a:pPr marL="285750" indent="-285750" algn="l">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决策树结构与核心思想</a:t>
            </a:r>
          </a:p>
          <a:p>
            <a:pPr marL="742950" lvl="1" indent="-285750">
              <a:lnSpc>
                <a:spcPct val="150000"/>
              </a:lnSpc>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决策树</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en" altLang="zh-CN" b="0" i="0" dirty="0">
                <a:solidFill>
                  <a:srgbClr val="333333"/>
                </a:solidFill>
                <a:effectLst/>
                <a:latin typeface="Microsoft YaHei" panose="020B0503020204020204" pitchFamily="34" charset="-122"/>
                <a:ea typeface="Microsoft YaHei" panose="020B0503020204020204" pitchFamily="34" charset="-122"/>
              </a:rPr>
              <a:t>Decision tree</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是基于</a:t>
            </a:r>
            <a:r>
              <a:rPr lang="zh-CN" altLang="en-US" b="1" i="0" dirty="0">
                <a:solidFill>
                  <a:srgbClr val="023A91"/>
                </a:solidFill>
                <a:effectLst/>
                <a:latin typeface="Microsoft YaHei" panose="020B0503020204020204" pitchFamily="34" charset="-122"/>
                <a:ea typeface="Microsoft YaHei" panose="020B0503020204020204" pitchFamily="34" charset="-122"/>
              </a:rPr>
              <a:t>已知各种情况（特征取值）</a:t>
            </a:r>
            <a:r>
              <a:rPr lang="zh-CN" altLang="en-US" b="0" i="0" dirty="0">
                <a:solidFill>
                  <a:srgbClr val="333333"/>
                </a:solidFill>
                <a:effectLst/>
                <a:latin typeface="Microsoft YaHei" panose="020B0503020204020204" pitchFamily="34" charset="-122"/>
                <a:ea typeface="Microsoft YaHei" panose="020B0503020204020204" pitchFamily="34" charset="-122"/>
              </a:rPr>
              <a:t>的基础上，通过</a:t>
            </a:r>
            <a:r>
              <a:rPr lang="zh-CN" altLang="en-US" b="1" i="0" dirty="0">
                <a:solidFill>
                  <a:srgbClr val="023A91"/>
                </a:solidFill>
                <a:effectLst/>
                <a:latin typeface="Microsoft YaHei" panose="020B0503020204020204" pitchFamily="34" charset="-122"/>
                <a:ea typeface="Microsoft YaHei" panose="020B0503020204020204" pitchFamily="34" charset="-122"/>
              </a:rPr>
              <a:t>构建树型决策结构</a:t>
            </a:r>
            <a:r>
              <a:rPr lang="zh-CN" altLang="en-US" b="0" i="0" dirty="0">
                <a:solidFill>
                  <a:srgbClr val="333333"/>
                </a:solidFill>
                <a:effectLst/>
                <a:latin typeface="Microsoft YaHei" panose="020B0503020204020204" pitchFamily="34" charset="-122"/>
                <a:ea typeface="Microsoft YaHei" panose="020B0503020204020204" pitchFamily="34" charset="-122"/>
              </a:rPr>
              <a:t>来进行分析的一种方式，是常用的</a:t>
            </a:r>
            <a:r>
              <a:rPr lang="zh-CN" altLang="en-US" b="1" i="0" dirty="0">
                <a:solidFill>
                  <a:srgbClr val="023A91"/>
                </a:solidFill>
                <a:effectLst/>
                <a:latin typeface="Microsoft YaHei" panose="020B0503020204020204" pitchFamily="34" charset="-122"/>
                <a:ea typeface="Microsoft YaHei" panose="020B0503020204020204" pitchFamily="34" charset="-122"/>
              </a:rPr>
              <a:t>有监督的分类算法</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marL="742950" lvl="1" indent="-285750">
              <a:lnSpc>
                <a:spcPct val="150000"/>
              </a:lnSpc>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决策树模型（</a:t>
            </a:r>
            <a:r>
              <a:rPr lang="en" altLang="zh-CN" b="1" i="0" dirty="0">
                <a:solidFill>
                  <a:srgbClr val="333333"/>
                </a:solidFill>
                <a:effectLst/>
                <a:latin typeface="Microsoft YaHei" panose="020B0503020204020204" pitchFamily="34" charset="-122"/>
                <a:ea typeface="Microsoft YaHei" panose="020B0503020204020204" pitchFamily="34" charset="-122"/>
              </a:rPr>
              <a:t>Decision Tree model</a:t>
            </a:r>
            <a:r>
              <a:rPr lang="zh-CN" altLang="en" b="1" i="0" dirty="0">
                <a:solidFill>
                  <a:srgbClr val="333333"/>
                </a:solidFill>
                <a:effectLst/>
                <a:latin typeface="Microsoft YaHei" panose="020B0503020204020204" pitchFamily="34" charset="-122"/>
                <a:ea typeface="Microsoft YaHei" panose="020B0503020204020204" pitchFamily="34" charset="-122"/>
              </a:rPr>
              <a:t>）</a:t>
            </a:r>
            <a:r>
              <a:rPr lang="zh-CN" altLang="en-US" b="1" i="0" dirty="0">
                <a:solidFill>
                  <a:srgbClr val="333333"/>
                </a:solidFill>
                <a:effectLst/>
                <a:latin typeface="Microsoft YaHei" panose="020B0503020204020204" pitchFamily="34" charset="-122"/>
                <a:ea typeface="Microsoft YaHei" panose="020B0503020204020204" pitchFamily="34" charset="-122"/>
              </a:rPr>
              <a:t>模拟人类决策过程</a:t>
            </a:r>
            <a:r>
              <a:rPr lang="zh-CN" altLang="en-US" b="0" i="0" dirty="0">
                <a:solidFill>
                  <a:srgbClr val="333333"/>
                </a:solidFill>
                <a:effectLst/>
                <a:latin typeface="Microsoft YaHei" panose="020B0503020204020204" pitchFamily="34" charset="-122"/>
                <a:ea typeface="Microsoft YaHei" panose="020B0503020204020204" pitchFamily="34" charset="-122"/>
              </a:rPr>
              <a:t>。以买衣服为例，一个顾客在商店买裤子，于是有了下面的对话：</a:t>
            </a:r>
          </a:p>
        </p:txBody>
      </p:sp>
      <p:pic>
        <p:nvPicPr>
          <p:cNvPr id="28674" name="Picture 2" descr="决策树算法详解; 算法核心思想; 结构;">
            <a:extLst>
              <a:ext uri="{FF2B5EF4-FFF2-40B4-BE49-F238E27FC236}">
                <a16:creationId xmlns:a16="http://schemas.microsoft.com/office/drawing/2014/main" id="{4E3DCC52-018F-10CB-9C22-076682F89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03980"/>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832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决策树算法</a:t>
            </a:r>
            <a:r>
              <a:rPr lang="zh-CN" altLang="en-US" dirty="0">
                <a:solidFill>
                  <a:srgbClr val="C00000"/>
                </a:solidFill>
              </a:rPr>
              <a:t>核心思想</a:t>
            </a:r>
            <a:endParaRPr lang="zh-CN" altLang="en-US" dirty="0"/>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2177904"/>
          </a:xfrm>
          <a:prstGeom prst="rect">
            <a:avLst/>
          </a:prstGeom>
          <a:noFill/>
        </p:spPr>
        <p:txBody>
          <a:bodyPr wrap="square">
            <a:spAutoFit/>
          </a:bodyPr>
          <a:lstStyle/>
          <a:p>
            <a:pPr marL="285750" indent="-285750" algn="l">
              <a:lnSpc>
                <a:spcPct val="150000"/>
              </a:lnSpc>
              <a:buFont typeface="Wingdings" pitchFamily="2" charset="2"/>
              <a:buChar char="p"/>
            </a:pP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决策树结构与核心思想</a:t>
            </a:r>
            <a:endParaRPr lang="en-US" altLang="zh-CN" b="1" dirty="0">
              <a:solidFill>
                <a:srgbClr val="333333"/>
              </a:solidFill>
              <a:highlight>
                <a:srgbClr val="FFFF00"/>
              </a:highligh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决策树</a:t>
            </a:r>
            <a:r>
              <a:rPr lang="zh-CN" altLang="en-US" sz="1600" b="1" i="0" dirty="0">
                <a:solidFill>
                  <a:srgbClr val="023A91"/>
                </a:solidFill>
                <a:effectLst/>
                <a:highlight>
                  <a:srgbClr val="FFFF00"/>
                </a:highlight>
                <a:latin typeface="Microsoft YaHei" panose="020B0503020204020204" pitchFamily="34" charset="-122"/>
                <a:ea typeface="Microsoft YaHei" panose="020B0503020204020204" pitchFamily="34" charset="-122"/>
              </a:rPr>
              <a:t>是一种预测模型</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，代表的是对象</a:t>
            </a:r>
            <a:r>
              <a:rPr lang="zh-CN" altLang="en-US" sz="1600" b="1" i="0" dirty="0">
                <a:solidFill>
                  <a:srgbClr val="023A91"/>
                </a:solidFill>
                <a:effectLst/>
                <a:highlight>
                  <a:srgbClr val="FFFF00"/>
                </a:highlight>
                <a:latin typeface="Microsoft YaHei" panose="020B0503020204020204" pitchFamily="34" charset="-122"/>
                <a:ea typeface="Microsoft YaHei" panose="020B0503020204020204" pitchFamily="34" charset="-122"/>
              </a:rPr>
              <a:t>属性</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与对象</a:t>
            </a:r>
            <a:r>
              <a:rPr lang="zh-CN" altLang="en-US" sz="1600" b="1" i="0" dirty="0">
                <a:solidFill>
                  <a:srgbClr val="023A91"/>
                </a:solidFill>
                <a:effectLst/>
                <a:highlight>
                  <a:srgbClr val="FFFF00"/>
                </a:highlight>
                <a:latin typeface="Microsoft YaHei" panose="020B0503020204020204" pitchFamily="34" charset="-122"/>
                <a:ea typeface="Microsoft YaHei" panose="020B0503020204020204" pitchFamily="34" charset="-122"/>
              </a:rPr>
              <a:t>值之间的映射关系</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。决策树</a:t>
            </a:r>
            <a:r>
              <a:rPr lang="zh-CN" altLang="en-US" sz="1600" b="1" i="0" dirty="0">
                <a:solidFill>
                  <a:srgbClr val="023A91"/>
                </a:solidFill>
                <a:effectLst/>
                <a:highlight>
                  <a:srgbClr val="FFFF00"/>
                </a:highlight>
                <a:latin typeface="Microsoft YaHei" panose="020B0503020204020204" pitchFamily="34" charset="-122"/>
                <a:ea typeface="Microsoft YaHei" panose="020B0503020204020204" pitchFamily="34" charset="-122"/>
              </a:rPr>
              <a:t>是一种树形结构</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，其中：</a:t>
            </a:r>
          </a:p>
          <a:p>
            <a:pPr marL="1200150" lvl="2" indent="-285750">
              <a:lnSpc>
                <a:spcPct val="150000"/>
              </a:lnSpc>
              <a:buFont typeface="Arial" panose="020B0604020202020204" pitchFamily="34" charset="0"/>
              <a:buChar char="•"/>
            </a:pPr>
            <a:r>
              <a:rPr lang="zh-CN" altLang="en-US" sz="1400" b="0" i="0" dirty="0">
                <a:solidFill>
                  <a:srgbClr val="333333"/>
                </a:solidFill>
                <a:effectLst/>
                <a:highlight>
                  <a:srgbClr val="FFFF00"/>
                </a:highlight>
                <a:latin typeface="Microsoft YaHei" panose="020B0503020204020204" pitchFamily="34" charset="-122"/>
                <a:ea typeface="Microsoft YaHei" panose="020B0503020204020204" pitchFamily="34" charset="-122"/>
              </a:rPr>
              <a:t>每个</a:t>
            </a:r>
            <a:r>
              <a:rPr lang="zh-CN" altLang="en-US" sz="1400" b="1" i="0" dirty="0">
                <a:solidFill>
                  <a:srgbClr val="023A91"/>
                </a:solidFill>
                <a:effectLst/>
                <a:highlight>
                  <a:srgbClr val="FFFF00"/>
                </a:highlight>
                <a:latin typeface="Microsoft YaHei" panose="020B0503020204020204" pitchFamily="34" charset="-122"/>
                <a:ea typeface="Microsoft YaHei" panose="020B0503020204020204" pitchFamily="34" charset="-122"/>
              </a:rPr>
              <a:t>内部结点</a:t>
            </a:r>
            <a:r>
              <a:rPr lang="zh-CN" altLang="en-US" sz="1400" b="0" i="0" dirty="0">
                <a:solidFill>
                  <a:srgbClr val="333333"/>
                </a:solidFill>
                <a:effectLst/>
                <a:highlight>
                  <a:srgbClr val="FFFF00"/>
                </a:highlight>
                <a:latin typeface="Microsoft YaHei" panose="020B0503020204020204" pitchFamily="34" charset="-122"/>
                <a:ea typeface="Microsoft YaHei" panose="020B0503020204020204" pitchFamily="34" charset="-122"/>
              </a:rPr>
              <a:t>表示</a:t>
            </a:r>
            <a:r>
              <a:rPr lang="zh-CN" altLang="en-US" sz="1400" b="1" i="0" dirty="0">
                <a:solidFill>
                  <a:srgbClr val="00B050"/>
                </a:solidFill>
                <a:effectLst/>
                <a:highlight>
                  <a:srgbClr val="FFFF00"/>
                </a:highlight>
                <a:latin typeface="Microsoft YaHei" panose="020B0503020204020204" pitchFamily="34" charset="-122"/>
                <a:ea typeface="Microsoft YaHei" panose="020B0503020204020204" pitchFamily="34" charset="-122"/>
              </a:rPr>
              <a:t>一个属性的测试</a:t>
            </a:r>
          </a:p>
          <a:p>
            <a:pPr marL="1200150" lvl="2" indent="-285750">
              <a:lnSpc>
                <a:spcPct val="150000"/>
              </a:lnSpc>
              <a:buFont typeface="Arial" panose="020B0604020202020204" pitchFamily="34" charset="0"/>
              <a:buChar char="•"/>
            </a:pPr>
            <a:r>
              <a:rPr lang="zh-CN" altLang="en-US" sz="1400" b="0" i="0" dirty="0">
                <a:solidFill>
                  <a:srgbClr val="333333"/>
                </a:solidFill>
                <a:effectLst/>
                <a:highlight>
                  <a:srgbClr val="FFFF00"/>
                </a:highlight>
                <a:latin typeface="Microsoft YaHei" panose="020B0503020204020204" pitchFamily="34" charset="-122"/>
                <a:ea typeface="Microsoft YaHei" panose="020B0503020204020204" pitchFamily="34" charset="-122"/>
              </a:rPr>
              <a:t>每个</a:t>
            </a:r>
            <a:r>
              <a:rPr lang="zh-CN" altLang="en-US" sz="1400" b="1" i="0" dirty="0">
                <a:solidFill>
                  <a:srgbClr val="023A91"/>
                </a:solidFill>
                <a:effectLst/>
                <a:highlight>
                  <a:srgbClr val="FFFF00"/>
                </a:highlight>
                <a:latin typeface="Microsoft YaHei" panose="020B0503020204020204" pitchFamily="34" charset="-122"/>
                <a:ea typeface="Microsoft YaHei" panose="020B0503020204020204" pitchFamily="34" charset="-122"/>
              </a:rPr>
              <a:t>分支</a:t>
            </a:r>
            <a:r>
              <a:rPr lang="zh-CN" altLang="en-US" sz="1400" b="0" i="0" dirty="0">
                <a:solidFill>
                  <a:srgbClr val="333333"/>
                </a:solidFill>
                <a:effectLst/>
                <a:highlight>
                  <a:srgbClr val="FFFF00"/>
                </a:highlight>
                <a:latin typeface="Microsoft YaHei" panose="020B0503020204020204" pitchFamily="34" charset="-122"/>
                <a:ea typeface="Microsoft YaHei" panose="020B0503020204020204" pitchFamily="34" charset="-122"/>
              </a:rPr>
              <a:t>表示一</a:t>
            </a:r>
            <a:r>
              <a:rPr lang="zh-CN" altLang="en-US" sz="1400" b="1" i="0" dirty="0">
                <a:solidFill>
                  <a:srgbClr val="00B050"/>
                </a:solidFill>
                <a:effectLst/>
                <a:highlight>
                  <a:srgbClr val="FFFF00"/>
                </a:highlight>
                <a:latin typeface="Microsoft YaHei" panose="020B0503020204020204" pitchFamily="34" charset="-122"/>
                <a:ea typeface="Microsoft YaHei" panose="020B0503020204020204" pitchFamily="34" charset="-122"/>
              </a:rPr>
              <a:t>个测试输出</a:t>
            </a:r>
          </a:p>
          <a:p>
            <a:pPr marL="1200150" lvl="2" indent="-285750">
              <a:lnSpc>
                <a:spcPct val="150000"/>
              </a:lnSpc>
              <a:buFont typeface="Arial" panose="020B0604020202020204" pitchFamily="34" charset="0"/>
              <a:buChar char="•"/>
            </a:pPr>
            <a:r>
              <a:rPr lang="zh-CN" altLang="en-US" sz="1400" b="0" i="0" dirty="0">
                <a:solidFill>
                  <a:srgbClr val="333333"/>
                </a:solidFill>
                <a:effectLst/>
                <a:highlight>
                  <a:srgbClr val="FFFF00"/>
                </a:highlight>
                <a:latin typeface="Microsoft YaHei" panose="020B0503020204020204" pitchFamily="34" charset="-122"/>
                <a:ea typeface="Microsoft YaHei" panose="020B0503020204020204" pitchFamily="34" charset="-122"/>
              </a:rPr>
              <a:t>每个</a:t>
            </a:r>
            <a:r>
              <a:rPr lang="zh-CN" altLang="en-US" sz="1400" b="1" i="0" dirty="0">
                <a:solidFill>
                  <a:srgbClr val="023A91"/>
                </a:solidFill>
                <a:effectLst/>
                <a:highlight>
                  <a:srgbClr val="FFFF00"/>
                </a:highlight>
                <a:latin typeface="Microsoft YaHei" panose="020B0503020204020204" pitchFamily="34" charset="-122"/>
                <a:ea typeface="Microsoft YaHei" panose="020B0503020204020204" pitchFamily="34" charset="-122"/>
              </a:rPr>
              <a:t>叶结点</a:t>
            </a:r>
            <a:r>
              <a:rPr lang="zh-CN" altLang="en-US" sz="1400" b="0" i="0" dirty="0">
                <a:solidFill>
                  <a:srgbClr val="333333"/>
                </a:solidFill>
                <a:effectLst/>
                <a:highlight>
                  <a:srgbClr val="FFFF00"/>
                </a:highlight>
                <a:latin typeface="Microsoft YaHei" panose="020B0503020204020204" pitchFamily="34" charset="-122"/>
                <a:ea typeface="Microsoft YaHei" panose="020B0503020204020204" pitchFamily="34" charset="-122"/>
              </a:rPr>
              <a:t>代表</a:t>
            </a:r>
            <a:r>
              <a:rPr lang="zh-CN" altLang="en-US" sz="1400" b="1" i="0" dirty="0">
                <a:solidFill>
                  <a:srgbClr val="00B050"/>
                </a:solidFill>
                <a:effectLst/>
                <a:highlight>
                  <a:srgbClr val="FFFF00"/>
                </a:highlight>
                <a:latin typeface="Microsoft YaHei" panose="020B0503020204020204" pitchFamily="34" charset="-122"/>
                <a:ea typeface="Microsoft YaHei" panose="020B0503020204020204" pitchFamily="34" charset="-122"/>
              </a:rPr>
              <a:t>一种类别</a:t>
            </a:r>
          </a:p>
        </p:txBody>
      </p:sp>
      <p:pic>
        <p:nvPicPr>
          <p:cNvPr id="30722" name="Picture 2" descr="决策树算法详解; 算法核心思想; 结构;">
            <a:extLst>
              <a:ext uri="{FF2B5EF4-FFF2-40B4-BE49-F238E27FC236}">
                <a16:creationId xmlns:a16="http://schemas.microsoft.com/office/drawing/2014/main" id="{329714C3-F652-A1E6-3909-8E36934C5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68099"/>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61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决策树算法</a:t>
            </a:r>
            <a:r>
              <a:rPr lang="zh-CN" altLang="en-US" dirty="0">
                <a:solidFill>
                  <a:srgbClr val="C00000"/>
                </a:solidFill>
              </a:rPr>
              <a:t>核心思想</a:t>
            </a:r>
            <a:endParaRPr lang="zh-CN" altLang="en-US" dirty="0"/>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1941622"/>
          </a:xfrm>
          <a:prstGeom prst="rect">
            <a:avLst/>
          </a:prstGeom>
          <a:noFill/>
        </p:spPr>
        <p:txBody>
          <a:bodyPr wrap="square">
            <a:spAutoFit/>
          </a:bodyPr>
          <a:lstStyle/>
          <a:p>
            <a:pPr marL="285750" indent="-285750" algn="l">
              <a:lnSpc>
                <a:spcPct val="150000"/>
              </a:lnSpc>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决策树结构与核心思想</a:t>
            </a:r>
            <a:endParaRPr lang="en-US" altLang="zh-CN"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sz="1600" b="1" i="0" dirty="0">
                <a:solidFill>
                  <a:srgbClr val="333333"/>
                </a:solidFill>
                <a:effectLst/>
                <a:latin typeface="Microsoft YaHei" panose="020B0503020204020204" pitchFamily="34" charset="-122"/>
                <a:ea typeface="Microsoft YaHei" panose="020B0503020204020204" pitchFamily="34" charset="-122"/>
              </a:rPr>
              <a:t>决策树模型核心</a:t>
            </a:r>
            <a:r>
              <a:rPr lang="zh-CN" altLang="en-US" sz="1600" b="0" i="0" dirty="0">
                <a:solidFill>
                  <a:srgbClr val="333333"/>
                </a:solidFill>
                <a:effectLst/>
                <a:latin typeface="Microsoft YaHei" panose="020B0503020204020204" pitchFamily="34" charset="-122"/>
                <a:ea typeface="Microsoft YaHei" panose="020B0503020204020204" pitchFamily="34" charset="-122"/>
              </a:rPr>
              <a:t>是下面几部分：</a:t>
            </a:r>
          </a:p>
          <a:p>
            <a:pPr lvl="2">
              <a:lnSpc>
                <a:spcPct val="150000"/>
              </a:lnSpc>
              <a:buFont typeface="Arial" panose="020B0604020202020204" pitchFamily="34" charset="0"/>
              <a:buChar char="•"/>
            </a:pPr>
            <a:r>
              <a:rPr lang="zh-CN" altLang="en-US" sz="1600" b="0" i="0" dirty="0">
                <a:solidFill>
                  <a:srgbClr val="333333"/>
                </a:solidFill>
                <a:effectLst/>
                <a:latin typeface="Microsoft YaHei" panose="020B0503020204020204" pitchFamily="34" charset="-122"/>
                <a:ea typeface="Microsoft YaHei" panose="020B0503020204020204" pitchFamily="34" charset="-122"/>
              </a:rPr>
              <a:t> </a:t>
            </a:r>
            <a:r>
              <a:rPr lang="zh-CN" altLang="en-US" sz="1600" b="1" i="0" dirty="0">
                <a:solidFill>
                  <a:srgbClr val="023A91"/>
                </a:solidFill>
                <a:effectLst/>
                <a:latin typeface="Microsoft YaHei" panose="020B0503020204020204" pitchFamily="34" charset="-122"/>
                <a:ea typeface="Microsoft YaHei" panose="020B0503020204020204" pitchFamily="34" charset="-122"/>
              </a:rPr>
              <a:t>结点和有向边组成</a:t>
            </a:r>
          </a:p>
          <a:p>
            <a:pPr lvl="2">
              <a:lnSpc>
                <a:spcPct val="150000"/>
              </a:lnSpc>
              <a:buFont typeface="Arial" panose="020B0604020202020204" pitchFamily="34" charset="0"/>
              <a:buChar char="•"/>
            </a:pPr>
            <a:r>
              <a:rPr lang="zh-CN" altLang="en-US" sz="1600" b="0" i="0" dirty="0">
                <a:solidFill>
                  <a:srgbClr val="333333"/>
                </a:solidFill>
                <a:effectLst/>
                <a:latin typeface="Microsoft YaHei" panose="020B0503020204020204" pitchFamily="34" charset="-122"/>
                <a:ea typeface="Microsoft YaHei" panose="020B0503020204020204" pitchFamily="34" charset="-122"/>
              </a:rPr>
              <a:t> 结点有</a:t>
            </a:r>
            <a:r>
              <a:rPr lang="zh-CN" altLang="en-US" sz="1600" b="1" i="0" dirty="0">
                <a:solidFill>
                  <a:srgbClr val="023A91"/>
                </a:solidFill>
                <a:effectLst/>
                <a:latin typeface="Microsoft YaHei" panose="020B0503020204020204" pitchFamily="34" charset="-122"/>
                <a:ea typeface="Microsoft YaHei" panose="020B0503020204020204" pitchFamily="34" charset="-122"/>
              </a:rPr>
              <a:t>内部结点和叶结点</a:t>
            </a:r>
            <a:r>
              <a:rPr lang="zh-CN" altLang="en-US" sz="1600" b="0" i="0" dirty="0">
                <a:solidFill>
                  <a:srgbClr val="333333"/>
                </a:solidFill>
                <a:effectLst/>
                <a:latin typeface="Microsoft YaHei" panose="020B0503020204020204" pitchFamily="34" charset="-122"/>
                <a:ea typeface="Microsoft YaHei" panose="020B0503020204020204" pitchFamily="34" charset="-122"/>
              </a:rPr>
              <a:t>俩种类型</a:t>
            </a:r>
          </a:p>
          <a:p>
            <a:pPr lvl="2">
              <a:lnSpc>
                <a:spcPct val="150000"/>
              </a:lnSpc>
              <a:buFont typeface="Arial" panose="020B0604020202020204" pitchFamily="34" charset="0"/>
              <a:buChar char="•"/>
            </a:pPr>
            <a:r>
              <a:rPr lang="zh-CN" altLang="en-US" sz="1600" b="0" i="0" dirty="0">
                <a:solidFill>
                  <a:srgbClr val="333333"/>
                </a:solidFill>
                <a:effectLst/>
                <a:latin typeface="Microsoft YaHei" panose="020B0503020204020204" pitchFamily="34" charset="-122"/>
                <a:ea typeface="Microsoft YaHei" panose="020B0503020204020204" pitchFamily="34" charset="-122"/>
              </a:rPr>
              <a:t> </a:t>
            </a:r>
            <a:r>
              <a:rPr lang="zh-CN" altLang="en-US" sz="1600" b="1" i="0" dirty="0">
                <a:solidFill>
                  <a:srgbClr val="023A91"/>
                </a:solidFill>
                <a:effectLst/>
                <a:latin typeface="Microsoft YaHei" panose="020B0503020204020204" pitchFamily="34" charset="-122"/>
                <a:ea typeface="Microsoft YaHei" panose="020B0503020204020204" pitchFamily="34" charset="-122"/>
              </a:rPr>
              <a:t>内部结点</a:t>
            </a:r>
            <a:r>
              <a:rPr lang="zh-CN" altLang="en-US" sz="1600" b="0" i="0" dirty="0">
                <a:solidFill>
                  <a:srgbClr val="333333"/>
                </a:solidFill>
                <a:effectLst/>
                <a:latin typeface="Microsoft YaHei" panose="020B0503020204020204" pitchFamily="34" charset="-122"/>
                <a:ea typeface="Microsoft YaHei" panose="020B0503020204020204" pitchFamily="34" charset="-122"/>
              </a:rPr>
              <a:t>表示一个</a:t>
            </a:r>
            <a:r>
              <a:rPr lang="zh-CN" altLang="en-US" sz="1600" b="1" i="0" dirty="0">
                <a:solidFill>
                  <a:srgbClr val="00B050"/>
                </a:solidFill>
                <a:effectLst/>
                <a:latin typeface="Microsoft YaHei" panose="020B0503020204020204" pitchFamily="34" charset="-122"/>
                <a:ea typeface="Microsoft YaHei" panose="020B0503020204020204" pitchFamily="34" charset="-122"/>
              </a:rPr>
              <a:t>特征</a:t>
            </a: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zh-CN" altLang="en-US" sz="1600" b="1" i="0" dirty="0">
                <a:solidFill>
                  <a:srgbClr val="023A91"/>
                </a:solidFill>
                <a:effectLst/>
                <a:latin typeface="Microsoft YaHei" panose="020B0503020204020204" pitchFamily="34" charset="-122"/>
                <a:ea typeface="Microsoft YaHei" panose="020B0503020204020204" pitchFamily="34" charset="-122"/>
              </a:rPr>
              <a:t>叶结点</a:t>
            </a:r>
            <a:r>
              <a:rPr lang="zh-CN" altLang="en-US" sz="1600" b="0" i="0" dirty="0">
                <a:solidFill>
                  <a:srgbClr val="333333"/>
                </a:solidFill>
                <a:effectLst/>
                <a:latin typeface="Microsoft YaHei" panose="020B0503020204020204" pitchFamily="34" charset="-122"/>
                <a:ea typeface="Microsoft YaHei" panose="020B0503020204020204" pitchFamily="34" charset="-122"/>
              </a:rPr>
              <a:t>表示</a:t>
            </a:r>
            <a:r>
              <a:rPr lang="zh-CN" altLang="en-US" sz="1600" b="1" i="0" dirty="0">
                <a:solidFill>
                  <a:srgbClr val="00B050"/>
                </a:solidFill>
                <a:effectLst/>
                <a:latin typeface="Microsoft YaHei" panose="020B0503020204020204" pitchFamily="34" charset="-122"/>
                <a:ea typeface="Microsoft YaHei" panose="020B0503020204020204" pitchFamily="34" charset="-122"/>
              </a:rPr>
              <a:t>一个类</a:t>
            </a:r>
          </a:p>
        </p:txBody>
      </p:sp>
      <p:pic>
        <p:nvPicPr>
          <p:cNvPr id="32770" name="Picture 2" descr="决策树算法详解; 算法核心思想; 结构;">
            <a:extLst>
              <a:ext uri="{FF2B5EF4-FFF2-40B4-BE49-F238E27FC236}">
                <a16:creationId xmlns:a16="http://schemas.microsoft.com/office/drawing/2014/main" id="{18BBAE56-9482-4DC9-2315-E62669C7D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3812"/>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278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344709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决策树生长流程</a:t>
            </a:r>
            <a:endParaRPr lang="en-US" altLang="zh-CN" b="1" dirty="0">
              <a:solidFill>
                <a:srgbClr val="333333"/>
              </a:solidFill>
              <a:highlight>
                <a:srgbClr val="FFFF00"/>
              </a:highlight>
              <a:latin typeface="Microsoft YaHei" panose="020B0503020204020204" pitchFamily="34" charset="-122"/>
              <a:ea typeface="Microsoft YaHei" panose="020B0503020204020204" pitchFamily="34" charset="-122"/>
            </a:endParaRPr>
          </a:p>
          <a:p>
            <a:pPr marL="742950" lvl="1" indent="-285750">
              <a:lnSpc>
                <a:spcPct val="150000"/>
              </a:lnSpc>
              <a:spcBef>
                <a:spcPts val="1200"/>
              </a:spcBef>
              <a:buFont typeface="Wingdings" pitchFamily="2" charset="2"/>
              <a:buChar char="Ø"/>
            </a:pP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决策树的决策过程就是</a:t>
            </a:r>
            <a:r>
              <a:rPr lang="zh-CN" altLang="en-US" b="1" i="0" dirty="0">
                <a:solidFill>
                  <a:srgbClr val="023A91"/>
                </a:solidFill>
                <a:effectLst/>
                <a:highlight>
                  <a:srgbClr val="FFFF00"/>
                </a:highlight>
                <a:latin typeface="Microsoft YaHei" panose="020B0503020204020204" pitchFamily="34" charset="-122"/>
                <a:ea typeface="Microsoft YaHei" panose="020B0503020204020204" pitchFamily="34" charset="-122"/>
              </a:rPr>
              <a:t>从根结点开始</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测试待分类项中对应的特征属性</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，并按照其值</a:t>
            </a:r>
            <a:r>
              <a:rPr lang="zh-CN" altLang="en-US" b="1" i="0" dirty="0">
                <a:solidFill>
                  <a:srgbClr val="023A91"/>
                </a:solidFill>
                <a:effectLst/>
                <a:highlight>
                  <a:srgbClr val="FFFF00"/>
                </a:highlight>
                <a:latin typeface="Microsoft YaHei" panose="020B0503020204020204" pitchFamily="34" charset="-122"/>
                <a:ea typeface="Microsoft YaHei" panose="020B0503020204020204" pitchFamily="34" charset="-122"/>
              </a:rPr>
              <a:t>选择输出分支</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，直到叶子结点</a:t>
            </a:r>
            <a:r>
              <a:rPr lang="zh-CN" altLang="en-US" dirty="0">
                <a:solidFill>
                  <a:srgbClr val="333333"/>
                </a:solidFill>
                <a:highlight>
                  <a:srgbClr val="FFFF00"/>
                </a:highlight>
                <a:latin typeface="Microsoft YaHei" panose="020B0503020204020204" pitchFamily="34" charset="-122"/>
                <a:ea typeface="Microsoft YaHei" panose="020B0503020204020204" pitchFamily="34" charset="-122"/>
              </a:rPr>
              <a:t>，</a:t>
            </a:r>
            <a:r>
              <a:rPr lang="zh-CN" altLang="en-US" b="1" i="0" dirty="0">
                <a:solidFill>
                  <a:srgbClr val="00B050"/>
                </a:solidFill>
                <a:effectLst/>
                <a:highlight>
                  <a:srgbClr val="FFFF00"/>
                </a:highlight>
                <a:latin typeface="Microsoft YaHei" panose="020B0503020204020204" pitchFamily="34" charset="-122"/>
                <a:ea typeface="Microsoft YaHei" panose="020B0503020204020204" pitchFamily="34" charset="-122"/>
              </a:rPr>
              <a:t>将叶子结点的存放的类别作为决策结果</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endParaRPr lang="en-US" altLang="zh-CN" b="0" i="0" dirty="0">
              <a:solidFill>
                <a:srgbClr val="333333"/>
              </a:solidFill>
              <a:effectLst/>
              <a:highlight>
                <a:srgbClr val="FFFF00"/>
              </a:highlight>
              <a:latin typeface="Microsoft YaHei" panose="020B0503020204020204" pitchFamily="34" charset="-122"/>
              <a:ea typeface="Microsoft YaHei" panose="020B0503020204020204" pitchFamily="34" charset="-122"/>
            </a:endParaRPr>
          </a:p>
          <a:p>
            <a:pPr marL="742950" lvl="1" indent="-285750">
              <a:lnSpc>
                <a:spcPct val="150000"/>
              </a:lnSpc>
              <a:spcBef>
                <a:spcPts val="1200"/>
              </a:spcBef>
              <a:buFont typeface="Wingdings" pitchFamily="2" charset="2"/>
              <a:buChar char="Ø"/>
            </a:pP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简单说来，决策树的总体流程是自根至叶的递归过程，在每个中间结点寻找一个「划分」（</a:t>
            </a:r>
            <a:r>
              <a:rPr lang="en" altLang="zh-CN" b="1" i="0" dirty="0">
                <a:solidFill>
                  <a:srgbClr val="333333"/>
                </a:solidFill>
                <a:effectLst/>
                <a:highlight>
                  <a:srgbClr val="FFFF00"/>
                </a:highlight>
                <a:latin typeface="Microsoft YaHei" panose="020B0503020204020204" pitchFamily="34" charset="-122"/>
                <a:ea typeface="Microsoft YaHei" panose="020B0503020204020204" pitchFamily="34" charset="-122"/>
              </a:rPr>
              <a:t>split or test</a:t>
            </a:r>
            <a:r>
              <a:rPr lang="zh-CN" altLang="en" b="1"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属性</a:t>
            </a:r>
            <a:endPar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endParaRPr>
          </a:p>
          <a:p>
            <a:br>
              <a:rPr lang="zh-CN" altLang="en-US" dirty="0"/>
            </a:br>
            <a:endParaRPr lang="zh-CN" altLang="en-US" b="1" i="0" dirty="0">
              <a:solidFill>
                <a:srgbClr val="00B05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15510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chemeClr val="tx1"/>
                </a:solidFill>
                <a:latin typeface="Microsoft YaHei" panose="020B0503020204020204" pitchFamily="34" charset="-122"/>
                <a:ea typeface="Microsoft YaHei" panose="020B0503020204020204" pitchFamily="34" charset="-122"/>
              </a:rPr>
              <a:t>典型的机器学习过程</a:t>
            </a:r>
          </a:p>
        </p:txBody>
      </p:sp>
      <p:sp>
        <p:nvSpPr>
          <p:cNvPr id="3" name="Line 2"/>
          <p:cNvSpPr>
            <a:spLocks noChangeShapeType="1"/>
          </p:cNvSpPr>
          <p:nvPr/>
        </p:nvSpPr>
        <p:spPr bwMode="auto">
          <a:xfrm>
            <a:off x="6877050" y="3005758"/>
            <a:ext cx="790575" cy="1079500"/>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Microsoft YaHei" panose="020B0503020204020204" pitchFamily="34" charset="-122"/>
              <a:ea typeface="Microsoft YaHei" panose="020B0503020204020204" pitchFamily="34" charset="-122"/>
            </a:endParaRPr>
          </a:p>
        </p:txBody>
      </p:sp>
      <p:sp>
        <p:nvSpPr>
          <p:cNvPr id="4" name="Line 3"/>
          <p:cNvSpPr>
            <a:spLocks noChangeShapeType="1"/>
          </p:cNvSpPr>
          <p:nvPr/>
        </p:nvSpPr>
        <p:spPr bwMode="auto">
          <a:xfrm flipV="1">
            <a:off x="5867400" y="3005758"/>
            <a:ext cx="936625" cy="1152525"/>
          </a:xfrm>
          <a:prstGeom prst="line">
            <a:avLst/>
          </a:prstGeom>
          <a:noFill/>
          <a:ln w="22225">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zh-CN" altLang="en-US" sz="2400">
              <a:solidFill>
                <a:srgbClr val="000000"/>
              </a:solidFill>
              <a:latin typeface="Microsoft YaHei" panose="020B0503020204020204" pitchFamily="34" charset="-122"/>
              <a:ea typeface="Microsoft YaHei" panose="020B0503020204020204" pitchFamily="34" charset="-122"/>
            </a:endParaRPr>
          </a:p>
        </p:txBody>
      </p:sp>
      <p:grpSp>
        <p:nvGrpSpPr>
          <p:cNvPr id="5" name="Group 4"/>
          <p:cNvGrpSpPr>
            <a:grpSpLocks/>
          </p:cNvGrpSpPr>
          <p:nvPr/>
        </p:nvGrpSpPr>
        <p:grpSpPr bwMode="auto">
          <a:xfrm>
            <a:off x="5216530" y="2140569"/>
            <a:ext cx="3478215" cy="1622425"/>
            <a:chOff x="3216" y="2912"/>
            <a:chExt cx="2191" cy="1022"/>
          </a:xfrm>
        </p:grpSpPr>
        <p:sp>
          <p:nvSpPr>
            <p:cNvPr id="6" name="Rectangle 5"/>
            <p:cNvSpPr>
              <a:spLocks noChangeArrowheads="1"/>
            </p:cNvSpPr>
            <p:nvPr/>
          </p:nvSpPr>
          <p:spPr bwMode="auto">
            <a:xfrm>
              <a:off x="3216" y="3526"/>
              <a:ext cx="2191" cy="408"/>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squar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Verdana" pitchFamily="34" charset="0"/>
                </a:rPr>
                <a:t>决策树，神经网络，支持向量机，</a:t>
              </a:r>
              <a:r>
                <a:rPr kumimoji="1" lang="en-US" altLang="zh-CN"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Verdana" panose="020B0604030504040204" pitchFamily="34" charset="0"/>
                </a:rPr>
                <a:t>Boosting</a:t>
              </a:r>
              <a:r>
                <a:rPr kumimoji="1" lang="zh-CN" altLang="en-US"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Verdana" pitchFamily="34" charset="0"/>
                </a:rPr>
                <a:t>，贝叶斯网络，</a:t>
              </a:r>
              <a:r>
                <a:rPr kumimoji="1" lang="en-US" altLang="zh-CN"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Verdana" pitchFamily="34" charset="0"/>
                </a:rPr>
                <a:t>……</a:t>
              </a:r>
            </a:p>
          </p:txBody>
        </p:sp>
        <p:pic>
          <p:nvPicPr>
            <p:cNvPr id="7"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6" y="2912"/>
              <a:ext cx="671"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a:spLocks noChangeArrowheads="1"/>
            </p:cNvSpPr>
            <p:nvPr/>
          </p:nvSpPr>
          <p:spPr bwMode="auto">
            <a:xfrm>
              <a:off x="4044" y="3132"/>
              <a:ext cx="442"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80000"/>
                </a:lnSpc>
                <a:spcBef>
                  <a:spcPct val="0"/>
                </a:spcBef>
                <a:spcAft>
                  <a:spcPct val="0"/>
                </a:spcAft>
                <a:buClrTx/>
                <a:buSzTx/>
                <a:buFontTx/>
                <a:buNone/>
                <a:tabLst/>
                <a:defRPr/>
              </a:pPr>
              <a:r>
                <a:rPr kumimoji="1" lang="zh-CN" altLang="en-US" sz="20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模型</a:t>
              </a:r>
              <a:endParaRPr kumimoji="1" lang="en-US" altLang="zh-CN" sz="20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9" name="Line 8"/>
            <p:cNvSpPr>
              <a:spLocks noChangeShapeType="1"/>
            </p:cNvSpPr>
            <p:nvPr/>
          </p:nvSpPr>
          <p:spPr bwMode="auto">
            <a:xfrm flipH="1">
              <a:off x="3264" y="3312"/>
              <a:ext cx="624" cy="21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10" name="Line 9"/>
            <p:cNvSpPr>
              <a:spLocks noChangeShapeType="1"/>
            </p:cNvSpPr>
            <p:nvPr/>
          </p:nvSpPr>
          <p:spPr bwMode="auto">
            <a:xfrm>
              <a:off x="4656" y="3336"/>
              <a:ext cx="672" cy="19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endParaRPr>
            </a:p>
          </p:txBody>
        </p:sp>
      </p:grpSp>
      <p:grpSp>
        <p:nvGrpSpPr>
          <p:cNvPr id="11" name="Group 10"/>
          <p:cNvGrpSpPr>
            <a:grpSpLocks/>
          </p:cNvGrpSpPr>
          <p:nvPr/>
        </p:nvGrpSpPr>
        <p:grpSpPr bwMode="auto">
          <a:xfrm>
            <a:off x="285428" y="2068411"/>
            <a:ext cx="4070346" cy="2813051"/>
            <a:chOff x="203" y="1903"/>
            <a:chExt cx="2564" cy="1772"/>
          </a:xfrm>
        </p:grpSpPr>
        <p:grpSp>
          <p:nvGrpSpPr>
            <p:cNvPr id="12" name="Group 11"/>
            <p:cNvGrpSpPr>
              <a:grpSpLocks/>
            </p:cNvGrpSpPr>
            <p:nvPr/>
          </p:nvGrpSpPr>
          <p:grpSpPr bwMode="auto">
            <a:xfrm>
              <a:off x="203" y="1903"/>
              <a:ext cx="2479" cy="1772"/>
              <a:chOff x="203" y="1903"/>
              <a:chExt cx="2479" cy="1772"/>
            </a:xfrm>
          </p:grpSpPr>
          <p:pic>
            <p:nvPicPr>
              <p:cNvPr id="15" name="Picture 1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0" y="1903"/>
                <a:ext cx="637" cy="51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3"/>
              <p:cNvSpPr>
                <a:spLocks noChangeArrowheads="1"/>
              </p:cNvSpPr>
              <p:nvPr/>
            </p:nvSpPr>
            <p:spPr bwMode="auto">
              <a:xfrm>
                <a:off x="1020" y="2085"/>
                <a:ext cx="65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训练数据</a:t>
                </a:r>
                <a:endParaRPr kumimoji="1" lang="en-US" altLang="zh-CN" sz="16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endParaRPr>
              </a:p>
            </p:txBody>
          </p:sp>
          <p:graphicFrame>
            <p:nvGraphicFramePr>
              <p:cNvPr id="17" name="Object 14"/>
              <p:cNvGraphicFramePr>
                <a:graphicFrameLocks/>
              </p:cNvGraphicFramePr>
              <p:nvPr>
                <p:extLst>
                  <p:ext uri="{D42A27DB-BD31-4B8C-83A1-F6EECF244321}">
                    <p14:modId xmlns:p14="http://schemas.microsoft.com/office/powerpoint/2010/main" val="1268145117"/>
                  </p:ext>
                </p:extLst>
              </p:nvPr>
            </p:nvGraphicFramePr>
            <p:xfrm>
              <a:off x="203" y="2547"/>
              <a:ext cx="2479" cy="1128"/>
            </p:xfrm>
            <a:graphic>
              <a:graphicData uri="http://schemas.openxmlformats.org/presentationml/2006/ole">
                <mc:AlternateContent xmlns:mc="http://schemas.openxmlformats.org/markup-compatibility/2006">
                  <mc:Choice xmlns:v="urn:schemas-microsoft-com:vml" Requires="v">
                    <p:oleObj name="工作表" r:id="rId4" imgW="4629275" imgH="1895609" progId="Excel.Sheet.8">
                      <p:embed/>
                    </p:oleObj>
                  </mc:Choice>
                  <mc:Fallback>
                    <p:oleObj name="工作表" r:id="rId4" imgW="4629275" imgH="1895609" progId="Excel.Sheet.8">
                      <p:embed/>
                      <p:pic>
                        <p:nvPicPr>
                          <p:cNvPr id="0" name=""/>
                          <p:cNvPicPr>
                            <a:picLocks noChangeArrowheads="1"/>
                          </p:cNvPicPr>
                          <p:nvPr/>
                        </p:nvPicPr>
                        <p:blipFill>
                          <a:blip r:embed="rId5"/>
                          <a:srcRect/>
                          <a:stretch>
                            <a:fillRect/>
                          </a:stretch>
                        </p:blipFill>
                        <p:spPr bwMode="auto">
                          <a:xfrm>
                            <a:off x="203" y="2547"/>
                            <a:ext cx="2479" cy="1128"/>
                          </a:xfrm>
                          <a:prstGeom prst="rect">
                            <a:avLst/>
                          </a:prstGeom>
                          <a:noFill/>
                          <a:ln>
                            <a:noFill/>
                          </a:ln>
                          <a:effectLst/>
                        </p:spPr>
                      </p:pic>
                    </p:oleObj>
                  </mc:Fallback>
                </mc:AlternateContent>
              </a:graphicData>
            </a:graphic>
          </p:graphicFrame>
          <p:sp>
            <p:nvSpPr>
              <p:cNvPr id="18" name="Line 15"/>
              <p:cNvSpPr>
                <a:spLocks noChangeShapeType="1"/>
              </p:cNvSpPr>
              <p:nvPr/>
            </p:nvSpPr>
            <p:spPr bwMode="auto">
              <a:xfrm flipH="1">
                <a:off x="295" y="2273"/>
                <a:ext cx="720"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19" name="Line 16"/>
              <p:cNvSpPr>
                <a:spLocks noChangeShapeType="1"/>
              </p:cNvSpPr>
              <p:nvPr/>
            </p:nvSpPr>
            <p:spPr bwMode="auto">
              <a:xfrm>
                <a:off x="1735" y="2273"/>
                <a:ext cx="816" cy="25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endParaRPr>
              </a:p>
            </p:txBody>
          </p:sp>
        </p:grpSp>
        <p:sp>
          <p:nvSpPr>
            <p:cNvPr id="13" name="Text Box 17"/>
            <p:cNvSpPr txBox="1">
              <a:spLocks noChangeArrowheads="1"/>
            </p:cNvSpPr>
            <p:nvPr/>
          </p:nvSpPr>
          <p:spPr bwMode="auto">
            <a:xfrm>
              <a:off x="2041" y="1921"/>
              <a:ext cx="72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600" b="1" i="0" u="none" strike="noStrike" kern="0" cap="none" spc="0" normalizeH="0" baseline="0" noProof="0" dirty="0">
                  <a:ln>
                    <a:noFill/>
                  </a:ln>
                  <a:solidFill>
                    <a:schemeClr val="tx2"/>
                  </a:solidFill>
                  <a:effectLst/>
                  <a:uLnTx/>
                  <a:uFillTx/>
                  <a:latin typeface="Microsoft YaHei" panose="020B0503020204020204" pitchFamily="34" charset="-122"/>
                  <a:ea typeface="Microsoft YaHei" panose="020B0503020204020204" pitchFamily="34" charset="-122"/>
                </a:rPr>
                <a:t>类别标记（</a:t>
              </a:r>
              <a:r>
                <a:rPr kumimoji="0" lang="en-US" altLang="zh-CN" sz="1600" b="1" i="1" u="none" strike="noStrike" kern="0" cap="none" spc="0" normalizeH="0" baseline="0" noProof="0" dirty="0">
                  <a:ln>
                    <a:noFill/>
                  </a:ln>
                  <a:solidFill>
                    <a:schemeClr val="tx2"/>
                  </a:solidFill>
                  <a:effectLst/>
                  <a:uLnTx/>
                  <a:uFillTx/>
                  <a:latin typeface="Microsoft YaHei" panose="020B0503020204020204" pitchFamily="34" charset="-122"/>
                  <a:ea typeface="Microsoft YaHei" panose="020B0503020204020204" pitchFamily="34" charset="-122"/>
                </a:rPr>
                <a:t>label</a:t>
              </a:r>
              <a:r>
                <a:rPr kumimoji="0" lang="zh-CN" altLang="en-US" sz="1600" b="1" i="0" u="none" strike="noStrike" kern="0" cap="none" spc="0" normalizeH="0" baseline="0" noProof="0" dirty="0">
                  <a:ln>
                    <a:noFill/>
                  </a:ln>
                  <a:solidFill>
                    <a:schemeClr val="tx2"/>
                  </a:solidFill>
                  <a:effectLst/>
                  <a:uLnTx/>
                  <a:uFillTx/>
                  <a:latin typeface="Microsoft YaHei" panose="020B0503020204020204" pitchFamily="34" charset="-122"/>
                  <a:ea typeface="Microsoft YaHei" panose="020B0503020204020204" pitchFamily="34" charset="-122"/>
                </a:rPr>
                <a:t>）</a:t>
              </a:r>
              <a:endParaRPr kumimoji="0" lang="en-US" altLang="zh-CN" sz="1600" b="1" i="0" u="none" strike="noStrike" kern="0" cap="none" spc="0" normalizeH="0" baseline="0" noProof="0" dirty="0">
                <a:ln>
                  <a:noFill/>
                </a:ln>
                <a:solidFill>
                  <a:schemeClr val="tx2"/>
                </a:solidFill>
                <a:effectLst/>
                <a:uLnTx/>
                <a:uFillTx/>
                <a:latin typeface="Microsoft YaHei" panose="020B0503020204020204" pitchFamily="34" charset="-122"/>
                <a:ea typeface="Microsoft YaHei" panose="020B0503020204020204" pitchFamily="34" charset="-122"/>
              </a:endParaRPr>
            </a:p>
          </p:txBody>
        </p:sp>
        <p:sp>
          <p:nvSpPr>
            <p:cNvPr id="14" name="Line 18"/>
            <p:cNvSpPr>
              <a:spLocks noChangeShapeType="1"/>
            </p:cNvSpPr>
            <p:nvPr/>
          </p:nvSpPr>
          <p:spPr bwMode="auto">
            <a:xfrm flipH="1">
              <a:off x="2347" y="2251"/>
              <a:ext cx="57" cy="287"/>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endParaRPr>
            </a:p>
          </p:txBody>
        </p:sp>
      </p:grpSp>
      <p:grpSp>
        <p:nvGrpSpPr>
          <p:cNvPr id="20" name="Group 19"/>
          <p:cNvGrpSpPr>
            <a:grpSpLocks/>
          </p:cNvGrpSpPr>
          <p:nvPr/>
        </p:nvGrpSpPr>
        <p:grpSpPr bwMode="auto">
          <a:xfrm>
            <a:off x="4238422" y="2573958"/>
            <a:ext cx="1260476" cy="647700"/>
            <a:chOff x="2653" y="2115"/>
            <a:chExt cx="794" cy="408"/>
          </a:xfrm>
        </p:grpSpPr>
        <p:sp>
          <p:nvSpPr>
            <p:cNvPr id="21" name="Text Box 20"/>
            <p:cNvSpPr txBox="1">
              <a:spLocks noChangeArrowheads="1"/>
            </p:cNvSpPr>
            <p:nvPr/>
          </p:nvSpPr>
          <p:spPr bwMode="auto">
            <a:xfrm>
              <a:off x="2676" y="2115"/>
              <a:ext cx="7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训练</a:t>
              </a:r>
              <a:endParaRPr kumimoji="0" lang="en-US" altLang="zh-CN" sz="18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2" name="AutoShape 21"/>
            <p:cNvSpPr>
              <a:spLocks noChangeArrowheads="1"/>
            </p:cNvSpPr>
            <p:nvPr/>
          </p:nvSpPr>
          <p:spPr bwMode="auto">
            <a:xfrm>
              <a:off x="2653" y="2341"/>
              <a:ext cx="589" cy="182"/>
            </a:xfrm>
            <a:prstGeom prst="rightArrow">
              <a:avLst>
                <a:gd name="adj1" fmla="val 50000"/>
                <a:gd name="adj2" fmla="val 80907"/>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endParaRPr>
            </a:p>
          </p:txBody>
        </p:sp>
      </p:grpSp>
      <p:sp>
        <p:nvSpPr>
          <p:cNvPr id="23" name="Text Box 22"/>
          <p:cNvSpPr txBox="1">
            <a:spLocks noChangeArrowheads="1"/>
          </p:cNvSpPr>
          <p:nvPr/>
        </p:nvSpPr>
        <p:spPr bwMode="auto">
          <a:xfrm>
            <a:off x="7308850" y="4137645"/>
            <a:ext cx="863600" cy="379413"/>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eaLnBrk="1" fontAlgn="base" hangingPunct="1">
              <a:spcBef>
                <a:spcPct val="50000"/>
              </a:spcBef>
              <a:spcAft>
                <a:spcPct val="0"/>
              </a:spcAft>
            </a:pPr>
            <a:r>
              <a:rPr kumimoji="1" lang="en-US" altLang="zh-CN" sz="1800" b="1" dirty="0">
                <a:solidFill>
                  <a:schemeClr val="bg1"/>
                </a:solidFill>
                <a:latin typeface="Microsoft YaHei" panose="020B0503020204020204" pitchFamily="34" charset="-122"/>
                <a:ea typeface="Microsoft YaHei" panose="020B0503020204020204" pitchFamily="34" charset="-122"/>
              </a:rPr>
              <a:t>? = </a:t>
            </a:r>
            <a:r>
              <a:rPr kumimoji="1" lang="zh-CN" altLang="en-US" sz="1800" b="1" dirty="0">
                <a:solidFill>
                  <a:schemeClr val="bg1"/>
                </a:solidFill>
                <a:latin typeface="Microsoft YaHei" panose="020B0503020204020204" pitchFamily="34" charset="-122"/>
                <a:ea typeface="Microsoft YaHei" panose="020B0503020204020204" pitchFamily="34" charset="-122"/>
              </a:rPr>
              <a:t>是</a:t>
            </a:r>
            <a:endParaRPr kumimoji="1" lang="en-US" altLang="zh-CN" sz="1800" b="1" i="1" dirty="0">
              <a:solidFill>
                <a:schemeClr val="bg1"/>
              </a:solidFill>
              <a:latin typeface="Microsoft YaHei" panose="020B0503020204020204" pitchFamily="34" charset="-122"/>
              <a:ea typeface="Microsoft YaHei" panose="020B0503020204020204" pitchFamily="34" charset="-122"/>
            </a:endParaRPr>
          </a:p>
        </p:txBody>
      </p:sp>
      <p:grpSp>
        <p:nvGrpSpPr>
          <p:cNvPr id="24" name="Group 23"/>
          <p:cNvGrpSpPr>
            <a:grpSpLocks/>
          </p:cNvGrpSpPr>
          <p:nvPr/>
        </p:nvGrpSpPr>
        <p:grpSpPr bwMode="auto">
          <a:xfrm>
            <a:off x="4322765" y="4229721"/>
            <a:ext cx="4227514" cy="1793876"/>
            <a:chOff x="2723" y="3158"/>
            <a:chExt cx="2663" cy="1130"/>
          </a:xfrm>
        </p:grpSpPr>
        <p:grpSp>
          <p:nvGrpSpPr>
            <p:cNvPr id="25" name="Group 24"/>
            <p:cNvGrpSpPr>
              <a:grpSpLocks/>
            </p:cNvGrpSpPr>
            <p:nvPr/>
          </p:nvGrpSpPr>
          <p:grpSpPr bwMode="auto">
            <a:xfrm>
              <a:off x="2723" y="3158"/>
              <a:ext cx="1944" cy="613"/>
              <a:chOff x="4050" y="3094"/>
              <a:chExt cx="1944" cy="613"/>
            </a:xfrm>
          </p:grpSpPr>
          <p:grpSp>
            <p:nvGrpSpPr>
              <p:cNvPr id="28" name="Group 25"/>
              <p:cNvGrpSpPr>
                <a:grpSpLocks/>
              </p:cNvGrpSpPr>
              <p:nvPr/>
            </p:nvGrpSpPr>
            <p:grpSpPr bwMode="auto">
              <a:xfrm>
                <a:off x="4595" y="3094"/>
                <a:ext cx="768" cy="296"/>
                <a:chOff x="4175" y="2008"/>
                <a:chExt cx="1137" cy="514"/>
              </a:xfrm>
            </p:grpSpPr>
            <p:pic>
              <p:nvPicPr>
                <p:cNvPr id="32" name="Picture 26"/>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27"/>
                <p:cNvSpPr>
                  <a:spLocks noChangeArrowheads="1"/>
                </p:cNvSpPr>
                <p:nvPr/>
              </p:nvSpPr>
              <p:spPr bwMode="auto">
                <a:xfrm>
                  <a:off x="4175" y="2109"/>
                  <a:ext cx="1137"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新数据样本</a:t>
                  </a:r>
                  <a:endParaRPr kumimoji="1" lang="en-US" altLang="zh-CN" sz="16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endParaRPr>
                </a:p>
              </p:txBody>
            </p:sp>
          </p:grpSp>
          <p:sp>
            <p:nvSpPr>
              <p:cNvPr id="29" name="Rectangle 28"/>
              <p:cNvSpPr>
                <a:spLocks noChangeArrowheads="1"/>
              </p:cNvSpPr>
              <p:nvPr/>
            </p:nvSpPr>
            <p:spPr bwMode="auto">
              <a:xfrm>
                <a:off x="4050" y="3493"/>
                <a:ext cx="1944" cy="214"/>
              </a:xfrm>
              <a:prstGeom prst="rect">
                <a:avLst/>
              </a:prstGeom>
              <a:ln>
                <a:headEnd/>
                <a:tailEnd/>
              </a:ln>
            </p:spPr>
            <p:style>
              <a:lnRef idx="0">
                <a:schemeClr val="accent4"/>
              </a:lnRef>
              <a:fillRef idx="3">
                <a:schemeClr val="accent4"/>
              </a:fillRef>
              <a:effectRef idx="3">
                <a:schemeClr val="accent4"/>
              </a:effectRef>
              <a:fontRef idx="minor">
                <a:schemeClr val="lt1"/>
              </a:fontRef>
            </p:style>
            <p:txBody>
              <a:bodyPr wrap="square" lIns="92075" tIns="46038" rIns="92075" bIns="46038">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en-US" altLang="zh-CN" sz="16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a:t>
                </a:r>
                <a:r>
                  <a:rPr kumimoji="1" lang="zh-CN" altLang="en-US" sz="16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刘二</a:t>
                </a:r>
                <a:r>
                  <a:rPr kumimoji="1" lang="en-US" altLang="zh-CN" sz="16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 </a:t>
                </a:r>
                <a:r>
                  <a:rPr kumimoji="1" lang="zh-CN" altLang="en-US" sz="16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公务员</a:t>
                </a:r>
                <a:r>
                  <a:rPr kumimoji="1" lang="en-US" altLang="zh-CN" sz="16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 8</a:t>
                </a:r>
                <a:r>
                  <a:rPr kumimoji="1" lang="zh-CN" altLang="en-US" sz="16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万</a:t>
                </a:r>
                <a:r>
                  <a:rPr kumimoji="1" lang="en-US" altLang="zh-CN" sz="16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 …,  ?)</a:t>
                </a:r>
              </a:p>
            </p:txBody>
          </p:sp>
          <p:sp>
            <p:nvSpPr>
              <p:cNvPr id="30" name="Line 29"/>
              <p:cNvSpPr>
                <a:spLocks noChangeShapeType="1"/>
              </p:cNvSpPr>
              <p:nvPr/>
            </p:nvSpPr>
            <p:spPr bwMode="auto">
              <a:xfrm flipH="1">
                <a:off x="4275" y="3334"/>
                <a:ext cx="306"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31" name="Line 30"/>
              <p:cNvSpPr>
                <a:spLocks noChangeShapeType="1"/>
              </p:cNvSpPr>
              <p:nvPr/>
            </p:nvSpPr>
            <p:spPr bwMode="auto">
              <a:xfrm>
                <a:off x="5362" y="3334"/>
                <a:ext cx="297" cy="14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endParaRPr>
              </a:p>
            </p:txBody>
          </p:sp>
        </p:grpSp>
        <p:sp>
          <p:nvSpPr>
            <p:cNvPr id="26" name="Line 31"/>
            <p:cNvSpPr>
              <a:spLocks noChangeShapeType="1"/>
            </p:cNvSpPr>
            <p:nvPr/>
          </p:nvSpPr>
          <p:spPr bwMode="auto">
            <a:xfrm>
              <a:off x="4416" y="3771"/>
              <a:ext cx="322" cy="330"/>
            </a:xfrm>
            <a:prstGeom prst="line">
              <a:avLst/>
            </a:prstGeom>
            <a:noFill/>
            <a:ln w="254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endParaRPr>
            </a:p>
          </p:txBody>
        </p:sp>
        <p:sp>
          <p:nvSpPr>
            <p:cNvPr id="27" name="Text Box 32"/>
            <p:cNvSpPr txBox="1">
              <a:spLocks noChangeArrowheads="1"/>
            </p:cNvSpPr>
            <p:nvPr/>
          </p:nvSpPr>
          <p:spPr bwMode="auto">
            <a:xfrm>
              <a:off x="4738" y="3920"/>
              <a:ext cx="648" cy="368"/>
            </a:xfrm>
            <a:prstGeom prst="rect">
              <a:avLst/>
            </a:prstGeom>
            <a:noFill/>
            <a:ln w="127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ea typeface="宋体" pitchFamily="2" charset="-122"/>
                </a:defRPr>
              </a:lvl1pPr>
              <a:lvl2pPr marL="742950" indent="-285750" eaLnBrk="0" hangingPunct="0">
                <a:defRPr sz="2400">
                  <a:solidFill>
                    <a:schemeClr val="tx1"/>
                  </a:solidFill>
                  <a:latin typeface="Times New Roman" pitchFamily="18" charset="0"/>
                  <a:ea typeface="宋体" pitchFamily="2" charset="-122"/>
                </a:defRPr>
              </a:lvl2pPr>
              <a:lvl3pPr marL="1143000" indent="-228600" eaLnBrk="0" hangingPunct="0">
                <a:defRPr sz="2400">
                  <a:solidFill>
                    <a:schemeClr val="tx1"/>
                  </a:solidFill>
                  <a:latin typeface="Times New Roman" pitchFamily="18" charset="0"/>
                  <a:ea typeface="宋体" pitchFamily="2" charset="-122"/>
                </a:defRPr>
              </a:lvl3pPr>
              <a:lvl4pPr marL="1600200" indent="-228600" eaLnBrk="0" hangingPunct="0">
                <a:defRPr sz="2400">
                  <a:solidFill>
                    <a:schemeClr val="tx1"/>
                  </a:solidFill>
                  <a:latin typeface="Times New Roman" pitchFamily="18" charset="0"/>
                  <a:ea typeface="宋体" pitchFamily="2" charset="-122"/>
                </a:defRPr>
              </a:lvl4pPr>
              <a:lvl5pPr marL="2057400" indent="-228600" eaLnBrk="0" hangingPunct="0">
                <a:defRPr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400">
                  <a:solidFill>
                    <a:schemeClr val="tx1"/>
                  </a:solidFill>
                  <a:latin typeface="Times New Roman" pitchFamily="18" charset="0"/>
                  <a:ea typeface="宋体"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1600" b="1" i="0" u="none" strike="noStrike" kern="0" cap="none" spc="0" normalizeH="0" baseline="0" noProof="0" dirty="0">
                  <a:ln>
                    <a:noFill/>
                  </a:ln>
                  <a:solidFill>
                    <a:schemeClr val="tx2"/>
                  </a:solidFill>
                  <a:effectLst/>
                  <a:uLnTx/>
                  <a:uFillTx/>
                  <a:latin typeface="Microsoft YaHei" panose="020B0503020204020204" pitchFamily="34" charset="-122"/>
                  <a:ea typeface="Microsoft YaHei" panose="020B0503020204020204" pitchFamily="34" charset="-122"/>
                </a:rPr>
                <a:t>类别标记未知</a:t>
              </a:r>
              <a:endParaRPr kumimoji="0" lang="en-US" altLang="zh-CN" sz="1600" b="1" i="0" u="none" strike="noStrike" kern="0" cap="none" spc="0" normalizeH="0" baseline="0" noProof="0" dirty="0">
                <a:ln>
                  <a:noFill/>
                </a:ln>
                <a:solidFill>
                  <a:schemeClr val="tx2"/>
                </a:solidFill>
                <a:effectLst/>
                <a:uLnTx/>
                <a:uFillTx/>
                <a:latin typeface="Microsoft YaHei" panose="020B0503020204020204" pitchFamily="34" charset="-122"/>
                <a:ea typeface="Microsoft YaHei" panose="020B0503020204020204" pitchFamily="34" charset="-122"/>
              </a:endParaRPr>
            </a:p>
          </p:txBody>
        </p:sp>
      </p:grpSp>
      <p:sp>
        <p:nvSpPr>
          <p:cNvPr id="34" name="AutoShape 33"/>
          <p:cNvSpPr>
            <a:spLocks/>
          </p:cNvSpPr>
          <p:nvPr/>
        </p:nvSpPr>
        <p:spPr bwMode="auto">
          <a:xfrm>
            <a:off x="5076824" y="1421433"/>
            <a:ext cx="3951266" cy="401637"/>
          </a:xfrm>
          <a:prstGeom prst="borderCallout1">
            <a:avLst>
              <a:gd name="adj1" fmla="val 46245"/>
              <a:gd name="adj2" fmla="val -2861"/>
              <a:gd name="adj3" fmla="val 294356"/>
              <a:gd name="adj4" fmla="val -14490"/>
            </a:avLst>
          </a:prstGeom>
          <a:ln>
            <a:headEnd/>
            <a:tailEnd/>
          </a:ln>
        </p:spPr>
        <p:style>
          <a:lnRef idx="0">
            <a:schemeClr val="accent3"/>
          </a:lnRef>
          <a:fillRef idx="3">
            <a:schemeClr val="accent3"/>
          </a:fillRef>
          <a:effectRef idx="3">
            <a:schemeClr val="accent3"/>
          </a:effectRef>
          <a:fontRef idx="minor">
            <a:schemeClr val="lt1"/>
          </a:fontRef>
        </p:style>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rPr>
              <a:t>使用学习算法</a:t>
            </a:r>
            <a:r>
              <a:rPr kumimoji="0" lang="zh-CN" altLang="en-US" sz="18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Verdana" panose="020B0604030504040204" pitchFamily="34" charset="0"/>
              </a:rPr>
              <a:t>（</a:t>
            </a:r>
            <a:r>
              <a:rPr kumimoji="0" lang="en-US" altLang="zh-CN" sz="1800" b="0" i="1"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Verdana" panose="020B0604030504040204" pitchFamily="34" charset="0"/>
              </a:rPr>
              <a:t>learning algorithm</a:t>
            </a:r>
            <a:r>
              <a:rPr kumimoji="0" lang="zh-CN" altLang="en-US" sz="18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Verdana" panose="020B0604030504040204" pitchFamily="34" charset="0"/>
              </a:rPr>
              <a:t>）</a:t>
            </a:r>
            <a:endParaRPr kumimoji="0" lang="en-US" altLang="zh-CN" sz="18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Verdana" panose="020B0604030504040204" pitchFamily="34" charset="0"/>
            </a:endParaRPr>
          </a:p>
        </p:txBody>
      </p:sp>
    </p:spTree>
    <p:extLst>
      <p:ext uri="{BB962C8B-B14F-4D97-AF65-F5344CB8AC3E}">
        <p14:creationId xmlns:p14="http://schemas.microsoft.com/office/powerpoint/2010/main" val="38640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1000"/>
                                        <p:tgtEl>
                                          <p:spTgt spid="34"/>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par>
                          <p:cTn id="21" fill="hold">
                            <p:stCondLst>
                              <p:cond delay="500"/>
                            </p:stCondLst>
                            <p:childTnLst>
                              <p:par>
                                <p:cTn id="22" presetID="22" presetClass="entr" presetSubtype="4" fill="hold" grpId="0" nodeType="after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par>
                          <p:cTn id="25" fill="hold">
                            <p:stCondLst>
                              <p:cond delay="1500"/>
                            </p:stCondLst>
                            <p:childTnLst>
                              <p:par>
                                <p:cTn id="26" presetID="22" presetClass="entr" presetSubtype="1" fill="hold" grpId="0" nodeType="afterEffect">
                                  <p:stCondLst>
                                    <p:cond delay="50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par>
                          <p:cTn id="29" fill="hold">
                            <p:stCondLst>
                              <p:cond delay="2500"/>
                            </p:stCondLst>
                            <p:childTnLst>
                              <p:par>
                                <p:cTn id="30" presetID="22" presetClass="entr" presetSubtype="8" fill="hold" grpId="0" nodeType="after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3" grpId="0" animBg="1"/>
      <p:bldP spid="3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1705403"/>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决策树生长流程</a:t>
            </a:r>
            <a:endParaRPr lang="en-US" altLang="zh-CN" b="1" dirty="0">
              <a:solidFill>
                <a:srgbClr val="333333"/>
              </a:solidFill>
              <a:latin typeface="Microsoft YaHei" panose="020B0503020204020204" pitchFamily="34" charset="-122"/>
              <a:ea typeface="Microsoft YaHei" panose="020B0503020204020204" pitchFamily="34" charset="-122"/>
            </a:endParaRPr>
          </a:p>
          <a:p>
            <a:pPr lvl="1">
              <a:lnSpc>
                <a:spcPct val="150000"/>
              </a:lnSpc>
            </a:pPr>
            <a:r>
              <a:rPr lang="zh-CN" altLang="en-US" b="0" i="0" dirty="0">
                <a:solidFill>
                  <a:srgbClr val="333333"/>
                </a:solidFill>
                <a:effectLst/>
                <a:latin typeface="Microsoft YaHei" panose="020B0503020204020204" pitchFamily="34" charset="-122"/>
                <a:ea typeface="Microsoft YaHei" panose="020B0503020204020204" pitchFamily="34" charset="-122"/>
              </a:rPr>
              <a:t>下图伪代码是详细的决策树生长（构建）流程。特别注意图中</a:t>
            </a:r>
            <a:r>
              <a:rPr lang="en-US" altLang="zh-CN" b="0" i="0" dirty="0">
                <a:solidFill>
                  <a:srgbClr val="333333"/>
                </a:solidFill>
                <a:effectLst/>
                <a:latin typeface="Microsoft YaHei" panose="020B0503020204020204" pitchFamily="34" charset="-122"/>
                <a:ea typeface="Microsoft YaHei" panose="020B0503020204020204" pitchFamily="34" charset="-122"/>
              </a:rPr>
              <a:t>3</a:t>
            </a:r>
            <a:r>
              <a:rPr lang="zh-CN" altLang="en-US" b="0" i="0" dirty="0">
                <a:solidFill>
                  <a:srgbClr val="333333"/>
                </a:solidFill>
                <a:effectLst/>
                <a:latin typeface="Microsoft YaHei" panose="020B0503020204020204" pitchFamily="34" charset="-122"/>
                <a:ea typeface="Microsoft YaHei" panose="020B0503020204020204" pitchFamily="34" charset="-122"/>
              </a:rPr>
              <a:t>类终止条件和返回的结果，而整个流程中，有非常核心的一步是「</a:t>
            </a:r>
            <a:r>
              <a:rPr lang="zh-CN" altLang="en-US" b="1" i="0" dirty="0">
                <a:solidFill>
                  <a:srgbClr val="333333"/>
                </a:solidFill>
                <a:effectLst/>
                <a:latin typeface="Microsoft YaHei" panose="020B0503020204020204" pitchFamily="34" charset="-122"/>
                <a:ea typeface="Microsoft YaHei" panose="020B0503020204020204" pitchFamily="34" charset="-122"/>
              </a:rPr>
              <a:t>最优划分属性的选择</a:t>
            </a:r>
            <a:r>
              <a:rPr lang="zh-CN" altLang="en-US" b="0" i="0" dirty="0">
                <a:solidFill>
                  <a:srgbClr val="333333"/>
                </a:solidFill>
                <a:effectLst/>
                <a:latin typeface="Microsoft YaHei" panose="020B0503020204020204" pitchFamily="34" charset="-122"/>
                <a:ea typeface="Microsoft YaHei" panose="020B0503020204020204" pitchFamily="34" charset="-122"/>
              </a:rPr>
              <a:t>」。</a:t>
            </a:r>
            <a:br>
              <a:rPr lang="zh-CN" altLang="en-US" dirty="0"/>
            </a:br>
            <a:endParaRPr lang="zh-CN" altLang="en-US" b="1" i="0" dirty="0">
              <a:solidFill>
                <a:srgbClr val="00B050"/>
              </a:solidFill>
              <a:effectLst/>
              <a:latin typeface="Microsoft YaHei" panose="020B0503020204020204" pitchFamily="34" charset="-122"/>
              <a:ea typeface="Microsoft YaHei" panose="020B0503020204020204" pitchFamily="34" charset="-122"/>
            </a:endParaRPr>
          </a:p>
        </p:txBody>
      </p:sp>
      <p:pic>
        <p:nvPicPr>
          <p:cNvPr id="36866" name="Picture 2" descr="决策树算法详解; 决策树生长流程;">
            <a:extLst>
              <a:ext uri="{FF2B5EF4-FFF2-40B4-BE49-F238E27FC236}">
                <a16:creationId xmlns:a16="http://schemas.microsoft.com/office/drawing/2014/main" id="{187654B9-7DBC-2850-1F65-28808F4A0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8005"/>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755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874407"/>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决策树生长流程</a:t>
            </a:r>
            <a:endParaRPr lang="en-US" altLang="zh-CN" b="1"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b="1" dirty="0">
                <a:solidFill>
                  <a:srgbClr val="333333"/>
                </a:solidFill>
                <a:latin typeface="Microsoft YaHei" panose="020B0503020204020204" pitchFamily="34" charset="-122"/>
                <a:ea typeface="Microsoft YaHei" panose="020B0503020204020204" pitchFamily="34" charset="-122"/>
              </a:rPr>
              <a:t>决策树停止生长的三个条件</a:t>
            </a:r>
            <a:endParaRPr lang="en-US" altLang="zh-CN" b="1" dirty="0">
              <a:solidFill>
                <a:srgbClr val="333333"/>
              </a:solidFill>
              <a:latin typeface="Microsoft YaHei" panose="020B0503020204020204" pitchFamily="34" charset="-122"/>
              <a:ea typeface="Microsoft YaHei" panose="020B0503020204020204" pitchFamily="34" charset="-122"/>
            </a:endParaRPr>
          </a:p>
        </p:txBody>
      </p:sp>
      <p:pic>
        <p:nvPicPr>
          <p:cNvPr id="38914" name="Picture 2" descr="决策树算法详解; 决策树生长流程; 停止生长的三个条件;">
            <a:extLst>
              <a:ext uri="{FF2B5EF4-FFF2-40B4-BE49-F238E27FC236}">
                <a16:creationId xmlns:a16="http://schemas.microsoft.com/office/drawing/2014/main" id="{3CEE95E5-548D-F0D7-76D4-ACABC8992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7812"/>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031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2397901"/>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最优属性选择</a:t>
            </a:r>
          </a:p>
          <a:p>
            <a:pPr marL="742950" lvl="1" indent="-285750">
              <a:lnSpc>
                <a:spcPct val="150000"/>
              </a:lnSpc>
              <a:buFont typeface="Wingdings" pitchFamily="2" charset="2"/>
              <a:buChar char="Ø"/>
            </a:pPr>
            <a:r>
              <a:rPr lang="zh-CN" altLang="en-US" sz="1600" b="1" dirty="0">
                <a:solidFill>
                  <a:srgbClr val="333333"/>
                </a:solidFill>
                <a:highlight>
                  <a:srgbClr val="FFFF00"/>
                </a:highlight>
                <a:latin typeface="Microsoft YaHei" panose="020B0503020204020204" pitchFamily="34" charset="-122"/>
                <a:ea typeface="Microsoft YaHei" panose="020B0503020204020204" pitchFamily="34" charset="-122"/>
              </a:rPr>
              <a:t>信息熵</a:t>
            </a:r>
            <a:r>
              <a:rPr lang="zh-CN" altLang="en-US" sz="1600" b="1" dirty="0">
                <a:solidFill>
                  <a:srgbClr val="333333"/>
                </a:solidFill>
                <a:latin typeface="Microsoft YaHei" panose="020B0503020204020204" pitchFamily="34" charset="-122"/>
                <a:ea typeface="Microsoft YaHei" panose="020B0503020204020204" pitchFamily="34" charset="-122"/>
              </a:rPr>
              <a:t>：</a:t>
            </a:r>
            <a:r>
              <a:rPr lang="zh-CN" altLang="en-US" sz="1600" b="1" dirty="0">
                <a:solidFill>
                  <a:srgbClr val="333333"/>
                </a:solidFill>
                <a:highlight>
                  <a:srgbClr val="FFFF00"/>
                </a:highlight>
                <a:latin typeface="Microsoft YaHei" panose="020B0503020204020204" pitchFamily="34" charset="-122"/>
                <a:ea typeface="Microsoft YaHei" panose="020B0503020204020204" pitchFamily="34" charset="-122"/>
              </a:rPr>
              <a:t>一</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个信息论的概念，它是消除不确定性所需信息量的度量，也是未知事件可能含有的信息量，</a:t>
            </a:r>
            <a:r>
              <a:rPr lang="zh-CN" altLang="en-US" sz="1600" b="1" i="0" dirty="0">
                <a:solidFill>
                  <a:srgbClr val="023A91"/>
                </a:solidFill>
                <a:effectLst/>
                <a:highlight>
                  <a:srgbClr val="FFFF00"/>
                </a:highlight>
                <a:latin typeface="Microsoft YaHei" panose="020B0503020204020204" pitchFamily="34" charset="-122"/>
                <a:ea typeface="Microsoft YaHei" panose="020B0503020204020204" pitchFamily="34" charset="-122"/>
              </a:rPr>
              <a:t>可以度量样本集合「纯度」</a:t>
            </a:r>
            <a:endParaRPr lang="en-US" altLang="zh-CN" sz="1600" b="1" i="0" dirty="0">
              <a:solidFill>
                <a:srgbClr val="023A91"/>
              </a:solidFill>
              <a:effectLst/>
              <a:highlight>
                <a:srgbClr val="FFFF00"/>
              </a:highligh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sz="1600" dirty="0">
                <a:latin typeface="Microsoft YaHei" panose="020B0503020204020204" pitchFamily="34" charset="-122"/>
                <a:ea typeface="Microsoft YaHei" panose="020B0503020204020204" pitchFamily="34" charset="-122"/>
              </a:rPr>
              <a:t>对应到</a:t>
            </a:r>
            <a:r>
              <a:rPr lang="zh-CN" altLang="en-US" sz="1600" b="1" dirty="0">
                <a:latin typeface="Microsoft YaHei" panose="020B0503020204020204" pitchFamily="34" charset="-122"/>
                <a:ea typeface="Microsoft YaHei" panose="020B0503020204020204" pitchFamily="34" charset="-122"/>
              </a:rPr>
              <a:t>机器学习中</a:t>
            </a:r>
            <a:r>
              <a:rPr lang="zh-CN" altLang="en-US" sz="1600" dirty="0">
                <a:latin typeface="Microsoft YaHei" panose="020B0503020204020204" pitchFamily="34" charset="-122"/>
                <a:ea typeface="Microsoft YaHei" panose="020B0503020204020204" pitchFamily="34" charset="-122"/>
              </a:rPr>
              <a:t>，信息熵的计算公式如下（</a:t>
            </a:r>
            <a:r>
              <a:rPr lang="en-US" altLang="zh-CN" sz="1600" b="1" dirty="0">
                <a:solidFill>
                  <a:srgbClr val="023A91"/>
                </a:solidFill>
                <a:latin typeface="Cambria Math" panose="02040503050406030204" pitchFamily="18" charset="0"/>
                <a:ea typeface="Cambria Math" panose="02040503050406030204" pitchFamily="18" charset="0"/>
              </a:rPr>
              <a:t> p</a:t>
            </a:r>
            <a:r>
              <a:rPr lang="en-US" altLang="zh-CN" sz="1600" b="1" baseline="-25000" dirty="0">
                <a:solidFill>
                  <a:srgbClr val="023A91"/>
                </a:solidFill>
                <a:latin typeface="Cambria Math" panose="02040503050406030204" pitchFamily="18" charset="0"/>
                <a:ea typeface="Cambria Math" panose="02040503050406030204" pitchFamily="18" charset="0"/>
              </a:rPr>
              <a:t>k </a:t>
            </a:r>
            <a:r>
              <a:rPr lang="zh-CN" altLang="en-US" sz="1600" b="1" dirty="0">
                <a:solidFill>
                  <a:srgbClr val="023A91"/>
                </a:solidFill>
                <a:latin typeface="Cambria Math" panose="02040503050406030204" pitchFamily="18" charset="0"/>
                <a:ea typeface="Cambria Math" panose="02040503050406030204" pitchFamily="18" charset="0"/>
              </a:rPr>
              <a:t>为</a:t>
            </a:r>
            <a:r>
              <a:rPr lang="en-US" altLang="zh-CN" sz="1600" b="1" dirty="0">
                <a:solidFill>
                  <a:srgbClr val="023A91"/>
                </a:solidFill>
                <a:latin typeface="Cambria Math" panose="02040503050406030204" pitchFamily="18" charset="0"/>
                <a:ea typeface="Cambria Math" panose="02040503050406030204" pitchFamily="18" charset="0"/>
              </a:rPr>
              <a:t>0</a:t>
            </a:r>
            <a:r>
              <a:rPr lang="zh-CN" altLang="en-US" sz="1600" b="1" dirty="0">
                <a:solidFill>
                  <a:srgbClr val="023A91"/>
                </a:solidFill>
                <a:latin typeface="Cambria Math" panose="02040503050406030204" pitchFamily="18" charset="0"/>
                <a:ea typeface="Cambria Math" panose="02040503050406030204" pitchFamily="18" charset="0"/>
              </a:rPr>
              <a:t>或者</a:t>
            </a:r>
            <a:r>
              <a:rPr lang="en-US" altLang="zh-CN" sz="1600" b="1" dirty="0">
                <a:solidFill>
                  <a:srgbClr val="023A91"/>
                </a:solidFill>
                <a:latin typeface="Cambria Math" panose="02040503050406030204" pitchFamily="18" charset="0"/>
                <a:ea typeface="Cambria Math" panose="02040503050406030204" pitchFamily="18" charset="0"/>
              </a:rPr>
              <a:t>1</a:t>
            </a:r>
            <a:r>
              <a:rPr lang="zh-CN" altLang="en-US" sz="1600" b="1" dirty="0">
                <a:solidFill>
                  <a:srgbClr val="023A91"/>
                </a:solidFill>
                <a:latin typeface="Cambria Math" panose="02040503050406030204" pitchFamily="18" charset="0"/>
                <a:ea typeface="Cambria Math" panose="02040503050406030204" pitchFamily="18" charset="0"/>
              </a:rPr>
              <a:t>的确定情形</a:t>
            </a:r>
            <a:r>
              <a:rPr lang="zh-CN" altLang="en-US" sz="1600" dirty="0">
                <a:latin typeface="Microsoft YaHei" panose="020B0503020204020204" pitchFamily="34" charset="-122"/>
                <a:ea typeface="Microsoft YaHei" panose="020B0503020204020204" pitchFamily="34" charset="-122"/>
              </a:rPr>
              <a:t>）：</a:t>
            </a:r>
            <a:endParaRPr lang="en-US" altLang="zh-CN" sz="1600" i="0" dirty="0">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endParaRPr lang="en-US" altLang="zh-CN" b="1" dirty="0">
              <a:solidFill>
                <a:srgbClr val="333333"/>
              </a:solidFill>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96" name="Picture 36" descr="决策树算法详解; 最优属性选择; 信息熵;">
            <a:extLst>
              <a:ext uri="{FF2B5EF4-FFF2-40B4-BE49-F238E27FC236}">
                <a16:creationId xmlns:a16="http://schemas.microsoft.com/office/drawing/2014/main" id="{545B31F6-AEB7-8565-73F6-60304E6BE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8005"/>
            <a:ext cx="9144000" cy="3479800"/>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F160A004-00BF-4C6F-C527-0C90E4D6BD60}"/>
              </a:ext>
            </a:extLst>
          </p:cNvPr>
          <p:cNvSpPr txBox="1"/>
          <p:nvPr/>
        </p:nvSpPr>
        <p:spPr>
          <a:xfrm>
            <a:off x="643053" y="5967805"/>
            <a:ext cx="8162693" cy="369332"/>
          </a:xfrm>
          <a:prstGeom prst="rect">
            <a:avLst/>
          </a:prstGeom>
          <a:noFill/>
        </p:spPr>
        <p:txBody>
          <a:bodyPr wrap="square">
            <a:spAutoFit/>
          </a:bodyPr>
          <a:lstStyle/>
          <a:p>
            <a:r>
              <a:rPr lang="en-US" altLang="zh-CN" b="1" dirty="0">
                <a:solidFill>
                  <a:srgbClr val="023A91"/>
                </a:solidFill>
                <a:highlight>
                  <a:srgbClr val="FFFF00"/>
                </a:highlight>
                <a:latin typeface="Cambria Math" panose="02040503050406030204" pitchFamily="18" charset="0"/>
                <a:ea typeface="Cambria Math" panose="02040503050406030204" pitchFamily="18" charset="0"/>
              </a:rPr>
              <a:t>p</a:t>
            </a:r>
            <a:r>
              <a:rPr lang="en-US" altLang="zh-CN" b="1" baseline="-25000" dirty="0">
                <a:solidFill>
                  <a:srgbClr val="023A91"/>
                </a:solidFill>
                <a:highlight>
                  <a:srgbClr val="FFFF00"/>
                </a:highlight>
                <a:latin typeface="Cambria Math" panose="02040503050406030204" pitchFamily="18" charset="0"/>
                <a:ea typeface="Cambria Math" panose="02040503050406030204" pitchFamily="18" charset="0"/>
              </a:rPr>
              <a:t>k</a:t>
            </a:r>
            <a:r>
              <a:rPr lang="zh-CN" altLang="en-US" b="1" dirty="0">
                <a:solidFill>
                  <a:srgbClr val="023A91"/>
                </a:solidFill>
                <a:highlight>
                  <a:srgbClr val="FFFF00"/>
                </a:highlight>
                <a:latin typeface="Cambria Math" panose="02040503050406030204" pitchFamily="18" charset="0"/>
                <a:ea typeface="Cambria Math" panose="02040503050406030204" pitchFamily="18" charset="0"/>
              </a:rPr>
              <a:t>是均匀分布时，信息熵取最大值（此时所有候选同等概率，不确定性最大）</a:t>
            </a:r>
            <a:endParaRPr lang="zh-CN" altLang="en-US" dirty="0">
              <a:highlight>
                <a:srgbClr val="FFFF00"/>
              </a:highlight>
            </a:endParaRPr>
          </a:p>
        </p:txBody>
      </p:sp>
    </p:spTree>
    <p:extLst>
      <p:ext uri="{BB962C8B-B14F-4D97-AF65-F5344CB8AC3E}">
        <p14:creationId xmlns:p14="http://schemas.microsoft.com/office/powerpoint/2010/main" val="2714003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120295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最优属性选择</a:t>
            </a:r>
          </a:p>
          <a:p>
            <a:pPr marL="742950" lvl="1" indent="-285750">
              <a:lnSpc>
                <a:spcPct val="150000"/>
              </a:lnSpc>
              <a:buFont typeface="Wingdings" pitchFamily="2" charset="2"/>
              <a:buChar char="Ø"/>
            </a:pPr>
            <a:r>
              <a:rPr lang="zh-CN" altLang="en-US" sz="1600" b="1" dirty="0">
                <a:solidFill>
                  <a:srgbClr val="333333"/>
                </a:solidFill>
                <a:highlight>
                  <a:srgbClr val="FFFF00"/>
                </a:highlight>
                <a:latin typeface="Microsoft YaHei" panose="020B0503020204020204" pitchFamily="34" charset="-122"/>
                <a:ea typeface="Microsoft YaHei" panose="020B0503020204020204" pitchFamily="34" charset="-122"/>
              </a:rPr>
              <a:t>信息增益</a:t>
            </a:r>
            <a:r>
              <a:rPr lang="zh-CN" altLang="en-US" sz="1600" b="1" dirty="0">
                <a:solidFill>
                  <a:srgbClr val="333333"/>
                </a:solidFill>
                <a:latin typeface="Microsoft YaHei" panose="020B0503020204020204" pitchFamily="34" charset="-122"/>
                <a:ea typeface="Microsoft YaHei" panose="020B0503020204020204" pitchFamily="34" charset="-122"/>
              </a:rPr>
              <a:t>：</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衡量的是我们</a:t>
            </a:r>
            <a:r>
              <a:rPr lang="zh-CN" altLang="en-US" sz="1600" b="1" i="0" dirty="0">
                <a:solidFill>
                  <a:srgbClr val="333333"/>
                </a:solidFill>
                <a:effectLst/>
                <a:highlight>
                  <a:srgbClr val="FFFF00"/>
                </a:highlight>
                <a:latin typeface="Microsoft YaHei" panose="020B0503020204020204" pitchFamily="34" charset="-122"/>
                <a:ea typeface="Microsoft YaHei" panose="020B0503020204020204" pitchFamily="34" charset="-122"/>
              </a:rPr>
              <a:t>选择某个属性进行划分时信息熵的变化</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（可以理解为基于这个规则划分，不确定性降低的程度</a:t>
            </a:r>
            <a:endParaRPr lang="en-US" altLang="zh-CN" b="0" i="0" dirty="0">
              <a:solidFill>
                <a:srgbClr val="333333"/>
              </a:solidFill>
              <a:effectLst/>
              <a:highlight>
                <a:srgbClr val="FFFF00"/>
              </a:highlight>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文本框 37">
            <a:extLst>
              <a:ext uri="{FF2B5EF4-FFF2-40B4-BE49-F238E27FC236}">
                <a16:creationId xmlns:a16="http://schemas.microsoft.com/office/drawing/2014/main" id="{F160A004-00BF-4C6F-C527-0C90E4D6BD60}"/>
              </a:ext>
            </a:extLst>
          </p:cNvPr>
          <p:cNvSpPr txBox="1"/>
          <p:nvPr/>
        </p:nvSpPr>
        <p:spPr>
          <a:xfrm>
            <a:off x="236033" y="5736200"/>
            <a:ext cx="8671932" cy="786241"/>
          </a:xfrm>
          <a:prstGeom prst="rect">
            <a:avLst/>
          </a:prstGeom>
          <a:noFill/>
        </p:spPr>
        <p:txBody>
          <a:bodyPr wrap="square">
            <a:spAutoFit/>
          </a:bodyPr>
          <a:lstStyle/>
          <a:p>
            <a:pPr>
              <a:lnSpc>
                <a:spcPct val="150000"/>
              </a:lnSpc>
            </a:pPr>
            <a:r>
              <a:rPr lang="zh-CN" altLang="en-US" sz="1600" b="1" i="0" dirty="0">
                <a:solidFill>
                  <a:srgbClr val="023A91"/>
                </a:solidFill>
                <a:effectLst/>
                <a:highlight>
                  <a:srgbClr val="FFFF00"/>
                </a:highlight>
                <a:latin typeface="Microsoft YaHei" panose="020B0503020204020204" pitchFamily="34" charset="-122"/>
                <a:ea typeface="Microsoft YaHei" panose="020B0503020204020204" pitchFamily="34" charset="-122"/>
              </a:rPr>
              <a:t>信息增益描述了一个特征带来的信息量的多少</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。在决策树分类问题中，信息增益就是决策树在</a:t>
            </a:r>
            <a:r>
              <a:rPr lang="zh-CN" altLang="en-US" sz="1600" b="1" i="0" dirty="0">
                <a:solidFill>
                  <a:srgbClr val="023A91"/>
                </a:solidFill>
                <a:effectLst/>
                <a:highlight>
                  <a:srgbClr val="FFFF00"/>
                </a:highlight>
                <a:latin typeface="Microsoft YaHei" panose="020B0503020204020204" pitchFamily="34" charset="-122"/>
                <a:ea typeface="Microsoft YaHei" panose="020B0503020204020204" pitchFamily="34" charset="-122"/>
              </a:rPr>
              <a:t>进行属性选择划分前和划分后的信息差值</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endParaRPr lang="zh-CN" altLang="en-US" sz="1600" dirty="0">
              <a:highlight>
                <a:srgbClr val="FFFF00"/>
              </a:highlight>
            </a:endParaRPr>
          </a:p>
        </p:txBody>
      </p:sp>
      <p:pic>
        <p:nvPicPr>
          <p:cNvPr id="5" name="图片 4">
            <a:extLst>
              <a:ext uri="{FF2B5EF4-FFF2-40B4-BE49-F238E27FC236}">
                <a16:creationId xmlns:a16="http://schemas.microsoft.com/office/drawing/2014/main" id="{C5DA6FD5-9292-60E7-6A03-253017A3C6DB}"/>
              </a:ext>
            </a:extLst>
          </p:cNvPr>
          <p:cNvPicPr>
            <a:picLocks noChangeAspect="1"/>
          </p:cNvPicPr>
          <p:nvPr/>
        </p:nvPicPr>
        <p:blipFill>
          <a:blip r:embed="rId2"/>
          <a:stretch>
            <a:fillRect/>
          </a:stretch>
        </p:blipFill>
        <p:spPr>
          <a:xfrm>
            <a:off x="4571999" y="1750741"/>
            <a:ext cx="3716467" cy="596470"/>
          </a:xfrm>
          <a:prstGeom prst="rect">
            <a:avLst/>
          </a:prstGeom>
        </p:spPr>
      </p:pic>
      <p:pic>
        <p:nvPicPr>
          <p:cNvPr id="43012" name="Picture 4" descr="决策树算法详解; 最优属性选择; 信息增益-ID3;">
            <a:extLst>
              <a:ext uri="{FF2B5EF4-FFF2-40B4-BE49-F238E27FC236}">
                <a16:creationId xmlns:a16="http://schemas.microsoft.com/office/drawing/2014/main" id="{2519E83D-6996-05D2-034B-4EC44A441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33947"/>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042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833626"/>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333333"/>
                </a:solidFill>
                <a:effectLst/>
                <a:latin typeface="Microsoft YaHei" panose="020B0503020204020204" pitchFamily="34" charset="-122"/>
                <a:ea typeface="Microsoft YaHei" panose="020B0503020204020204" pitchFamily="34" charset="-122"/>
              </a:rPr>
              <a:t>最优属性选择</a:t>
            </a:r>
          </a:p>
          <a:p>
            <a:pPr marL="742950" lvl="1" indent="-285750">
              <a:lnSpc>
                <a:spcPct val="150000"/>
              </a:lnSpc>
              <a:buFont typeface="Wingdings" pitchFamily="2" charset="2"/>
              <a:buChar char="Ø"/>
            </a:pPr>
            <a:r>
              <a:rPr lang="zh-CN" altLang="en-US" sz="1600" b="1" dirty="0">
                <a:solidFill>
                  <a:srgbClr val="333333"/>
                </a:solidFill>
                <a:latin typeface="Microsoft YaHei" panose="020B0503020204020204" pitchFamily="34" charset="-122"/>
                <a:ea typeface="Microsoft YaHei" panose="020B0503020204020204" pitchFamily="34" charset="-122"/>
              </a:rPr>
              <a:t>以西瓜数据集为例：</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 name="图片 11">
            <a:extLst>
              <a:ext uri="{FF2B5EF4-FFF2-40B4-BE49-F238E27FC236}">
                <a16:creationId xmlns:a16="http://schemas.microsoft.com/office/drawing/2014/main" id="{871DF444-3225-F9E9-6B2A-35BDB469273C}"/>
              </a:ext>
            </a:extLst>
          </p:cNvPr>
          <p:cNvPicPr>
            <a:picLocks noChangeAspect="1"/>
          </p:cNvPicPr>
          <p:nvPr/>
        </p:nvPicPr>
        <p:blipFill>
          <a:blip r:embed="rId2"/>
          <a:stretch>
            <a:fillRect/>
          </a:stretch>
        </p:blipFill>
        <p:spPr>
          <a:xfrm>
            <a:off x="2048725" y="1656515"/>
            <a:ext cx="6352323" cy="1010155"/>
          </a:xfrm>
          <a:prstGeom prst="rect">
            <a:avLst/>
          </a:prstGeom>
        </p:spPr>
      </p:pic>
      <p:pic>
        <p:nvPicPr>
          <p:cNvPr id="45065" name="Picture 9" descr="决策树算法详解; 最优属性选择; 信息增益示例;">
            <a:extLst>
              <a:ext uri="{FF2B5EF4-FFF2-40B4-BE49-F238E27FC236}">
                <a16:creationId xmlns:a16="http://schemas.microsoft.com/office/drawing/2014/main" id="{179C9092-D348-F0F5-86B6-BC0E801EA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71490"/>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6EC2CED2-18A8-FBD7-230F-43E0782C150D}"/>
              </a:ext>
            </a:extLst>
          </p:cNvPr>
          <p:cNvPicPr>
            <a:picLocks noChangeAspect="1"/>
          </p:cNvPicPr>
          <p:nvPr/>
        </p:nvPicPr>
        <p:blipFill>
          <a:blip r:embed="rId4"/>
          <a:stretch>
            <a:fillRect/>
          </a:stretch>
        </p:blipFill>
        <p:spPr>
          <a:xfrm>
            <a:off x="2048725" y="2666960"/>
            <a:ext cx="4611649" cy="303950"/>
          </a:xfrm>
          <a:prstGeom prst="rect">
            <a:avLst/>
          </a:prstGeom>
        </p:spPr>
      </p:pic>
    </p:spTree>
    <p:extLst>
      <p:ext uri="{BB962C8B-B14F-4D97-AF65-F5344CB8AC3E}">
        <p14:creationId xmlns:p14="http://schemas.microsoft.com/office/powerpoint/2010/main" val="1836118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色泽</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6082" name="Picture 2" descr="决策树算法详解; 最优属性选择; 信息增益示例;">
            <a:extLst>
              <a:ext uri="{FF2B5EF4-FFF2-40B4-BE49-F238E27FC236}">
                <a16:creationId xmlns:a16="http://schemas.microsoft.com/office/drawing/2014/main" id="{20B02958-A1AA-00B8-0686-A26681725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93431"/>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3B548C9B-5EE5-6D01-B1B0-BEADC1688AFF}"/>
              </a:ext>
            </a:extLst>
          </p:cNvPr>
          <p:cNvPicPr>
            <a:picLocks noChangeAspect="1"/>
          </p:cNvPicPr>
          <p:nvPr/>
        </p:nvPicPr>
        <p:blipFill>
          <a:blip r:embed="rId3"/>
          <a:stretch>
            <a:fillRect/>
          </a:stretch>
        </p:blipFill>
        <p:spPr>
          <a:xfrm>
            <a:off x="1204333" y="890195"/>
            <a:ext cx="7772400" cy="1989065"/>
          </a:xfrm>
          <a:prstGeom prst="rect">
            <a:avLst/>
          </a:prstGeom>
        </p:spPr>
      </p:pic>
    </p:spTree>
    <p:extLst>
      <p:ext uri="{BB962C8B-B14F-4D97-AF65-F5344CB8AC3E}">
        <p14:creationId xmlns:p14="http://schemas.microsoft.com/office/powerpoint/2010/main" val="628650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色泽属性的信息增益为</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8130" name="Picture 2" descr="决策树算法详解; 最优属性选择; 信息增益示例;">
            <a:extLst>
              <a:ext uri="{FF2B5EF4-FFF2-40B4-BE49-F238E27FC236}">
                <a16:creationId xmlns:a16="http://schemas.microsoft.com/office/drawing/2014/main" id="{8D8C6974-4149-CE29-076B-EA1E8A00F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34427"/>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152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其他属性的信息增益为：</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0178" name="Picture 2" descr="决策树算法详解; 最优属性选择; 信息增益示例;">
            <a:extLst>
              <a:ext uri="{FF2B5EF4-FFF2-40B4-BE49-F238E27FC236}">
                <a16:creationId xmlns:a16="http://schemas.microsoft.com/office/drawing/2014/main" id="{32484306-013D-4F4E-3BAF-67DE22BF0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6700"/>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E3217AC-5F91-32E2-247F-3F9DE3426AED}"/>
              </a:ext>
            </a:extLst>
          </p:cNvPr>
          <p:cNvPicPr>
            <a:picLocks noChangeAspect="1"/>
          </p:cNvPicPr>
          <p:nvPr/>
        </p:nvPicPr>
        <p:blipFill>
          <a:blip r:embed="rId3"/>
          <a:stretch>
            <a:fillRect/>
          </a:stretch>
        </p:blipFill>
        <p:spPr>
          <a:xfrm>
            <a:off x="13010" y="5290186"/>
            <a:ext cx="9117980" cy="677619"/>
          </a:xfrm>
          <a:prstGeom prst="rect">
            <a:avLst/>
          </a:prstGeom>
        </p:spPr>
      </p:pic>
    </p:spTree>
    <p:extLst>
      <p:ext uri="{BB962C8B-B14F-4D97-AF65-F5344CB8AC3E}">
        <p14:creationId xmlns:p14="http://schemas.microsoft.com/office/powerpoint/2010/main" val="1607385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dirty="0">
                <a:solidFill>
                  <a:srgbClr val="023A91"/>
                </a:solidFill>
                <a:latin typeface="Microsoft YaHei" panose="020B0503020204020204" pitchFamily="34" charset="-122"/>
                <a:ea typeface="Microsoft YaHei" panose="020B0503020204020204" pitchFamily="34" charset="-122"/>
              </a:rPr>
              <a:t>节点分支</a:t>
            </a:r>
            <a:r>
              <a:rPr lang="zh-CN" altLang="en-US" b="1" i="0" dirty="0">
                <a:solidFill>
                  <a:srgbClr val="023A91"/>
                </a:solidFill>
                <a:effectLst/>
                <a:latin typeface="Microsoft YaHei" panose="020B0503020204020204" pitchFamily="34" charset="-122"/>
                <a:ea typeface="Microsoft YaHei" panose="020B0503020204020204" pitchFamily="34" charset="-122"/>
              </a:rPr>
              <a:t>：</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F2F021EE-BE50-18D5-DDCB-0C872772B25F}"/>
              </a:ext>
            </a:extLst>
          </p:cNvPr>
          <p:cNvPicPr>
            <a:picLocks noChangeAspect="1"/>
          </p:cNvPicPr>
          <p:nvPr/>
        </p:nvPicPr>
        <p:blipFill>
          <a:blip r:embed="rId2"/>
          <a:stretch>
            <a:fillRect/>
          </a:stretch>
        </p:blipFill>
        <p:spPr>
          <a:xfrm>
            <a:off x="526043" y="1416827"/>
            <a:ext cx="8573353" cy="885387"/>
          </a:xfrm>
          <a:prstGeom prst="rect">
            <a:avLst/>
          </a:prstGeom>
        </p:spPr>
      </p:pic>
      <p:pic>
        <p:nvPicPr>
          <p:cNvPr id="52226" name="Picture 2" descr="决策树算法详解; 最优属性选择; 信息增益示例;">
            <a:extLst>
              <a:ext uri="{FF2B5EF4-FFF2-40B4-BE49-F238E27FC236}">
                <a16:creationId xmlns:a16="http://schemas.microsoft.com/office/drawing/2014/main" id="{863D01FB-981E-CE31-4EB1-B49F5A804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 y="2349494"/>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28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dirty="0">
                <a:solidFill>
                  <a:srgbClr val="023A91"/>
                </a:solidFill>
                <a:latin typeface="Microsoft YaHei" panose="020B0503020204020204" pitchFamily="34" charset="-122"/>
                <a:ea typeface="Microsoft YaHei" panose="020B0503020204020204" pitchFamily="34" charset="-122"/>
              </a:rPr>
              <a:t>节点分支</a:t>
            </a:r>
            <a:r>
              <a:rPr lang="zh-CN" altLang="en-US" b="1" i="0" dirty="0">
                <a:solidFill>
                  <a:srgbClr val="023A91"/>
                </a:solidFill>
                <a:effectLst/>
                <a:latin typeface="Microsoft YaHei" panose="020B0503020204020204" pitchFamily="34" charset="-122"/>
                <a:ea typeface="Microsoft YaHei" panose="020B0503020204020204" pitchFamily="34" charset="-122"/>
              </a:rPr>
              <a:t>：</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A6A32FB6-3681-0F62-8743-1D1196A24B5F}"/>
              </a:ext>
            </a:extLst>
          </p:cNvPr>
          <p:cNvPicPr>
            <a:picLocks noChangeAspect="1"/>
          </p:cNvPicPr>
          <p:nvPr/>
        </p:nvPicPr>
        <p:blipFill>
          <a:blip r:embed="rId2"/>
          <a:stretch>
            <a:fillRect/>
          </a:stretch>
        </p:blipFill>
        <p:spPr>
          <a:xfrm>
            <a:off x="468350" y="1401097"/>
            <a:ext cx="8674814" cy="639575"/>
          </a:xfrm>
          <a:prstGeom prst="rect">
            <a:avLst/>
          </a:prstGeom>
        </p:spPr>
      </p:pic>
      <p:pic>
        <p:nvPicPr>
          <p:cNvPr id="54274" name="Picture 2" descr="决策树算法详解; 最优属性选择; 信息增益示例;">
            <a:extLst>
              <a:ext uri="{FF2B5EF4-FFF2-40B4-BE49-F238E27FC236}">
                <a16:creationId xmlns:a16="http://schemas.microsoft.com/office/drawing/2014/main" id="{777E7261-4A93-25D5-3E68-7BB8A69C1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6661"/>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14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chemeClr val="tx1"/>
                </a:solidFill>
                <a:latin typeface="Microsoft YaHei" panose="020B0503020204020204" pitchFamily="34" charset="-122"/>
                <a:ea typeface="Microsoft YaHei" panose="020B0503020204020204" pitchFamily="34" charset="-122"/>
              </a:rPr>
              <a:t>1</a:t>
            </a:r>
            <a:r>
              <a:rPr lang="zh-CN" altLang="en-US" dirty="0">
                <a:solidFill>
                  <a:schemeClr val="tx1"/>
                </a:solidFill>
                <a:latin typeface="Microsoft YaHei" panose="020B0503020204020204" pitchFamily="34" charset="-122"/>
                <a:ea typeface="Microsoft YaHei" panose="020B0503020204020204" pitchFamily="34" charset="-122"/>
              </a:rPr>
              <a:t>基本术语</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数据</a:t>
            </a:r>
          </a:p>
        </p:txBody>
      </p:sp>
      <p:grpSp>
        <p:nvGrpSpPr>
          <p:cNvPr id="14" name="组合 13"/>
          <p:cNvGrpSpPr/>
          <p:nvPr/>
        </p:nvGrpSpPr>
        <p:grpSpPr>
          <a:xfrm>
            <a:off x="1978592" y="2430884"/>
            <a:ext cx="5172817" cy="2383166"/>
            <a:chOff x="2303748" y="2498116"/>
            <a:chExt cx="4513921" cy="1861768"/>
          </a:xfrm>
        </p:grpSpPr>
        <p:pic>
          <p:nvPicPr>
            <p:cNvPr id="12" name="Picture 2" descr="D:\老板的书\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sylar\Desktop\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直接箭头连接符 14"/>
          <p:cNvCxnSpPr/>
          <p:nvPr/>
        </p:nvCxnSpPr>
        <p:spPr bwMode="auto">
          <a:xfrm flipH="1" flipV="1">
            <a:off x="2007337" y="3552316"/>
            <a:ext cx="350160" cy="2"/>
          </a:xfrm>
          <a:prstGeom prst="straightConnector1">
            <a:avLst/>
          </a:prstGeom>
          <a:noFill/>
          <a:ln w="9525" cap="flat" cmpd="sng" algn="ctr">
            <a:solidFill>
              <a:srgbClr val="800000">
                <a:lumMod val="40000"/>
                <a:lumOff val="60000"/>
              </a:srgbClr>
            </a:solidFill>
            <a:prstDash val="solid"/>
            <a:headEnd type="none" w="med" len="med"/>
            <a:tailEnd type="arrow"/>
          </a:ln>
          <a:effectLst/>
        </p:spPr>
      </p:cxnSp>
      <p:sp>
        <p:nvSpPr>
          <p:cNvPr id="18" name="TextBox 18"/>
          <p:cNvSpPr txBox="1"/>
          <p:nvPr/>
        </p:nvSpPr>
        <p:spPr>
          <a:xfrm>
            <a:off x="1315598" y="3399426"/>
            <a:ext cx="85299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accent4"/>
                </a:solidFill>
                <a:effectLst/>
                <a:uLnTx/>
                <a:uFillTx/>
                <a:latin typeface="Microsoft YaHei" panose="020B0503020204020204" pitchFamily="34" charset="-122"/>
                <a:ea typeface="Microsoft YaHei" panose="020B0503020204020204" pitchFamily="34" charset="-122"/>
                <a:cs typeface="Verdana" pitchFamily="34" charset="0"/>
              </a:rPr>
              <a:t>训练集</a:t>
            </a:r>
          </a:p>
        </p:txBody>
      </p:sp>
      <p:cxnSp>
        <p:nvCxnSpPr>
          <p:cNvPr id="20" name="直接箭头连接符 19"/>
          <p:cNvCxnSpPr/>
          <p:nvPr/>
        </p:nvCxnSpPr>
        <p:spPr bwMode="auto">
          <a:xfrm flipH="1" flipV="1">
            <a:off x="2065608" y="4565324"/>
            <a:ext cx="350160" cy="2"/>
          </a:xfrm>
          <a:prstGeom prst="straightConnector1">
            <a:avLst/>
          </a:prstGeom>
          <a:noFill/>
          <a:ln w="9525" cap="flat" cmpd="sng" algn="ctr">
            <a:solidFill>
              <a:srgbClr val="800000">
                <a:lumMod val="40000"/>
                <a:lumOff val="60000"/>
              </a:srgbClr>
            </a:solidFill>
            <a:prstDash val="solid"/>
            <a:headEnd type="none" w="med" len="med"/>
            <a:tailEnd type="arrow"/>
          </a:ln>
          <a:effectLst/>
        </p:spPr>
      </p:cxnSp>
      <p:sp>
        <p:nvSpPr>
          <p:cNvPr id="21" name="TextBox 18"/>
          <p:cNvSpPr txBox="1"/>
          <p:nvPr/>
        </p:nvSpPr>
        <p:spPr>
          <a:xfrm>
            <a:off x="1373869" y="4412434"/>
            <a:ext cx="85299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accent4"/>
                </a:solidFill>
                <a:effectLst/>
                <a:uLnTx/>
                <a:uFillTx/>
                <a:latin typeface="Microsoft YaHei" panose="020B0503020204020204" pitchFamily="34" charset="-122"/>
                <a:ea typeface="Microsoft YaHei" panose="020B0503020204020204" pitchFamily="34" charset="-122"/>
                <a:cs typeface="Verdana" pitchFamily="34" charset="0"/>
              </a:rPr>
              <a:t>测试集</a:t>
            </a:r>
          </a:p>
        </p:txBody>
      </p:sp>
      <p:cxnSp>
        <p:nvCxnSpPr>
          <p:cNvPr id="22" name="直接箭头连接符 21"/>
          <p:cNvCxnSpPr/>
          <p:nvPr/>
        </p:nvCxnSpPr>
        <p:spPr bwMode="auto">
          <a:xfrm flipV="1">
            <a:off x="3591014" y="2247461"/>
            <a:ext cx="0" cy="210015"/>
          </a:xfrm>
          <a:prstGeom prst="straightConnector1">
            <a:avLst/>
          </a:prstGeom>
          <a:noFill/>
          <a:ln w="9525" cap="flat" cmpd="sng" algn="ctr">
            <a:solidFill>
              <a:srgbClr val="800000">
                <a:lumMod val="40000"/>
                <a:lumOff val="60000"/>
              </a:srgbClr>
            </a:solidFill>
            <a:prstDash val="solid"/>
            <a:headEnd type="none" w="med" len="med"/>
            <a:tailEnd type="arrow"/>
          </a:ln>
          <a:effectLst/>
        </p:spPr>
      </p:cxnSp>
      <p:sp>
        <p:nvSpPr>
          <p:cNvPr id="24" name="TextBox 18"/>
          <p:cNvSpPr txBox="1"/>
          <p:nvPr/>
        </p:nvSpPr>
        <p:spPr>
          <a:xfrm>
            <a:off x="3318360" y="1886199"/>
            <a:ext cx="685800"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accent4"/>
                </a:solidFill>
                <a:effectLst/>
                <a:uLnTx/>
                <a:uFillTx/>
                <a:latin typeface="Microsoft YaHei" panose="020B0503020204020204" pitchFamily="34" charset="-122"/>
                <a:ea typeface="Microsoft YaHei" panose="020B0503020204020204" pitchFamily="34" charset="-122"/>
                <a:cs typeface="Verdana" pitchFamily="34" charset="0"/>
              </a:rPr>
              <a:t>特征</a:t>
            </a:r>
          </a:p>
        </p:txBody>
      </p:sp>
      <p:cxnSp>
        <p:nvCxnSpPr>
          <p:cNvPr id="26" name="直接箭头连接符 25"/>
          <p:cNvCxnSpPr/>
          <p:nvPr/>
        </p:nvCxnSpPr>
        <p:spPr bwMode="auto">
          <a:xfrm flipV="1">
            <a:off x="6548485" y="2238497"/>
            <a:ext cx="0" cy="210015"/>
          </a:xfrm>
          <a:prstGeom prst="straightConnector1">
            <a:avLst/>
          </a:prstGeom>
          <a:noFill/>
          <a:ln w="9525" cap="flat" cmpd="sng" algn="ctr">
            <a:solidFill>
              <a:srgbClr val="800000">
                <a:lumMod val="40000"/>
                <a:lumOff val="60000"/>
              </a:srgbClr>
            </a:solidFill>
            <a:prstDash val="solid"/>
            <a:headEnd type="none" w="med" len="med"/>
            <a:tailEnd type="arrow"/>
          </a:ln>
          <a:effectLst/>
        </p:spPr>
      </p:cxnSp>
      <p:sp>
        <p:nvSpPr>
          <p:cNvPr id="27" name="TextBox 18"/>
          <p:cNvSpPr txBox="1"/>
          <p:nvPr/>
        </p:nvSpPr>
        <p:spPr>
          <a:xfrm>
            <a:off x="6258078" y="1877235"/>
            <a:ext cx="685800"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600" kern="0" dirty="0">
                <a:solidFill>
                  <a:schemeClr val="accent4"/>
                </a:solidFill>
                <a:latin typeface="Microsoft YaHei" panose="020B0503020204020204" pitchFamily="34" charset="-122"/>
                <a:ea typeface="Microsoft YaHei" panose="020B0503020204020204" pitchFamily="34" charset="-122"/>
                <a:cs typeface="Verdana" pitchFamily="34" charset="0"/>
              </a:rPr>
              <a:t>标记</a:t>
            </a:r>
            <a:endParaRPr kumimoji="0" lang="zh-CN" altLang="en-US" sz="1600" b="0" i="0" u="none" strike="noStrike" kern="0" cap="none" spc="0" normalizeH="0" baseline="0" noProof="0" dirty="0">
              <a:ln>
                <a:noFill/>
              </a:ln>
              <a:solidFill>
                <a:schemeClr val="accent4"/>
              </a:solidFill>
              <a:effectLst/>
              <a:uLnTx/>
              <a:uFillTx/>
              <a:latin typeface="Microsoft YaHei" panose="020B0503020204020204" pitchFamily="34" charset="-122"/>
              <a:ea typeface="Microsoft YaHei" panose="020B0503020204020204" pitchFamily="34" charset="-122"/>
              <a:cs typeface="Verdana" pitchFamily="34" charset="0"/>
            </a:endParaRPr>
          </a:p>
        </p:txBody>
      </p:sp>
    </p:spTree>
    <p:extLst>
      <p:ext uri="{BB962C8B-B14F-4D97-AF65-F5344CB8AC3E}">
        <p14:creationId xmlns:p14="http://schemas.microsoft.com/office/powerpoint/2010/main" val="253252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1000"/>
                                        <p:tgtEl>
                                          <p:spTgt spid="26"/>
                                        </p:tgtEl>
                                      </p:cBhvr>
                                    </p:animEffect>
                                    <p:anim calcmode="lin" valueType="num">
                                      <p:cBhvr>
                                        <p:cTn id="49" dur="1000" fill="hold"/>
                                        <p:tgtEl>
                                          <p:spTgt spid="26"/>
                                        </p:tgtEl>
                                        <p:attrNameLst>
                                          <p:attrName>ppt_x</p:attrName>
                                        </p:attrNameLst>
                                      </p:cBhvr>
                                      <p:tavLst>
                                        <p:tav tm="0">
                                          <p:val>
                                            <p:strVal val="#ppt_x"/>
                                          </p:val>
                                        </p:tav>
                                        <p:tav tm="100000">
                                          <p:val>
                                            <p:strVal val="#ppt_x"/>
                                          </p:val>
                                        </p:tav>
                                      </p:tavLst>
                                    </p:anim>
                                    <p:anim calcmode="lin" valueType="num">
                                      <p:cBhvr>
                                        <p:cTn id="5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4" grpId="0"/>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3521285"/>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信息增益率</a:t>
            </a:r>
            <a:endParaRPr lang="en-US" altLang="zh-CN" b="1" i="0" dirty="0">
              <a:solidFill>
                <a:srgbClr val="023A91"/>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b="0" i="0" dirty="0">
                <a:solidFill>
                  <a:srgbClr val="333333"/>
                </a:solidFill>
                <a:effectLst/>
                <a:latin typeface="Microsoft YaHei" panose="020B0503020204020204" pitchFamily="34" charset="-122"/>
                <a:ea typeface="Microsoft YaHei" panose="020B0503020204020204" pitchFamily="34" charset="-122"/>
              </a:rPr>
              <a:t>信息增益作为特征选择方法有一个问题，它</a:t>
            </a:r>
            <a:r>
              <a:rPr lang="zh-CN" altLang="en-US" b="1" i="0" dirty="0">
                <a:solidFill>
                  <a:srgbClr val="C00000"/>
                </a:solidFill>
                <a:effectLst/>
                <a:latin typeface="Microsoft YaHei" panose="020B0503020204020204" pitchFamily="34" charset="-122"/>
                <a:ea typeface="Microsoft YaHei" panose="020B0503020204020204" pitchFamily="34" charset="-122"/>
              </a:rPr>
              <a:t>偏向取值较多的特征</a:t>
            </a:r>
            <a:r>
              <a:rPr lang="zh-CN" altLang="en-US" b="0" i="0" dirty="0">
                <a:solidFill>
                  <a:srgbClr val="333333"/>
                </a:solidFill>
                <a:effectLst/>
                <a:latin typeface="Microsoft YaHei" panose="020B0503020204020204" pitchFamily="34" charset="-122"/>
                <a:ea typeface="Microsoft YaHei" panose="020B0503020204020204" pitchFamily="34" charset="-122"/>
              </a:rPr>
              <a:t>。</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buFont typeface="Wingdings" pitchFamily="2" charset="2"/>
              <a:buChar char="Ø"/>
            </a:pPr>
            <a:r>
              <a:rPr lang="zh-CN" altLang="en-US" b="0" i="0" dirty="0">
                <a:solidFill>
                  <a:srgbClr val="333333"/>
                </a:solidFill>
                <a:effectLst/>
                <a:latin typeface="Microsoft YaHei" panose="020B0503020204020204" pitchFamily="34" charset="-122"/>
                <a:ea typeface="Microsoft YaHei" panose="020B0503020204020204" pitchFamily="34" charset="-122"/>
              </a:rPr>
              <a:t>原因是，当</a:t>
            </a:r>
            <a:r>
              <a:rPr lang="zh-CN" altLang="en-US" b="1" i="0" dirty="0">
                <a:solidFill>
                  <a:srgbClr val="333333"/>
                </a:solidFill>
                <a:effectLst/>
                <a:latin typeface="Microsoft YaHei" panose="020B0503020204020204" pitchFamily="34" charset="-122"/>
                <a:ea typeface="Microsoft YaHei" panose="020B0503020204020204" pitchFamily="34" charset="-122"/>
              </a:rPr>
              <a:t>特征的取值较多时</a:t>
            </a:r>
            <a:r>
              <a:rPr lang="zh-CN" altLang="en-US" b="0" i="0" dirty="0">
                <a:solidFill>
                  <a:srgbClr val="333333"/>
                </a:solidFill>
                <a:effectLst/>
                <a:latin typeface="Microsoft YaHei" panose="020B0503020204020204" pitchFamily="34" charset="-122"/>
                <a:ea typeface="Microsoft YaHei" panose="020B0503020204020204" pitchFamily="34" charset="-122"/>
              </a:rPr>
              <a:t>，根据此特征划分更容易得到纯度更高的子集，因此</a:t>
            </a:r>
            <a:r>
              <a:rPr lang="zh-CN" altLang="en-US" b="1" i="0" dirty="0">
                <a:solidFill>
                  <a:srgbClr val="C00000"/>
                </a:solidFill>
                <a:effectLst/>
                <a:latin typeface="Microsoft YaHei" panose="020B0503020204020204" pitchFamily="34" charset="-122"/>
                <a:ea typeface="Microsoft YaHei" panose="020B0503020204020204" pitchFamily="34" charset="-122"/>
              </a:rPr>
              <a:t>划分之后的熵更低</a:t>
            </a:r>
            <a:r>
              <a:rPr lang="zh-CN" altLang="en-US" b="0" i="0" dirty="0">
                <a:solidFill>
                  <a:srgbClr val="333333"/>
                </a:solidFill>
                <a:effectLst/>
                <a:latin typeface="Microsoft YaHei" panose="020B0503020204020204" pitchFamily="34" charset="-122"/>
                <a:ea typeface="Microsoft YaHei" panose="020B0503020204020204" pitchFamily="34" charset="-122"/>
              </a:rPr>
              <a:t>，由于划分前的熵是一定的。因此信息增益更大，因此</a:t>
            </a:r>
            <a:r>
              <a:rPr lang="zh-CN" altLang="en-US" b="1" i="0" dirty="0">
                <a:solidFill>
                  <a:srgbClr val="C00000"/>
                </a:solidFill>
                <a:effectLst/>
                <a:latin typeface="Microsoft YaHei" panose="020B0503020204020204" pitchFamily="34" charset="-122"/>
                <a:ea typeface="Microsoft YaHei" panose="020B0503020204020204" pitchFamily="34" charset="-122"/>
              </a:rPr>
              <a:t>信息增益比较偏向取值较多的特征</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marL="742950" lvl="1" indent="-285750">
              <a:lnSpc>
                <a:spcPct val="150000"/>
              </a:lnSpc>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信息增益率相比信息增益</a:t>
            </a:r>
            <a:r>
              <a:rPr lang="zh-CN" altLang="en-US" b="0" i="0" dirty="0">
                <a:solidFill>
                  <a:srgbClr val="333333"/>
                </a:solidFill>
                <a:effectLst/>
                <a:latin typeface="Microsoft YaHei" panose="020B0503020204020204" pitchFamily="34" charset="-122"/>
                <a:ea typeface="Microsoft YaHei" panose="020B0503020204020204" pitchFamily="34" charset="-122"/>
              </a:rPr>
              <a:t>，多了一个</a:t>
            </a:r>
            <a:r>
              <a:rPr lang="zh-CN" altLang="en-US" b="1" i="0" dirty="0">
                <a:solidFill>
                  <a:srgbClr val="023A91"/>
                </a:solidFill>
                <a:effectLst/>
                <a:latin typeface="Microsoft YaHei" panose="020B0503020204020204" pitchFamily="34" charset="-122"/>
                <a:ea typeface="Microsoft YaHei" panose="020B0503020204020204" pitchFamily="34" charset="-122"/>
              </a:rPr>
              <a:t>衡量本身属性分散程度</a:t>
            </a:r>
            <a:r>
              <a:rPr lang="zh-CN" altLang="en-US" b="0" i="0" dirty="0">
                <a:solidFill>
                  <a:srgbClr val="333333"/>
                </a:solidFill>
                <a:effectLst/>
                <a:latin typeface="Microsoft YaHei" panose="020B0503020204020204" pitchFamily="34" charset="-122"/>
                <a:ea typeface="Microsoft YaHei" panose="020B0503020204020204" pitchFamily="34" charset="-122"/>
              </a:rPr>
              <a:t>的部分作为分母，而著名的决策树算法</a:t>
            </a:r>
            <a:r>
              <a:rPr lang="en" altLang="zh-CN" b="0" i="0" dirty="0">
                <a:solidFill>
                  <a:srgbClr val="333333"/>
                </a:solidFill>
                <a:effectLst/>
                <a:latin typeface="Microsoft YaHei" panose="020B0503020204020204" pitchFamily="34" charset="-122"/>
                <a:ea typeface="Microsoft YaHei" panose="020B0503020204020204" pitchFamily="34" charset="-122"/>
              </a:rPr>
              <a:t>C4.5</a:t>
            </a:r>
            <a:r>
              <a:rPr lang="zh-CN" altLang="en-US" b="0" i="0" dirty="0">
                <a:solidFill>
                  <a:srgbClr val="333333"/>
                </a:solidFill>
                <a:effectLst/>
                <a:latin typeface="Microsoft YaHei" panose="020B0503020204020204" pitchFamily="34" charset="-122"/>
                <a:ea typeface="Microsoft YaHei" panose="020B0503020204020204" pitchFamily="34" charset="-122"/>
              </a:rPr>
              <a:t>就是使用它作为划分属性挑选的原则。</a:t>
            </a:r>
          </a:p>
          <a:p>
            <a:pPr marL="285750" indent="-285750" algn="l">
              <a:lnSpc>
                <a:spcPct val="150000"/>
              </a:lnSpc>
              <a:spcBef>
                <a:spcPts val="1200"/>
              </a:spcBef>
              <a:buFont typeface="Wingdings" pitchFamily="2" charset="2"/>
              <a:buChar char="p"/>
            </a:pPr>
            <a:endParaRPr lang="zh-CN" altLang="en-US" b="1" i="0" dirty="0">
              <a:solidFill>
                <a:srgbClr val="023A91"/>
              </a:solidFill>
              <a:effectLst/>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96790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i="0" dirty="0">
                <a:solidFill>
                  <a:srgbClr val="023A91"/>
                </a:solidFill>
                <a:effectLst/>
                <a:latin typeface="Microsoft YaHei" panose="020B0503020204020204" pitchFamily="34" charset="-122"/>
                <a:ea typeface="Microsoft YaHei" panose="020B0503020204020204" pitchFamily="34" charset="-122"/>
              </a:rPr>
              <a:t>信息增益率</a:t>
            </a:r>
            <a:r>
              <a:rPr lang="zh-CN" altLang="en-US" b="1" dirty="0">
                <a:solidFill>
                  <a:srgbClr val="023A91"/>
                </a:solidFill>
                <a:latin typeface="Microsoft YaHei" panose="020B0503020204020204" pitchFamily="34" charset="-122"/>
                <a:ea typeface="Microsoft YaHei" panose="020B0503020204020204" pitchFamily="34" charset="-122"/>
              </a:rPr>
              <a:t>计算细节如下所示：</a:t>
            </a:r>
            <a:endParaRPr lang="zh-CN" altLang="en-US" b="1" i="0" dirty="0">
              <a:solidFill>
                <a:srgbClr val="023A91"/>
              </a:solidFill>
              <a:effectLst/>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id="{8264DF43-0495-79DF-E6FC-C89A2BE85E20}"/>
              </a:ext>
            </a:extLst>
          </p:cNvPr>
          <p:cNvPicPr>
            <a:picLocks noChangeAspect="1"/>
          </p:cNvPicPr>
          <p:nvPr/>
        </p:nvPicPr>
        <p:blipFill>
          <a:blip r:embed="rId2"/>
          <a:stretch>
            <a:fillRect/>
          </a:stretch>
        </p:blipFill>
        <p:spPr>
          <a:xfrm>
            <a:off x="3857625" y="933158"/>
            <a:ext cx="3314700" cy="1905000"/>
          </a:xfrm>
          <a:prstGeom prst="rect">
            <a:avLst/>
          </a:prstGeom>
        </p:spPr>
      </p:pic>
      <p:pic>
        <p:nvPicPr>
          <p:cNvPr id="56322" name="Picture 2" descr="决策树算法详解; 最优属性选择; 信息增益率–C4.5;">
            <a:extLst>
              <a:ext uri="{FF2B5EF4-FFF2-40B4-BE49-F238E27FC236}">
                <a16:creationId xmlns:a16="http://schemas.microsoft.com/office/drawing/2014/main" id="{AFD4A6E1-9869-D592-6F85-2C31D8295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1121"/>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894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决策树</a:t>
            </a:r>
            <a:r>
              <a:rPr lang="zh-CN" altLang="en-US" dirty="0">
                <a:solidFill>
                  <a:srgbClr val="C00000"/>
                </a:solidFill>
              </a:rPr>
              <a:t>生长与最优属性的选择</a:t>
            </a:r>
          </a:p>
        </p:txBody>
      </p:sp>
      <p:sp>
        <p:nvSpPr>
          <p:cNvPr id="4" name="文本框 3">
            <a:extLst>
              <a:ext uri="{FF2B5EF4-FFF2-40B4-BE49-F238E27FC236}">
                <a16:creationId xmlns:a16="http://schemas.microsoft.com/office/drawing/2014/main" id="{28451CEA-0C48-B19D-B638-AA5942B7F7A2}"/>
              </a:ext>
            </a:extLst>
          </p:cNvPr>
          <p:cNvSpPr txBox="1"/>
          <p:nvPr/>
        </p:nvSpPr>
        <p:spPr>
          <a:xfrm>
            <a:off x="167267" y="890195"/>
            <a:ext cx="8374567" cy="458908"/>
          </a:xfrm>
          <a:prstGeom prst="rect">
            <a:avLst/>
          </a:prstGeom>
          <a:noFill/>
        </p:spPr>
        <p:txBody>
          <a:bodyPr wrap="square">
            <a:spAutoFit/>
          </a:bodyPr>
          <a:lstStyle/>
          <a:p>
            <a:pPr marL="285750" indent="-285750" algn="l">
              <a:lnSpc>
                <a:spcPct val="150000"/>
              </a:lnSpc>
              <a:spcBef>
                <a:spcPts val="1200"/>
              </a:spcBef>
              <a:buFont typeface="Wingdings" pitchFamily="2" charset="2"/>
              <a:buChar char="p"/>
            </a:pPr>
            <a:r>
              <a:rPr lang="zh-CN" altLang="en-US" b="1" dirty="0">
                <a:solidFill>
                  <a:srgbClr val="023A91"/>
                </a:solidFill>
                <a:latin typeface="Microsoft YaHei" panose="020B0503020204020204" pitchFamily="34" charset="-122"/>
                <a:ea typeface="Microsoft YaHei" panose="020B0503020204020204" pitchFamily="34" charset="-122"/>
              </a:rPr>
              <a:t>基尼指数的计算细节如下所示：</a:t>
            </a:r>
            <a:endParaRPr lang="zh-CN" altLang="en-US" b="1" i="0" dirty="0">
              <a:solidFill>
                <a:srgbClr val="023A91"/>
              </a:solidFill>
              <a:effectLst/>
              <a:latin typeface="Microsoft YaHei" panose="020B0503020204020204" pitchFamily="34" charset="-122"/>
              <a:ea typeface="Microsoft YaHei" panose="020B0503020204020204" pitchFamily="34" charset="-122"/>
            </a:endParaRP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0D75DA16-A2E1-8BF7-2ABB-9D50162DA292}"/>
              </a:ext>
            </a:extLst>
          </p:cNvPr>
          <p:cNvPicPr>
            <a:picLocks noChangeAspect="1"/>
          </p:cNvPicPr>
          <p:nvPr/>
        </p:nvPicPr>
        <p:blipFill>
          <a:blip r:embed="rId2"/>
          <a:stretch>
            <a:fillRect/>
          </a:stretch>
        </p:blipFill>
        <p:spPr>
          <a:xfrm>
            <a:off x="2595485" y="1349103"/>
            <a:ext cx="3953030" cy="856951"/>
          </a:xfrm>
          <a:prstGeom prst="rect">
            <a:avLst/>
          </a:prstGeom>
        </p:spPr>
      </p:pic>
      <p:pic>
        <p:nvPicPr>
          <p:cNvPr id="59396" name="Picture 4" descr="决策树算法详解; 最优属性选择; 基尼系数–CART;">
            <a:extLst>
              <a:ext uri="{FF2B5EF4-FFF2-40B4-BE49-F238E27FC236}">
                <a16:creationId xmlns:a16="http://schemas.microsoft.com/office/drawing/2014/main" id="{D37E83A9-878E-262B-88EA-BCD3E6F32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88005"/>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903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0A948332-DECE-2B7B-9B2A-2913D1E7694E}"/>
              </a:ext>
            </a:extLst>
          </p:cNvPr>
          <p:cNvSpPr txBox="1"/>
          <p:nvPr/>
        </p:nvSpPr>
        <p:spPr>
          <a:xfrm>
            <a:off x="167267" y="890195"/>
            <a:ext cx="8374567" cy="3367397"/>
          </a:xfrm>
          <a:prstGeom prst="rect">
            <a:avLst/>
          </a:prstGeom>
          <a:noFill/>
        </p:spPr>
        <p:txBody>
          <a:bodyPr wrap="square">
            <a:spAutoFit/>
          </a:bodyPr>
          <a:lstStyle/>
          <a:p>
            <a:pPr marL="285750" indent="-285750" algn="l">
              <a:lnSpc>
                <a:spcPct val="150000"/>
              </a:lnSpc>
              <a:buFont typeface="Wingdings" pitchFamily="2" charset="2"/>
              <a:buChar char="p"/>
            </a:pPr>
            <a:r>
              <a:rPr lang="zh-CN" altLang="en-US" b="1" dirty="0">
                <a:solidFill>
                  <a:srgbClr val="333333"/>
                </a:solidFill>
                <a:latin typeface="Microsoft YaHei" panose="020B0503020204020204" pitchFamily="34" charset="-122"/>
                <a:ea typeface="Microsoft YaHei" panose="020B0503020204020204" pitchFamily="34" charset="-122"/>
              </a:rPr>
              <a:t>剪枝</a:t>
            </a:r>
            <a:r>
              <a:rPr lang="zh-CN" altLang="en-US" b="1" i="0" dirty="0">
                <a:solidFill>
                  <a:srgbClr val="333333"/>
                </a:solidFill>
                <a:effectLst/>
                <a:latin typeface="Microsoft YaHei" panose="020B0503020204020204" pitchFamily="34" charset="-122"/>
                <a:ea typeface="Microsoft YaHei" panose="020B0503020204020204" pitchFamily="34" charset="-122"/>
              </a:rPr>
              <a:t>基本策略包含「预剪枝」和「后剪枝」两个</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marL="742950" lvl="1" indent="-285750">
              <a:lnSpc>
                <a:spcPct val="150000"/>
              </a:lnSpc>
              <a:buFont typeface="Wingdings" pitchFamily="2" charset="2"/>
              <a:buChar char="ü"/>
            </a:pPr>
            <a:r>
              <a:rPr lang="zh-CN" altLang="en-US" b="1" i="0" dirty="0">
                <a:solidFill>
                  <a:srgbClr val="333333"/>
                </a:solidFill>
                <a:effectLst/>
                <a:latin typeface="Microsoft YaHei" panose="020B0503020204020204" pitchFamily="34" charset="-122"/>
                <a:ea typeface="Microsoft YaHei" panose="020B0503020204020204" pitchFamily="34" charset="-122"/>
              </a:rPr>
              <a:t>预剪枝</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en" altLang="zh-CN" b="1" i="0" dirty="0">
                <a:solidFill>
                  <a:srgbClr val="333333"/>
                </a:solidFill>
                <a:effectLst/>
                <a:latin typeface="Microsoft YaHei" panose="020B0503020204020204" pitchFamily="34" charset="-122"/>
                <a:ea typeface="Microsoft YaHei" panose="020B0503020204020204" pitchFamily="34" charset="-122"/>
              </a:rPr>
              <a:t>pre-pruning</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在决策树生长过程中，对每个结点在划分前进行估计，若当前结点的划分不能带来决策树泛化性能的提升，则停止划分并将当前结点标记为叶结点。</a:t>
            </a:r>
          </a:p>
          <a:p>
            <a:pPr marL="742950" lvl="1" indent="-285750">
              <a:lnSpc>
                <a:spcPct val="150000"/>
              </a:lnSpc>
              <a:buFont typeface="Wingdings" pitchFamily="2" charset="2"/>
              <a:buChar char="ü"/>
            </a:pPr>
            <a:r>
              <a:rPr lang="zh-CN" altLang="en-US" b="1" i="0" dirty="0">
                <a:solidFill>
                  <a:srgbClr val="333333"/>
                </a:solidFill>
                <a:effectLst/>
                <a:latin typeface="Microsoft YaHei" panose="020B0503020204020204" pitchFamily="34" charset="-122"/>
                <a:ea typeface="Microsoft YaHei" panose="020B0503020204020204" pitchFamily="34" charset="-122"/>
              </a:rPr>
              <a:t>后剪枝</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en" altLang="zh-CN" b="1" i="0" dirty="0">
                <a:solidFill>
                  <a:srgbClr val="333333"/>
                </a:solidFill>
                <a:effectLst/>
                <a:latin typeface="Microsoft YaHei" panose="020B0503020204020204" pitchFamily="34" charset="-122"/>
                <a:ea typeface="Microsoft YaHei" panose="020B0503020204020204" pitchFamily="34" charset="-122"/>
              </a:rPr>
              <a:t>post-pruning</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先从训练集生成一颗完整的决策树，然后自底向上地对非叶结点进行考察，若将该结点对应的子树替换为叶结点能带来决策树泛化性能的提升，则将该子树替换为叶结点。</a:t>
            </a:r>
          </a:p>
          <a:p>
            <a:pPr marL="285750" indent="-285750" algn="l">
              <a:lnSpc>
                <a:spcPct val="150000"/>
              </a:lnSpc>
              <a:buFont typeface="Wingdings" pitchFamily="2" charset="2"/>
              <a:buChar char="p"/>
            </a:pPr>
            <a:endParaRPr lang="en-US" altLang="zh-CN" b="1" dirty="0">
              <a:solidFill>
                <a:srgbClr val="33333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77440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C00000"/>
                </a:solidFill>
              </a:rPr>
              <a:t>4.</a:t>
            </a:r>
            <a:r>
              <a:rPr lang="zh-CN" altLang="en-US" dirty="0">
                <a:solidFill>
                  <a:srgbClr val="C00000"/>
                </a:solidFill>
              </a:rPr>
              <a:t>过拟合与剪枝</a:t>
            </a:r>
          </a:p>
        </p:txBody>
      </p:sp>
      <p:sp>
        <p:nvSpPr>
          <p:cNvPr id="34" name="AutoShape 32" descr="公式">
            <a:extLst>
              <a:ext uri="{FF2B5EF4-FFF2-40B4-BE49-F238E27FC236}">
                <a16:creationId xmlns:a16="http://schemas.microsoft.com/office/drawing/2014/main" id="{1EBE042D-1DDB-4EF7-5072-416D4C1E2DF8}"/>
              </a:ext>
            </a:extLst>
          </p:cNvPr>
          <p:cNvSpPr>
            <a:spLocks noChangeAspect="1" noChangeArrowheads="1"/>
          </p:cNvSpPr>
          <p:nvPr/>
        </p:nvSpPr>
        <p:spPr bwMode="auto">
          <a:xfrm>
            <a:off x="4419600" y="35553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文本框 3">
            <a:extLst>
              <a:ext uri="{FF2B5EF4-FFF2-40B4-BE49-F238E27FC236}">
                <a16:creationId xmlns:a16="http://schemas.microsoft.com/office/drawing/2014/main" id="{F9E9F63B-EB00-00C3-6DA7-C0B943020B46}"/>
              </a:ext>
            </a:extLst>
          </p:cNvPr>
          <p:cNvSpPr txBox="1"/>
          <p:nvPr/>
        </p:nvSpPr>
        <p:spPr>
          <a:xfrm>
            <a:off x="167267" y="890195"/>
            <a:ext cx="8374567" cy="4813947"/>
          </a:xfrm>
          <a:prstGeom prst="rect">
            <a:avLst/>
          </a:prstGeom>
          <a:noFill/>
        </p:spPr>
        <p:txBody>
          <a:bodyPr wrap="square">
            <a:spAutoFit/>
          </a:bodyPr>
          <a:lstStyle/>
          <a:p>
            <a:pPr marL="285750" indent="-285750">
              <a:lnSpc>
                <a:spcPct val="150000"/>
              </a:lnSpc>
              <a:buFont typeface="Wingdings" pitchFamily="2" charset="2"/>
              <a:buChar char="p"/>
            </a:pPr>
            <a:r>
              <a:rPr lang="zh-CN" altLang="en-US" b="1" dirty="0">
                <a:solidFill>
                  <a:srgbClr val="333333"/>
                </a:solidFill>
                <a:latin typeface="Microsoft YaHei" panose="020B0503020204020204" pitchFamily="34" charset="-122"/>
                <a:ea typeface="Microsoft YaHei" panose="020B0503020204020204" pitchFamily="34" charset="-122"/>
              </a:rPr>
              <a:t>预剪枝与后剪枝的特点</a:t>
            </a:r>
            <a:r>
              <a:rPr lang="zh-CN" altLang="en-US" b="0" i="0" dirty="0">
                <a:solidFill>
                  <a:srgbClr val="333333"/>
                </a:solidFill>
                <a:effectLst/>
                <a:latin typeface="Microsoft YaHei" panose="020B0503020204020204" pitchFamily="34" charset="-122"/>
                <a:ea typeface="Microsoft YaHei" panose="020B0503020204020204" pitchFamily="34" charset="-122"/>
              </a:rPr>
              <a:t>：</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50000"/>
              </a:lnSpc>
              <a:spcBef>
                <a:spcPts val="600"/>
              </a:spcBef>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时间开销</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lvl="2">
              <a:lnSpc>
                <a:spcPct val="150000"/>
              </a:lnSpc>
              <a:spcBef>
                <a:spcPts val="600"/>
              </a:spcBef>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   预剪枝：训练时间开销降低，测试时间开销降低</a:t>
            </a:r>
          </a:p>
          <a:p>
            <a:pPr lvl="2">
              <a:lnSpc>
                <a:spcPct val="150000"/>
              </a:lnSpc>
              <a:spcBef>
                <a:spcPts val="600"/>
              </a:spcBef>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   后剪枝：训练时间开销增加，测试时间开销降低</a:t>
            </a:r>
          </a:p>
          <a:p>
            <a:pPr marL="742950" lvl="1" indent="-285750">
              <a:lnSpc>
                <a:spcPct val="150000"/>
              </a:lnSpc>
              <a:spcBef>
                <a:spcPts val="600"/>
              </a:spcBef>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过</a:t>
            </a:r>
            <a:r>
              <a:rPr lang="en-US" altLang="zh-CN" b="1" i="0" dirty="0">
                <a:solidFill>
                  <a:srgbClr val="333333"/>
                </a:solidFill>
                <a:effectLst/>
                <a:latin typeface="Microsoft YaHei" panose="020B0503020204020204" pitchFamily="34" charset="-122"/>
                <a:ea typeface="Microsoft YaHei" panose="020B0503020204020204" pitchFamily="34" charset="-122"/>
              </a:rPr>
              <a:t>/</a:t>
            </a:r>
            <a:r>
              <a:rPr lang="zh-CN" altLang="en-US" b="1" i="0" dirty="0">
                <a:solidFill>
                  <a:srgbClr val="333333"/>
                </a:solidFill>
                <a:effectLst/>
                <a:latin typeface="Microsoft YaHei" panose="020B0503020204020204" pitchFamily="34" charset="-122"/>
                <a:ea typeface="Microsoft YaHei" panose="020B0503020204020204" pitchFamily="34" charset="-122"/>
              </a:rPr>
              <a:t>欠拟合风险</a:t>
            </a:r>
            <a:r>
              <a:rPr lang="zh-CN" altLang="en-US" b="0" i="0" dirty="0">
                <a:solidFill>
                  <a:srgbClr val="333333"/>
                </a:solidFill>
                <a:effectLst/>
                <a:latin typeface="Microsoft YaHei" panose="020B0503020204020204" pitchFamily="34" charset="-122"/>
                <a:ea typeface="Microsoft YaHei" panose="020B0503020204020204" pitchFamily="34" charset="-122"/>
              </a:rPr>
              <a:t>：</a:t>
            </a:r>
          </a:p>
          <a:p>
            <a:pPr lvl="2">
              <a:lnSpc>
                <a:spcPct val="150000"/>
              </a:lnSpc>
              <a:spcBef>
                <a:spcPts val="600"/>
              </a:spcBef>
              <a:buFont typeface="Arial" panose="020B0604020202020204" pitchFamily="34" charset="0"/>
              <a:buChar char="•"/>
            </a:pPr>
            <a:r>
              <a:rPr lang="zh-CN" altLang="en-US" dirty="0">
                <a:solidFill>
                  <a:srgbClr val="333333"/>
                </a:solidFill>
                <a:latin typeface="Microsoft YaHei" panose="020B0503020204020204" pitchFamily="34" charset="-122"/>
                <a:ea typeface="Microsoft YaHei" panose="020B0503020204020204" pitchFamily="34" charset="-122"/>
              </a:rPr>
              <a:t>   </a:t>
            </a:r>
            <a:r>
              <a:rPr lang="zh-CN" altLang="en-US" b="0" i="0" dirty="0">
                <a:solidFill>
                  <a:srgbClr val="333333"/>
                </a:solidFill>
                <a:effectLst/>
                <a:latin typeface="Microsoft YaHei" panose="020B0503020204020204" pitchFamily="34" charset="-122"/>
                <a:ea typeface="Microsoft YaHei" panose="020B0503020204020204" pitchFamily="34" charset="-122"/>
              </a:rPr>
              <a:t>预剪枝：过拟合风险降低，欠拟合风险增加</a:t>
            </a:r>
          </a:p>
          <a:p>
            <a:pPr lvl="2">
              <a:lnSpc>
                <a:spcPct val="150000"/>
              </a:lnSpc>
              <a:spcBef>
                <a:spcPts val="600"/>
              </a:spcBef>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   后剪枝：过拟合风险降低，欠拟合风险基本不变</a:t>
            </a:r>
          </a:p>
          <a:p>
            <a:pPr marL="742950" lvl="1" indent="-285750">
              <a:lnSpc>
                <a:spcPct val="150000"/>
              </a:lnSpc>
              <a:spcBef>
                <a:spcPts val="600"/>
              </a:spcBef>
              <a:buFont typeface="Wingdings" pitchFamily="2" charset="2"/>
              <a:buChar char="Ø"/>
            </a:pPr>
            <a:r>
              <a:rPr lang="zh-CN" altLang="en-US" b="1" i="0" dirty="0">
                <a:solidFill>
                  <a:srgbClr val="333333"/>
                </a:solidFill>
                <a:effectLst/>
                <a:latin typeface="Microsoft YaHei" panose="020B0503020204020204" pitchFamily="34" charset="-122"/>
                <a:ea typeface="Microsoft YaHei" panose="020B0503020204020204" pitchFamily="34" charset="-122"/>
              </a:rPr>
              <a:t>泛化性能</a:t>
            </a:r>
            <a:r>
              <a:rPr lang="zh-CN" altLang="en-US" b="0" i="0" dirty="0">
                <a:solidFill>
                  <a:srgbClr val="333333"/>
                </a:solidFill>
                <a:effectLst/>
                <a:latin typeface="Microsoft YaHei" panose="020B0503020204020204" pitchFamily="34" charset="-122"/>
                <a:ea typeface="Microsoft YaHei" panose="020B0503020204020204" pitchFamily="34" charset="-122"/>
              </a:rPr>
              <a:t>：</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1200150" lvl="2" indent="-285750">
              <a:lnSpc>
                <a:spcPct val="150000"/>
              </a:lnSpc>
              <a:spcBef>
                <a:spcPts val="600"/>
              </a:spcBef>
              <a:buFont typeface="Arial" panose="020B0604020202020204" pitchFamily="34" charset="0"/>
              <a:buChar char="•"/>
            </a:pPr>
            <a:r>
              <a:rPr lang="zh-CN" altLang="en-US" b="0" i="0" dirty="0">
                <a:solidFill>
                  <a:srgbClr val="333333"/>
                </a:solidFill>
                <a:effectLst/>
                <a:latin typeface="Microsoft YaHei" panose="020B0503020204020204" pitchFamily="34" charset="-122"/>
                <a:ea typeface="Microsoft YaHei" panose="020B0503020204020204" pitchFamily="34" charset="-122"/>
              </a:rPr>
              <a:t>后剪枝通常优于预剪枝</a:t>
            </a:r>
          </a:p>
          <a:p>
            <a:pPr marL="285750" indent="-285750">
              <a:lnSpc>
                <a:spcPct val="150000"/>
              </a:lnSpc>
              <a:buFont typeface="Wingdings" pitchFamily="2" charset="2"/>
              <a:buChar char="p"/>
            </a:pPr>
            <a:endParaRPr lang="zh-CN" altLang="en-US" b="0" i="0" dirty="0">
              <a:solidFill>
                <a:srgbClr val="333333"/>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72732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lstStyle/>
          <a:p>
            <a:r>
              <a:rPr lang="zh-CN" altLang="en-US" dirty="0"/>
              <a:t>第五章 神经网络</a:t>
            </a:r>
          </a:p>
        </p:txBody>
      </p:sp>
    </p:spTree>
    <p:extLst>
      <p:ext uri="{BB962C8B-B14F-4D97-AF65-F5344CB8AC3E}">
        <p14:creationId xmlns:p14="http://schemas.microsoft.com/office/powerpoint/2010/main" val="2671041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tx2"/>
                </a:solidFill>
                <a:latin typeface="Century Gothic" panose="020B0502020202020204" pitchFamily="34" charset="0"/>
                <a:ea typeface="+mj-ea"/>
              </a:rPr>
              <a:t>激活函数需要满足什么性质？</a:t>
            </a:r>
            <a:endParaRPr lang="zh-CN" altLang="en-US" dirty="0"/>
          </a:p>
        </p:txBody>
      </p:sp>
      <p:sp>
        <p:nvSpPr>
          <p:cNvPr id="3" name="内容占位符 2">
            <a:extLst>
              <a:ext uri="{FF2B5EF4-FFF2-40B4-BE49-F238E27FC236}">
                <a16:creationId xmlns:a16="http://schemas.microsoft.com/office/drawing/2014/main" id="{E44A0630-397F-8ED8-D381-97298A72D07E}"/>
              </a:ext>
            </a:extLst>
          </p:cNvPr>
          <p:cNvSpPr txBox="1">
            <a:spLocks/>
          </p:cNvSpPr>
          <p:nvPr/>
        </p:nvSpPr>
        <p:spPr>
          <a:xfrm>
            <a:off x="464483" y="1235756"/>
            <a:ext cx="7906632" cy="49255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400" dirty="0">
                <a:latin typeface="+mn-ea"/>
              </a:rPr>
              <a:t>为什么要选择连续并可导（允许少数点上不可导）的非线性函数？</a:t>
            </a:r>
            <a:endParaRPr lang="en-US" altLang="zh-CN" sz="2400" dirty="0">
              <a:latin typeface="+mn-ea"/>
            </a:endParaRPr>
          </a:p>
          <a:p>
            <a:pPr lvl="1">
              <a:lnSpc>
                <a:spcPct val="150000"/>
              </a:lnSpc>
            </a:pPr>
            <a:r>
              <a:rPr lang="zh-CN" altLang="en-US" sz="2000" dirty="0">
                <a:latin typeface="+mn-ea"/>
              </a:rPr>
              <a:t>可导的激活函数可以直接利用数值优化的方法来学习网络参数。</a:t>
            </a:r>
            <a:endParaRPr lang="en-US" altLang="zh-CN" sz="2000" dirty="0">
              <a:latin typeface="+mn-ea"/>
            </a:endParaRPr>
          </a:p>
          <a:p>
            <a:pPr lvl="1">
              <a:lnSpc>
                <a:spcPct val="150000"/>
              </a:lnSpc>
            </a:pPr>
            <a:r>
              <a:rPr lang="zh-CN" altLang="en-US" sz="2000" dirty="0">
                <a:latin typeface="+mn-ea"/>
              </a:rPr>
              <a:t>为了增强网络的表示能力和学习能力，若激活函数仍是线性函数，那么再多层的神经网络都只能拟合一个线性函数。</a:t>
            </a:r>
            <a:endParaRPr lang="en-US" altLang="zh-CN" sz="2000" dirty="0">
              <a:latin typeface="+mn-ea"/>
            </a:endParaRPr>
          </a:p>
          <a:p>
            <a:pPr lvl="1">
              <a:lnSpc>
                <a:spcPct val="150000"/>
              </a:lnSpc>
            </a:pPr>
            <a:endParaRPr lang="en-US" altLang="zh-CN" sz="2000" dirty="0">
              <a:latin typeface="+mn-ea"/>
            </a:endParaRPr>
          </a:p>
          <a:p>
            <a:pPr marL="0" indent="0">
              <a:buFont typeface="Arial" panose="020B0604020202020204" pitchFamily="34" charset="0"/>
              <a:buNone/>
            </a:pPr>
            <a:endParaRPr lang="en-US" altLang="zh-CN"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8543149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tx2"/>
                </a:solidFill>
                <a:latin typeface="Century Gothic" panose="020B0502020202020204" pitchFamily="34" charset="0"/>
                <a:ea typeface="+mj-ea"/>
              </a:rPr>
              <a:t>激活函数需要满足什么性质？</a:t>
            </a:r>
            <a:endParaRPr lang="zh-CN" altLang="en-US" dirty="0"/>
          </a:p>
        </p:txBody>
      </p:sp>
      <p:sp>
        <p:nvSpPr>
          <p:cNvPr id="4" name="内容占位符 2">
            <a:extLst>
              <a:ext uri="{FF2B5EF4-FFF2-40B4-BE49-F238E27FC236}">
                <a16:creationId xmlns:a16="http://schemas.microsoft.com/office/drawing/2014/main" id="{08A0AC86-05FB-C127-6170-7134D33CEE39}"/>
              </a:ext>
            </a:extLst>
          </p:cNvPr>
          <p:cNvSpPr txBox="1">
            <a:spLocks/>
          </p:cNvSpPr>
          <p:nvPr/>
        </p:nvSpPr>
        <p:spPr>
          <a:xfrm>
            <a:off x="355625" y="1159556"/>
            <a:ext cx="8124346" cy="48602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400" dirty="0">
                <a:latin typeface="+mn-ea"/>
              </a:rPr>
              <a:t>为什么连续并可导（允许少数点上不可导）的非线性函数？</a:t>
            </a:r>
            <a:endParaRPr lang="en-US" altLang="zh-CN" sz="2400" dirty="0">
              <a:latin typeface="+mn-ea"/>
            </a:endParaRPr>
          </a:p>
          <a:p>
            <a:pPr lvl="1">
              <a:lnSpc>
                <a:spcPct val="150000"/>
              </a:lnSpc>
            </a:pPr>
            <a:r>
              <a:rPr lang="zh-CN" altLang="en-US" sz="2000" dirty="0">
                <a:latin typeface="+mn-ea"/>
              </a:rPr>
              <a:t>可导的激活函数可以直接利用数值优化的方法来学习网络参数。</a:t>
            </a:r>
            <a:endParaRPr lang="en-US" altLang="zh-CN" sz="2000" dirty="0">
              <a:latin typeface="+mn-ea"/>
            </a:endParaRPr>
          </a:p>
          <a:p>
            <a:pPr>
              <a:lnSpc>
                <a:spcPct val="150000"/>
              </a:lnSpc>
              <a:buFont typeface="Wingdings" pitchFamily="2" charset="2"/>
              <a:buChar char="Ø"/>
            </a:pPr>
            <a:r>
              <a:rPr lang="zh-CN" altLang="en-US" sz="2400" dirty="0">
                <a:latin typeface="+mn-ea"/>
              </a:rPr>
              <a:t>激活函数及其导函数为什么要尽可能的简单？</a:t>
            </a:r>
            <a:endParaRPr lang="en-US" altLang="zh-CN" sz="2400" dirty="0">
              <a:latin typeface="+mn-ea"/>
            </a:endParaRPr>
          </a:p>
          <a:p>
            <a:pPr lvl="1">
              <a:lnSpc>
                <a:spcPct val="150000"/>
              </a:lnSpc>
            </a:pPr>
            <a:r>
              <a:rPr lang="zh-CN" altLang="en-US" sz="2000" dirty="0">
                <a:latin typeface="+mn-ea"/>
              </a:rPr>
              <a:t>有利于提高网络计算效率。  </a:t>
            </a:r>
            <a:endParaRPr lang="en-US" altLang="zh-CN" sz="2000" dirty="0">
              <a:latin typeface="+mn-ea"/>
            </a:endParaRPr>
          </a:p>
          <a:p>
            <a:pPr marL="0" indent="0">
              <a:buFont typeface="Arial" panose="020B0604020202020204" pitchFamily="34" charset="0"/>
              <a:buNone/>
            </a:pPr>
            <a:endParaRPr lang="en-US" altLang="zh-CN"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124922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b="1" dirty="0">
                <a:solidFill>
                  <a:schemeClr val="tx2"/>
                </a:solidFill>
                <a:latin typeface="Century Gothic" panose="020B0502020202020204" pitchFamily="34" charset="0"/>
                <a:ea typeface="+mj-ea"/>
              </a:rPr>
              <a:t>激活函数需要满足什么性质？</a:t>
            </a:r>
            <a:endParaRPr lang="zh-CN" altLang="en-US" dirty="0"/>
          </a:p>
        </p:txBody>
      </p:sp>
      <p:sp>
        <p:nvSpPr>
          <p:cNvPr id="3" name="内容占位符 2">
            <a:extLst>
              <a:ext uri="{FF2B5EF4-FFF2-40B4-BE49-F238E27FC236}">
                <a16:creationId xmlns:a16="http://schemas.microsoft.com/office/drawing/2014/main" id="{CAD8DB47-5803-5BFE-6AE1-E896895DEB08}"/>
              </a:ext>
            </a:extLst>
          </p:cNvPr>
          <p:cNvSpPr txBox="1">
            <a:spLocks/>
          </p:cNvSpPr>
          <p:nvPr/>
        </p:nvSpPr>
        <p:spPr>
          <a:xfrm>
            <a:off x="260350" y="1126897"/>
            <a:ext cx="8176079" cy="51650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itchFamily="2" charset="2"/>
              <a:buChar char="Ø"/>
            </a:pPr>
            <a:r>
              <a:rPr lang="zh-CN" altLang="en-US" sz="2400" dirty="0">
                <a:highlight>
                  <a:srgbClr val="FFFF00"/>
                </a:highlight>
                <a:latin typeface="+mn-ea"/>
              </a:rPr>
              <a:t>连续并可导（允许少数点上不可导）的非线性函数。</a:t>
            </a:r>
            <a:endParaRPr lang="en-US" altLang="zh-CN" sz="2400" dirty="0">
              <a:highlight>
                <a:srgbClr val="FFFF00"/>
              </a:highlight>
              <a:latin typeface="+mn-ea"/>
            </a:endParaRPr>
          </a:p>
          <a:p>
            <a:pPr lvl="1">
              <a:lnSpc>
                <a:spcPct val="150000"/>
              </a:lnSpc>
            </a:pPr>
            <a:r>
              <a:rPr lang="zh-CN" altLang="en-US" sz="2000" dirty="0">
                <a:highlight>
                  <a:srgbClr val="FFFF00"/>
                </a:highlight>
                <a:latin typeface="+mn-ea"/>
              </a:rPr>
              <a:t>可导的激活函数可以直接利用数值优化的方法来学习网络参数。</a:t>
            </a:r>
            <a:endParaRPr lang="en-US" altLang="zh-CN" sz="2000" dirty="0">
              <a:highlight>
                <a:srgbClr val="FFFF00"/>
              </a:highlight>
              <a:latin typeface="+mn-ea"/>
            </a:endParaRPr>
          </a:p>
          <a:p>
            <a:pPr lvl="1">
              <a:lnSpc>
                <a:spcPct val="150000"/>
              </a:lnSpc>
            </a:pPr>
            <a:r>
              <a:rPr lang="zh-CN" altLang="en-US" sz="2000" dirty="0">
                <a:highlight>
                  <a:srgbClr val="FFFF00"/>
                </a:highlight>
                <a:latin typeface="+mn-ea"/>
              </a:rPr>
              <a:t>为了增强网络的表示能力和学习能力，若激活函数仍是线性函数，那么再多层的神经网络都只能拟合一个线性函数。</a:t>
            </a:r>
            <a:endParaRPr lang="en-US" altLang="zh-CN" sz="2000" dirty="0">
              <a:highlight>
                <a:srgbClr val="FFFF00"/>
              </a:highlight>
              <a:latin typeface="+mn-ea"/>
            </a:endParaRPr>
          </a:p>
          <a:p>
            <a:pPr>
              <a:lnSpc>
                <a:spcPct val="150000"/>
              </a:lnSpc>
              <a:buFont typeface="Wingdings" pitchFamily="2" charset="2"/>
              <a:buChar char="Ø"/>
            </a:pPr>
            <a:r>
              <a:rPr lang="zh-CN" altLang="en-US" sz="2400" dirty="0">
                <a:highlight>
                  <a:srgbClr val="FFFF00"/>
                </a:highlight>
                <a:latin typeface="+mn-ea"/>
              </a:rPr>
              <a:t>激活函数及其导函数要尽可能的简单</a:t>
            </a:r>
            <a:endParaRPr lang="en-US" altLang="zh-CN" sz="2400" dirty="0">
              <a:highlight>
                <a:srgbClr val="FFFF00"/>
              </a:highlight>
              <a:latin typeface="+mn-ea"/>
            </a:endParaRPr>
          </a:p>
          <a:p>
            <a:pPr lvl="1">
              <a:lnSpc>
                <a:spcPct val="150000"/>
              </a:lnSpc>
            </a:pPr>
            <a:r>
              <a:rPr lang="zh-CN" altLang="en-US" sz="2000" dirty="0">
                <a:highlight>
                  <a:srgbClr val="FFFF00"/>
                </a:highlight>
                <a:latin typeface="+mn-ea"/>
              </a:rPr>
              <a:t>有利于提高网络计算效率。  </a:t>
            </a:r>
            <a:endParaRPr lang="en-US" altLang="zh-CN" sz="2000" dirty="0">
              <a:highlight>
                <a:srgbClr val="FFFF00"/>
              </a:highlight>
              <a:latin typeface="+mn-ea"/>
            </a:endParaRPr>
          </a:p>
          <a:p>
            <a:pPr>
              <a:lnSpc>
                <a:spcPct val="150000"/>
              </a:lnSpc>
              <a:buFont typeface="Wingdings" pitchFamily="2" charset="2"/>
              <a:buChar char="Ø"/>
            </a:pPr>
            <a:r>
              <a:rPr lang="zh-CN" altLang="en-US" sz="2400" dirty="0">
                <a:highlight>
                  <a:srgbClr val="FFFF00"/>
                </a:highlight>
                <a:latin typeface="+mn-ea"/>
              </a:rPr>
              <a:t>激活函数的导函数的值域为什么要在一个合适的区间内？</a:t>
            </a:r>
            <a:endParaRPr lang="en-US" altLang="zh-CN" sz="2400" dirty="0">
              <a:highlight>
                <a:srgbClr val="FFFF00"/>
              </a:highlight>
              <a:latin typeface="+mn-ea"/>
            </a:endParaRPr>
          </a:p>
          <a:p>
            <a:pPr lvl="1">
              <a:lnSpc>
                <a:spcPct val="150000"/>
              </a:lnSpc>
            </a:pPr>
            <a:r>
              <a:rPr lang="zh-CN" altLang="en-US" sz="2000" dirty="0">
                <a:highlight>
                  <a:srgbClr val="FFFF00"/>
                </a:highlight>
                <a:latin typeface="+mn-ea"/>
              </a:rPr>
              <a:t>不能太大也不能太小，否则会影响训练的效率和稳定性。</a:t>
            </a:r>
            <a:endParaRPr lang="en-US" altLang="zh-CN" sz="2000" dirty="0">
              <a:highlight>
                <a:srgbClr val="FFFF00"/>
              </a:highlight>
              <a:latin typeface="+mn-ea"/>
            </a:endParaRPr>
          </a:p>
          <a:p>
            <a:pPr marL="0" indent="0">
              <a:buFont typeface="Arial" panose="020B0604020202020204" pitchFamily="34" charset="0"/>
              <a:buNone/>
            </a:pPr>
            <a:endParaRPr lang="en-US" altLang="zh-CN"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3178878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常见激活函数</a:t>
            </a:r>
            <a:endParaRPr lang="zh-CN" altLang="en-US" dirty="0"/>
          </a:p>
        </p:txBody>
      </p:sp>
      <p:sp>
        <p:nvSpPr>
          <p:cNvPr id="3" name="内容占位符 3">
            <a:extLst>
              <a:ext uri="{FF2B5EF4-FFF2-40B4-BE49-F238E27FC236}">
                <a16:creationId xmlns:a16="http://schemas.microsoft.com/office/drawing/2014/main" id="{0F6D22B4-7E64-FDE1-948D-BB0A2D05ADDA}"/>
              </a:ext>
            </a:extLst>
          </p:cNvPr>
          <p:cNvSpPr txBox="1">
            <a:spLocks/>
          </p:cNvSpPr>
          <p:nvPr/>
        </p:nvSpPr>
        <p:spPr>
          <a:xfrm>
            <a:off x="395208" y="1402721"/>
            <a:ext cx="10972800" cy="4937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sz="2400" b="1" dirty="0">
                <a:latin typeface="+mn-ea"/>
              </a:rPr>
              <a:t> </a:t>
            </a:r>
            <a:r>
              <a:rPr lang="en-US" altLang="zh-CN" sz="2400" b="1" dirty="0">
                <a:latin typeface="+mn-ea"/>
              </a:rPr>
              <a:t>Sigmoid</a:t>
            </a:r>
            <a:r>
              <a:rPr lang="zh-CN" altLang="en-US" sz="2400" b="1" dirty="0">
                <a:latin typeface="+mn-ea"/>
              </a:rPr>
              <a:t>激活函数</a:t>
            </a:r>
            <a:endParaRPr lang="en-US" altLang="zh-CN" sz="2400" b="1" dirty="0">
              <a:latin typeface="+mn-ea"/>
            </a:endParaRPr>
          </a:p>
          <a:p>
            <a:endParaRPr lang="en-US" altLang="zh-CN" sz="2400" dirty="0">
              <a:latin typeface="+mn-ea"/>
            </a:endParaRPr>
          </a:p>
          <a:p>
            <a:endParaRPr lang="en-US" altLang="zh-CN" sz="2400" dirty="0">
              <a:latin typeface="+mn-ea"/>
            </a:endParaRPr>
          </a:p>
          <a:p>
            <a:endParaRPr lang="en-US" altLang="zh-CN" sz="2400" dirty="0">
              <a:latin typeface="+mn-ea"/>
            </a:endParaRPr>
          </a:p>
          <a:p>
            <a:endParaRPr lang="en-US" altLang="zh-CN" sz="2400" dirty="0">
              <a:latin typeface="+mn-ea"/>
            </a:endParaRPr>
          </a:p>
          <a:p>
            <a:endParaRPr lang="en-US" altLang="zh-CN" sz="2400" dirty="0">
              <a:latin typeface="+mn-ea"/>
            </a:endParaRPr>
          </a:p>
          <a:p>
            <a:pPr>
              <a:buFont typeface="Wingdings" pitchFamily="2" charset="2"/>
              <a:buChar char="Ø"/>
            </a:pPr>
            <a:r>
              <a:rPr lang="zh-CN" altLang="en-US" sz="2400" b="1" dirty="0">
                <a:latin typeface="+mn-ea"/>
              </a:rPr>
              <a:t> 性质：</a:t>
            </a:r>
            <a:endParaRPr lang="en-US" altLang="zh-CN" sz="2400" b="1" dirty="0">
              <a:latin typeface="+mn-ea"/>
            </a:endParaRPr>
          </a:p>
          <a:p>
            <a:pPr lvl="1"/>
            <a:r>
              <a:rPr lang="zh-CN" altLang="en-US" dirty="0">
                <a:latin typeface="+mn-ea"/>
              </a:rPr>
              <a:t>良好的可解释性</a:t>
            </a:r>
            <a:endParaRPr lang="en-US" altLang="zh-CN" dirty="0">
              <a:latin typeface="+mn-ea"/>
            </a:endParaRPr>
          </a:p>
          <a:p>
            <a:pPr marL="205978" lvl="1" indent="0">
              <a:buFont typeface="Arial" panose="020B0604020202020204" pitchFamily="34" charset="0"/>
              <a:buNone/>
            </a:pPr>
            <a:endParaRPr lang="zh-CN" altLang="en-US" dirty="0">
              <a:latin typeface="FangSong" panose="02010609060101010101" pitchFamily="49" charset="-122"/>
              <a:ea typeface="FangSong" panose="02010609060101010101" pitchFamily="49" charset="-122"/>
            </a:endParaRPr>
          </a:p>
        </p:txBody>
      </p:sp>
      <p:pic>
        <p:nvPicPr>
          <p:cNvPr id="4" name="图片 3" descr="屏幕剪辑">
            <a:extLst>
              <a:ext uri="{FF2B5EF4-FFF2-40B4-BE49-F238E27FC236}">
                <a16:creationId xmlns:a16="http://schemas.microsoft.com/office/drawing/2014/main" id="{19EF45E0-A620-94CD-B11E-A5B33F7AB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560" y="1402721"/>
            <a:ext cx="5649440" cy="4357539"/>
          </a:xfrm>
          <a:prstGeom prst="rect">
            <a:avLst/>
          </a:prstGeom>
        </p:spPr>
      </p:pic>
    </p:spTree>
    <p:extLst>
      <p:ext uri="{BB962C8B-B14F-4D97-AF65-F5344CB8AC3E}">
        <p14:creationId xmlns:p14="http://schemas.microsoft.com/office/powerpoint/2010/main" val="330685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solidFill>
                <a:latin typeface="Microsoft YaHei" panose="020B0503020204020204" pitchFamily="34" charset="-122"/>
                <a:ea typeface="Microsoft YaHei" panose="020B0503020204020204" pitchFamily="34" charset="-122"/>
              </a:rPr>
              <a:t>1</a:t>
            </a:r>
            <a:r>
              <a:rPr lang="zh-CN" altLang="en-US" dirty="0">
                <a:solidFill>
                  <a:schemeClr val="tx1"/>
                </a:solidFill>
                <a:latin typeface="Microsoft YaHei" panose="020B0503020204020204" pitchFamily="34" charset="-122"/>
                <a:ea typeface="Microsoft YaHei" panose="020B0503020204020204" pitchFamily="34" charset="-122"/>
              </a:rPr>
              <a:t>基本术语</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任务</a:t>
            </a:r>
          </a:p>
        </p:txBody>
      </p:sp>
      <p:sp>
        <p:nvSpPr>
          <p:cNvPr id="9" name="内容占位符 2"/>
          <p:cNvSpPr txBox="1">
            <a:spLocks/>
          </p:cNvSpPr>
          <p:nvPr/>
        </p:nvSpPr>
        <p:spPr>
          <a:xfrm>
            <a:off x="806696" y="1280201"/>
            <a:ext cx="5851102" cy="3225475"/>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150000"/>
              </a:lnSpc>
              <a:buFont typeface="Wingdings" pitchFamily="2" charset="2"/>
              <a:buChar char="p"/>
            </a:pPr>
            <a:r>
              <a:rPr lang="zh-CN" altLang="en-US" sz="2200" dirty="0"/>
              <a:t>预测目标：</a:t>
            </a:r>
            <a:endParaRPr lang="en-US" altLang="zh-CN" sz="2200" dirty="0"/>
          </a:p>
          <a:p>
            <a:pPr lvl="1">
              <a:lnSpc>
                <a:spcPct val="150000"/>
              </a:lnSpc>
            </a:pPr>
            <a:r>
              <a:rPr lang="zh-CN" altLang="en-US" sz="2000" dirty="0"/>
              <a:t>分类</a:t>
            </a:r>
            <a:r>
              <a:rPr lang="en-US" altLang="zh-CN" sz="2000" dirty="0"/>
              <a:t>:</a:t>
            </a:r>
            <a:r>
              <a:rPr lang="zh-CN" altLang="en-US" sz="2000" dirty="0"/>
              <a:t>离散值</a:t>
            </a:r>
            <a:endParaRPr lang="en-US" altLang="zh-CN" sz="2000" dirty="0"/>
          </a:p>
          <a:p>
            <a:pPr lvl="2">
              <a:lnSpc>
                <a:spcPct val="150000"/>
              </a:lnSpc>
            </a:pPr>
            <a:r>
              <a:rPr lang="zh-CN" altLang="en-US" sz="1800" strike="sngStrike" dirty="0"/>
              <a:t>二分类</a:t>
            </a:r>
            <a:r>
              <a:rPr lang="en-US" altLang="zh-CN" sz="1800" strike="sngStrike" dirty="0"/>
              <a:t>:</a:t>
            </a:r>
            <a:r>
              <a:rPr lang="zh-CN" altLang="en-US" sz="1800" strike="sngStrike" dirty="0"/>
              <a:t>好瓜</a:t>
            </a:r>
            <a:r>
              <a:rPr lang="en-US" altLang="zh-CN" sz="1800" strike="sngStrike" dirty="0"/>
              <a:t>;</a:t>
            </a:r>
            <a:r>
              <a:rPr lang="zh-CN" altLang="en-US" sz="1800" strike="sngStrike" dirty="0"/>
              <a:t>坏瓜</a:t>
            </a:r>
            <a:endParaRPr lang="en-US" altLang="zh-CN" sz="1800" strike="sngStrike" dirty="0"/>
          </a:p>
          <a:p>
            <a:pPr lvl="2">
              <a:lnSpc>
                <a:spcPct val="150000"/>
              </a:lnSpc>
            </a:pPr>
            <a:r>
              <a:rPr lang="zh-CN" altLang="en-US" sz="1800" strike="sngStrike" dirty="0"/>
              <a:t>多分类</a:t>
            </a:r>
            <a:r>
              <a:rPr lang="en-US" altLang="zh-CN" sz="1800" strike="sngStrike" dirty="0"/>
              <a:t>:</a:t>
            </a:r>
            <a:r>
              <a:rPr lang="zh-CN" altLang="en-US" sz="1800" strike="sngStrike" dirty="0"/>
              <a:t>冬瓜</a:t>
            </a:r>
            <a:r>
              <a:rPr lang="en-US" altLang="zh-CN" sz="1800" strike="sngStrike" dirty="0"/>
              <a:t>;</a:t>
            </a:r>
            <a:r>
              <a:rPr lang="zh-CN" altLang="en-US" sz="1800" strike="sngStrike" dirty="0"/>
              <a:t>南瓜</a:t>
            </a:r>
            <a:r>
              <a:rPr lang="en-US" altLang="zh-CN" sz="1800" strike="sngStrike" dirty="0"/>
              <a:t>;</a:t>
            </a:r>
            <a:r>
              <a:rPr lang="zh-CN" altLang="en-US" sz="1800" strike="sngStrike" dirty="0"/>
              <a:t>西瓜 </a:t>
            </a:r>
            <a:endParaRPr lang="en-US" altLang="zh-CN" sz="1800" strike="sngStrike" dirty="0"/>
          </a:p>
          <a:p>
            <a:pPr lvl="1">
              <a:lnSpc>
                <a:spcPct val="150000"/>
              </a:lnSpc>
            </a:pPr>
            <a:r>
              <a:rPr lang="zh-CN" altLang="en-US" sz="2000" dirty="0"/>
              <a:t>回归</a:t>
            </a:r>
            <a:r>
              <a:rPr lang="en-US" altLang="zh-CN" sz="2000" dirty="0"/>
              <a:t>:</a:t>
            </a:r>
            <a:r>
              <a:rPr lang="zh-CN" altLang="en-US" sz="2000" dirty="0"/>
              <a:t>连续值</a:t>
            </a:r>
            <a:endParaRPr lang="en-US" altLang="zh-CN" sz="2000" dirty="0"/>
          </a:p>
          <a:p>
            <a:pPr lvl="2">
              <a:lnSpc>
                <a:spcPct val="150000"/>
              </a:lnSpc>
            </a:pPr>
            <a:r>
              <a:rPr lang="zh-CN" altLang="en-US" sz="1800" strike="sngStrike" dirty="0"/>
              <a:t>瓜的成熟度</a:t>
            </a:r>
            <a:endParaRPr lang="en-US" altLang="zh-CN" sz="1800" strike="sngStrike" dirty="0"/>
          </a:p>
          <a:p>
            <a:pPr lvl="1">
              <a:lnSpc>
                <a:spcPct val="150000"/>
              </a:lnSpc>
            </a:pPr>
            <a:r>
              <a:rPr lang="zh-CN" altLang="en-US" sz="2000" dirty="0"/>
              <a:t>聚类</a:t>
            </a:r>
            <a:r>
              <a:rPr lang="en-US" altLang="zh-CN" sz="2000" dirty="0"/>
              <a:t>:</a:t>
            </a:r>
            <a:r>
              <a:rPr lang="zh-CN" altLang="en-US" sz="2000" dirty="0"/>
              <a:t>无标记信息</a:t>
            </a:r>
            <a:endParaRPr lang="en-US" altLang="zh-CN" sz="2000" dirty="0"/>
          </a:p>
          <a:p>
            <a:pPr lvl="1"/>
            <a:endParaRPr lang="en-US" altLang="zh-CN" sz="1800" dirty="0"/>
          </a:p>
        </p:txBody>
      </p:sp>
    </p:spTree>
    <p:extLst>
      <p:ext uri="{BB962C8B-B14F-4D97-AF65-F5344CB8AC3E}">
        <p14:creationId xmlns:p14="http://schemas.microsoft.com/office/powerpoint/2010/main" val="36710922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常见激活函数</a:t>
            </a:r>
            <a:endParaRPr lang="zh-CN" altLang="en-US" dirty="0"/>
          </a:p>
        </p:txBody>
      </p:sp>
      <p:pic>
        <p:nvPicPr>
          <p:cNvPr id="4" name="图片 3" descr="屏幕剪辑">
            <a:extLst>
              <a:ext uri="{FF2B5EF4-FFF2-40B4-BE49-F238E27FC236}">
                <a16:creationId xmlns:a16="http://schemas.microsoft.com/office/drawing/2014/main" id="{19EF45E0-A620-94CD-B11E-A5B33F7AB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807" y="1268413"/>
            <a:ext cx="5167193" cy="3985571"/>
          </a:xfrm>
          <a:prstGeom prst="rect">
            <a:avLst/>
          </a:prstGeom>
        </p:spPr>
      </p:pic>
      <p:sp>
        <p:nvSpPr>
          <p:cNvPr id="5" name="内容占位符 3">
            <a:extLst>
              <a:ext uri="{FF2B5EF4-FFF2-40B4-BE49-F238E27FC236}">
                <a16:creationId xmlns:a16="http://schemas.microsoft.com/office/drawing/2014/main" id="{81446816-0E5F-D4BB-F0E1-AE962513DFA6}"/>
              </a:ext>
            </a:extLst>
          </p:cNvPr>
          <p:cNvSpPr txBox="1">
            <a:spLocks/>
          </p:cNvSpPr>
          <p:nvPr/>
        </p:nvSpPr>
        <p:spPr>
          <a:xfrm>
            <a:off x="174677" y="1268413"/>
            <a:ext cx="4397324"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1C314E"/>
              </a:buClr>
              <a:buFont typeface="Wingdings" pitchFamily="2" charset="2"/>
              <a:buChar char="Ø"/>
            </a:pPr>
            <a:r>
              <a:rPr lang="en-US" altLang="zh-CN" sz="2400" b="1" dirty="0">
                <a:latin typeface="+mn-ea"/>
              </a:rPr>
              <a:t>Sigmoid</a:t>
            </a:r>
            <a:r>
              <a:rPr lang="zh-CN" altLang="en-US" sz="2400" b="1" dirty="0">
                <a:latin typeface="+mn-ea"/>
              </a:rPr>
              <a:t>函数的缺陷：</a:t>
            </a:r>
            <a:endParaRPr lang="en-US" altLang="zh-CN" sz="2400" b="1" dirty="0">
              <a:latin typeface="+mn-ea"/>
            </a:endParaRPr>
          </a:p>
          <a:p>
            <a:pPr lvl="1">
              <a:lnSpc>
                <a:spcPct val="150000"/>
              </a:lnSpc>
            </a:pPr>
            <a:r>
              <a:rPr lang="zh-CN" altLang="en-US" sz="2000" dirty="0">
                <a:latin typeface="+mn-ea"/>
              </a:rPr>
              <a:t>梯度消失，在靠近两端时，梯度几乎为</a:t>
            </a:r>
            <a:r>
              <a:rPr lang="en-US" altLang="zh-CN" sz="2000" dirty="0">
                <a:latin typeface="+mn-ea"/>
              </a:rPr>
              <a:t>0</a:t>
            </a:r>
            <a:r>
              <a:rPr lang="zh-CN" altLang="en-US" sz="2000" dirty="0">
                <a:latin typeface="+mn-ea"/>
              </a:rPr>
              <a:t>，造成模型不收敛。</a:t>
            </a:r>
            <a:endParaRPr lang="en-US" altLang="zh-CN" sz="2000" dirty="0">
              <a:latin typeface="+mn-ea"/>
            </a:endParaRPr>
          </a:p>
          <a:p>
            <a:pPr lvl="1">
              <a:lnSpc>
                <a:spcPct val="150000"/>
              </a:lnSpc>
            </a:pPr>
            <a:r>
              <a:rPr lang="zh-CN" altLang="en-US" sz="2000" dirty="0">
                <a:latin typeface="+mn-ea"/>
              </a:rPr>
              <a:t>输出不以</a:t>
            </a:r>
            <a:r>
              <a:rPr lang="en-US" altLang="zh-CN" sz="2000" dirty="0">
                <a:latin typeface="+mn-ea"/>
              </a:rPr>
              <a:t>0</a:t>
            </a:r>
            <a:r>
              <a:rPr lang="zh-CN" altLang="en-US" sz="2000" dirty="0">
                <a:latin typeface="+mn-ea"/>
              </a:rPr>
              <a:t>为均值，输出为全正的数值，导致梯度永远是正的。</a:t>
            </a:r>
            <a:endParaRPr lang="en-US" altLang="zh-CN" sz="2000" dirty="0">
              <a:latin typeface="+mn-ea"/>
            </a:endParaRPr>
          </a:p>
          <a:p>
            <a:pPr lvl="1">
              <a:lnSpc>
                <a:spcPct val="150000"/>
              </a:lnSpc>
              <a:buFont typeface="Wingdings" pitchFamily="2" charset="2"/>
              <a:buChar char="p"/>
            </a:pPr>
            <a:r>
              <a:rPr lang="en-US" altLang="zh-CN" sz="2000" dirty="0">
                <a:latin typeface="+mn-ea"/>
              </a:rPr>
              <a:t>Tanh</a:t>
            </a:r>
            <a:r>
              <a:rPr lang="zh-CN" altLang="en-US" sz="2000" dirty="0">
                <a:latin typeface="+mn-ea"/>
              </a:rPr>
              <a:t>激活函数可以在一定程度上解决第二个问题，但是仍然存在梯度消失的问题。</a:t>
            </a:r>
            <a:endParaRPr lang="en-US" altLang="zh-CN" sz="2000" dirty="0">
              <a:latin typeface="+mn-ea"/>
            </a:endParaRPr>
          </a:p>
          <a:p>
            <a:pPr lvl="1"/>
            <a:endParaRPr lang="en-US" altLang="zh-CN" dirty="0">
              <a:latin typeface="+mn-ea"/>
            </a:endParaRPr>
          </a:p>
          <a:p>
            <a:pPr lvl="1"/>
            <a:endParaRPr lang="zh-CN" altLang="en-US" dirty="0">
              <a:latin typeface="+mn-ea"/>
            </a:endParaRPr>
          </a:p>
        </p:txBody>
      </p:sp>
    </p:spTree>
    <p:extLst>
      <p:ext uri="{BB962C8B-B14F-4D97-AF65-F5344CB8AC3E}">
        <p14:creationId xmlns:p14="http://schemas.microsoft.com/office/powerpoint/2010/main" val="22219193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常见激活函数</a:t>
            </a:r>
            <a:endParaRPr lang="zh-CN" altLang="en-US" dirty="0"/>
          </a:p>
        </p:txBody>
      </p:sp>
      <p:pic>
        <p:nvPicPr>
          <p:cNvPr id="3" name="图片 2" descr="屏幕剪辑">
            <a:extLst>
              <a:ext uri="{FF2B5EF4-FFF2-40B4-BE49-F238E27FC236}">
                <a16:creationId xmlns:a16="http://schemas.microsoft.com/office/drawing/2014/main" id="{F0121A38-FBD7-2CA8-EF7E-3A6DD95A0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02" y="1095917"/>
            <a:ext cx="2224128" cy="1244222"/>
          </a:xfrm>
          <a:prstGeom prst="rect">
            <a:avLst/>
          </a:prstGeom>
        </p:spPr>
      </p:pic>
      <p:pic>
        <p:nvPicPr>
          <p:cNvPr id="6" name="图片 5" descr="屏幕剪辑">
            <a:extLst>
              <a:ext uri="{FF2B5EF4-FFF2-40B4-BE49-F238E27FC236}">
                <a16:creationId xmlns:a16="http://schemas.microsoft.com/office/drawing/2014/main" id="{CFAD6B07-04C5-21FF-596B-6FA215877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89" y="2438442"/>
            <a:ext cx="3733865" cy="1261878"/>
          </a:xfrm>
          <a:prstGeom prst="rect">
            <a:avLst/>
          </a:prstGeom>
        </p:spPr>
      </p:pic>
      <p:pic>
        <p:nvPicPr>
          <p:cNvPr id="7" name="图片 6" descr="屏幕剪辑">
            <a:extLst>
              <a:ext uri="{FF2B5EF4-FFF2-40B4-BE49-F238E27FC236}">
                <a16:creationId xmlns:a16="http://schemas.microsoft.com/office/drawing/2014/main" id="{82CB5056-91E6-6A0D-2373-98BA02338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73" y="3583857"/>
            <a:ext cx="3387739" cy="1212186"/>
          </a:xfrm>
          <a:prstGeom prst="rect">
            <a:avLst/>
          </a:prstGeom>
        </p:spPr>
      </p:pic>
      <p:pic>
        <p:nvPicPr>
          <p:cNvPr id="8" name="图片 7" descr="屏幕剪辑">
            <a:extLst>
              <a:ext uri="{FF2B5EF4-FFF2-40B4-BE49-F238E27FC236}">
                <a16:creationId xmlns:a16="http://schemas.microsoft.com/office/drawing/2014/main" id="{D71EE8C0-090E-CBDC-6D35-EEA941F0C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812" y="4723617"/>
            <a:ext cx="3704417" cy="1148428"/>
          </a:xfrm>
          <a:prstGeom prst="rect">
            <a:avLst/>
          </a:prstGeom>
        </p:spPr>
      </p:pic>
      <p:pic>
        <p:nvPicPr>
          <p:cNvPr id="9" name="图片 8" descr="屏幕剪辑">
            <a:extLst>
              <a:ext uri="{FF2B5EF4-FFF2-40B4-BE49-F238E27FC236}">
                <a16:creationId xmlns:a16="http://schemas.microsoft.com/office/drawing/2014/main" id="{6C44300A-670B-2C9D-3BBC-6D902A9E3B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0005" y="838200"/>
            <a:ext cx="4631993" cy="3200484"/>
          </a:xfrm>
          <a:prstGeom prst="rect">
            <a:avLst/>
          </a:prstGeom>
        </p:spPr>
      </p:pic>
      <p:pic>
        <p:nvPicPr>
          <p:cNvPr id="10" name="图片 9" descr="屏幕剪辑">
            <a:extLst>
              <a:ext uri="{FF2B5EF4-FFF2-40B4-BE49-F238E27FC236}">
                <a16:creationId xmlns:a16="http://schemas.microsoft.com/office/drawing/2014/main" id="{CD4DD468-A63B-B6EC-778F-78BB34AF00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8073" y="5872045"/>
            <a:ext cx="2787357" cy="354383"/>
          </a:xfrm>
          <a:prstGeom prst="rect">
            <a:avLst/>
          </a:prstGeom>
        </p:spPr>
      </p:pic>
      <p:sp>
        <p:nvSpPr>
          <p:cNvPr id="11" name="矩形 10">
            <a:extLst>
              <a:ext uri="{FF2B5EF4-FFF2-40B4-BE49-F238E27FC236}">
                <a16:creationId xmlns:a16="http://schemas.microsoft.com/office/drawing/2014/main" id="{1527A18A-0793-6919-B065-3D40C0F36E29}"/>
              </a:ext>
            </a:extLst>
          </p:cNvPr>
          <p:cNvSpPr/>
          <p:nvPr/>
        </p:nvSpPr>
        <p:spPr>
          <a:xfrm>
            <a:off x="4639068" y="4330427"/>
            <a:ext cx="3733865" cy="1689373"/>
          </a:xfrm>
          <a:prstGeom prst="rect">
            <a:avLst/>
          </a:prstGeom>
        </p:spPr>
        <p:txBody>
          <a:bodyPr wrap="square">
            <a:spAutoFit/>
          </a:bodyPr>
          <a:lstStyle/>
          <a:p>
            <a:pPr marL="161924" indent="-285750">
              <a:lnSpc>
                <a:spcPct val="150000"/>
              </a:lnSpc>
              <a:buSzPct val="76000"/>
              <a:buFont typeface="Wingdings" pitchFamily="2" charset="2"/>
              <a:buChar char="Ø"/>
            </a:pPr>
            <a:r>
              <a:rPr lang="zh-CN" altLang="en-US" dirty="0">
                <a:latin typeface="Microsoft YaHei" panose="020B0503020204020204" pitchFamily="34" charset="-122"/>
                <a:ea typeface="Microsoft YaHei" panose="020B0503020204020204" pitchFamily="34" charset="-122"/>
              </a:rPr>
              <a:t>计算上更加高效</a:t>
            </a:r>
          </a:p>
          <a:p>
            <a:pPr marL="161924" indent="-285750">
              <a:lnSpc>
                <a:spcPct val="150000"/>
              </a:lnSpc>
              <a:buSzPct val="76000"/>
              <a:buFont typeface="Wingdings" pitchFamily="2" charset="2"/>
              <a:buChar char="Ø"/>
            </a:pPr>
            <a:r>
              <a:rPr lang="zh-CN" altLang="en-US" dirty="0">
                <a:latin typeface="Microsoft YaHei" panose="020B0503020204020204" pitchFamily="34" charset="-122"/>
                <a:ea typeface="Microsoft YaHei" panose="020B0503020204020204" pitchFamily="34" charset="-122"/>
              </a:rPr>
              <a:t>生物学合理性</a:t>
            </a:r>
            <a:endParaRPr lang="en-US" altLang="zh-CN" dirty="0">
              <a:latin typeface="Microsoft YaHei" panose="020B0503020204020204" pitchFamily="34" charset="-122"/>
              <a:ea typeface="Microsoft YaHei" panose="020B0503020204020204" pitchFamily="34" charset="-122"/>
            </a:endParaRPr>
          </a:p>
          <a:p>
            <a:pPr marL="619124" lvl="1" indent="-285750">
              <a:lnSpc>
                <a:spcPct val="150000"/>
              </a:lnSpc>
              <a:buSzPct val="7600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单侧抑制、宽兴奋边界</a:t>
            </a:r>
            <a:endParaRPr lang="en-US" altLang="zh-CN" dirty="0">
              <a:latin typeface="Microsoft YaHei" panose="020B0503020204020204" pitchFamily="34" charset="-122"/>
              <a:ea typeface="Microsoft YaHei" panose="020B0503020204020204" pitchFamily="34" charset="-122"/>
            </a:endParaRPr>
          </a:p>
          <a:p>
            <a:pPr marL="161924" indent="-285750">
              <a:lnSpc>
                <a:spcPct val="150000"/>
              </a:lnSpc>
              <a:buSzPct val="76000"/>
              <a:buFont typeface="Wingdings" pitchFamily="2" charset="2"/>
              <a:buChar char="Ø"/>
            </a:pPr>
            <a:r>
              <a:rPr lang="zh-CN" altLang="en-US" dirty="0">
                <a:latin typeface="Microsoft YaHei" panose="020B0503020204020204" pitchFamily="34" charset="-122"/>
                <a:ea typeface="Microsoft YaHei" panose="020B0503020204020204" pitchFamily="34" charset="-122"/>
              </a:rPr>
              <a:t>在一定程度上缓解梯度消失问题</a:t>
            </a:r>
          </a:p>
        </p:txBody>
      </p:sp>
    </p:spTree>
    <p:extLst>
      <p:ext uri="{BB962C8B-B14F-4D97-AF65-F5344CB8AC3E}">
        <p14:creationId xmlns:p14="http://schemas.microsoft.com/office/powerpoint/2010/main" val="14989484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人工神经网络</a:t>
            </a:r>
            <a:endParaRPr lang="zh-CN" altLang="en-US" dirty="0"/>
          </a:p>
        </p:txBody>
      </p:sp>
      <p:sp>
        <p:nvSpPr>
          <p:cNvPr id="3" name="文本框 2">
            <a:extLst>
              <a:ext uri="{FF2B5EF4-FFF2-40B4-BE49-F238E27FC236}">
                <a16:creationId xmlns:a16="http://schemas.microsoft.com/office/drawing/2014/main" id="{628B0C25-09BD-3EE0-44B7-07F9A609E6E9}"/>
              </a:ext>
            </a:extLst>
          </p:cNvPr>
          <p:cNvSpPr txBox="1"/>
          <p:nvPr/>
        </p:nvSpPr>
        <p:spPr>
          <a:xfrm>
            <a:off x="251110" y="1077395"/>
            <a:ext cx="8796564" cy="2014147"/>
          </a:xfrm>
          <a:prstGeom prst="rect">
            <a:avLst/>
          </a:prstGeom>
          <a:noFill/>
        </p:spPr>
        <p:txBody>
          <a:bodyPr wrap="square">
            <a:spAutoFit/>
          </a:bodyPr>
          <a:lstStyle/>
          <a:p>
            <a:pPr marL="285750" indent="-285750">
              <a:lnSpc>
                <a:spcPct val="150000"/>
              </a:lnSpc>
              <a:buFont typeface="Wingdings" pitchFamily="2" charset="2"/>
              <a:buChar char="u"/>
            </a:pPr>
            <a:r>
              <a:rPr lang="zh-CN" altLang="en-US" sz="2400" dirty="0">
                <a:latin typeface="+mn-ea"/>
              </a:rPr>
              <a:t>人工神经网络由神经元模型构成，这种由许多神经元组成的信息处理网络具有并行分布结构。</a:t>
            </a:r>
            <a:endParaRPr lang="en-US" altLang="zh-CN" sz="2400" dirty="0">
              <a:latin typeface="+mn-ea"/>
            </a:endParaRPr>
          </a:p>
          <a:p>
            <a:pPr marL="742950" lvl="1" indent="-285750">
              <a:lnSpc>
                <a:spcPct val="150000"/>
              </a:lnSpc>
              <a:buFont typeface="Wingdings" pitchFamily="2" charset="2"/>
              <a:buChar char="Ø"/>
            </a:pPr>
            <a:r>
              <a:rPr lang="zh-CN" altLang="en-US" dirty="0">
                <a:latin typeface="+mn-ea"/>
              </a:rPr>
              <a:t>虽然这里将 神经网络结构大体上分为三种类型，但是大多数网络都是</a:t>
            </a:r>
            <a:r>
              <a:rPr lang="zh-CN" altLang="en-US" dirty="0">
                <a:solidFill>
                  <a:srgbClr val="FF0000"/>
                </a:solidFill>
                <a:latin typeface="+mn-ea"/>
              </a:rPr>
              <a:t>复合型结构</a:t>
            </a:r>
            <a:r>
              <a:rPr lang="zh-CN" altLang="en-US" dirty="0">
                <a:latin typeface="+mn-ea"/>
              </a:rPr>
              <a:t>，即一个神经网络中包括多种网络结构。</a:t>
            </a:r>
          </a:p>
        </p:txBody>
      </p:sp>
      <p:pic>
        <p:nvPicPr>
          <p:cNvPr id="4" name="图片 3">
            <a:extLst>
              <a:ext uri="{FF2B5EF4-FFF2-40B4-BE49-F238E27FC236}">
                <a16:creationId xmlns:a16="http://schemas.microsoft.com/office/drawing/2014/main" id="{8A7351F2-2EEE-237A-2061-317E8E00A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10" y="3429000"/>
            <a:ext cx="8892890" cy="2886494"/>
          </a:xfrm>
          <a:prstGeom prst="rect">
            <a:avLst/>
          </a:prstGeom>
        </p:spPr>
      </p:pic>
    </p:spTree>
    <p:extLst>
      <p:ext uri="{BB962C8B-B14F-4D97-AF65-F5344CB8AC3E}">
        <p14:creationId xmlns:p14="http://schemas.microsoft.com/office/powerpoint/2010/main" val="11994704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tx2"/>
                </a:solidFill>
                <a:latin typeface="Century Gothic" panose="020B0502020202020204" pitchFamily="34" charset="0"/>
                <a:ea typeface="+mj-ea"/>
              </a:rPr>
              <a:t>人工神经网络</a:t>
            </a:r>
            <a:endParaRPr lang="zh-CN" altLang="en-US" dirty="0"/>
          </a:p>
        </p:txBody>
      </p:sp>
      <p:sp>
        <p:nvSpPr>
          <p:cNvPr id="5" name="文本框 4">
            <a:extLst>
              <a:ext uri="{FF2B5EF4-FFF2-40B4-BE49-F238E27FC236}">
                <a16:creationId xmlns:a16="http://schemas.microsoft.com/office/drawing/2014/main" id="{13DC2513-6BE4-0692-7778-95187CB2BD64}"/>
              </a:ext>
            </a:extLst>
          </p:cNvPr>
          <p:cNvSpPr txBox="1"/>
          <p:nvPr/>
        </p:nvSpPr>
        <p:spPr>
          <a:xfrm>
            <a:off x="260350" y="1284224"/>
            <a:ext cx="8012793" cy="4192879"/>
          </a:xfrm>
          <a:prstGeom prst="rect">
            <a:avLst/>
          </a:prstGeom>
          <a:noFill/>
        </p:spPr>
        <p:txBody>
          <a:bodyPr wrap="square">
            <a:spAutoFit/>
          </a:bodyPr>
          <a:lstStyle/>
          <a:p>
            <a:pPr marL="285750" indent="-285750">
              <a:lnSpc>
                <a:spcPct val="150000"/>
              </a:lnSpc>
              <a:buFont typeface="Wingdings" pitchFamily="2" charset="2"/>
              <a:buChar char="u"/>
            </a:pPr>
            <a:r>
              <a:rPr lang="zh-CN" altLang="en-US" sz="2000" dirty="0">
                <a:latin typeface="+mn-ea"/>
              </a:rPr>
              <a:t>人工神经网络主要由大量的神经元以及它们之间的有向连接构成。因此考虑三方面：</a:t>
            </a:r>
          </a:p>
          <a:p>
            <a:pPr marL="800100" lvl="1" indent="-342900">
              <a:lnSpc>
                <a:spcPct val="150000"/>
              </a:lnSpc>
              <a:buFont typeface="Wingdings" pitchFamily="2" charset="2"/>
              <a:buChar char="Ø"/>
            </a:pPr>
            <a:r>
              <a:rPr lang="zh-CN" altLang="en-US" sz="2000" b="1" dirty="0">
                <a:solidFill>
                  <a:schemeClr val="accent2">
                    <a:lumMod val="75000"/>
                  </a:schemeClr>
                </a:solidFill>
                <a:latin typeface="+mn-ea"/>
              </a:rPr>
              <a:t>神经元的激活规则</a:t>
            </a:r>
          </a:p>
          <a:p>
            <a:pPr marL="1257300" lvl="2" indent="-342900">
              <a:lnSpc>
                <a:spcPct val="150000"/>
              </a:lnSpc>
              <a:buFont typeface="Arial" panose="020B0604020202020204" pitchFamily="34" charset="0"/>
              <a:buChar char="•"/>
            </a:pPr>
            <a:r>
              <a:rPr lang="zh-CN" altLang="en-US" sz="2000" dirty="0">
                <a:latin typeface="+mn-ea"/>
              </a:rPr>
              <a:t>主要是指神经元输入到输出之间的映射关系，一般为非线性函数。</a:t>
            </a:r>
          </a:p>
          <a:p>
            <a:pPr marL="800100" lvl="1" indent="-342900">
              <a:lnSpc>
                <a:spcPct val="150000"/>
              </a:lnSpc>
              <a:buFont typeface="Wingdings" pitchFamily="2" charset="2"/>
              <a:buChar char="Ø"/>
            </a:pPr>
            <a:r>
              <a:rPr lang="zh-CN" altLang="en-US" sz="2000" b="1" dirty="0">
                <a:solidFill>
                  <a:schemeClr val="accent2">
                    <a:lumMod val="75000"/>
                  </a:schemeClr>
                </a:solidFill>
                <a:latin typeface="+mn-ea"/>
              </a:rPr>
              <a:t>网络的拓扑结构</a:t>
            </a:r>
          </a:p>
          <a:p>
            <a:pPr marL="1257300" lvl="2" indent="-342900">
              <a:lnSpc>
                <a:spcPct val="150000"/>
              </a:lnSpc>
              <a:buFont typeface="Arial" panose="020B0604020202020204" pitchFamily="34" charset="0"/>
              <a:buChar char="•"/>
            </a:pPr>
            <a:r>
              <a:rPr lang="zh-CN" altLang="en-US" sz="2000" dirty="0">
                <a:latin typeface="+mn-ea"/>
              </a:rPr>
              <a:t>不同神经元之间的连接关系。</a:t>
            </a:r>
          </a:p>
          <a:p>
            <a:pPr marL="800100" lvl="1" indent="-342900">
              <a:lnSpc>
                <a:spcPct val="150000"/>
              </a:lnSpc>
              <a:buFont typeface="Wingdings" pitchFamily="2" charset="2"/>
              <a:buChar char="Ø"/>
            </a:pPr>
            <a:r>
              <a:rPr lang="zh-CN" altLang="en-US" sz="2000" b="1" dirty="0">
                <a:solidFill>
                  <a:schemeClr val="accent2">
                    <a:lumMod val="75000"/>
                  </a:schemeClr>
                </a:solidFill>
                <a:latin typeface="+mn-ea"/>
              </a:rPr>
              <a:t>学习算法</a:t>
            </a:r>
          </a:p>
          <a:p>
            <a:pPr marL="1257300" lvl="2" indent="-342900">
              <a:lnSpc>
                <a:spcPct val="150000"/>
              </a:lnSpc>
              <a:buFont typeface="Arial" panose="020B0604020202020204" pitchFamily="34" charset="0"/>
              <a:buChar char="•"/>
            </a:pPr>
            <a:r>
              <a:rPr lang="zh-CN" altLang="en-US" sz="2000" dirty="0">
                <a:latin typeface="+mn-ea"/>
              </a:rPr>
              <a:t>通过训练数据来学习神经网络的参数。</a:t>
            </a:r>
          </a:p>
        </p:txBody>
      </p:sp>
    </p:spTree>
    <p:extLst>
      <p:ext uri="{BB962C8B-B14F-4D97-AF65-F5344CB8AC3E}">
        <p14:creationId xmlns:p14="http://schemas.microsoft.com/office/powerpoint/2010/main" val="3726989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深度学习</a:t>
            </a:r>
            <a:r>
              <a:rPr lang="en-US" altLang="zh-CN" dirty="0"/>
              <a:t>-</a:t>
            </a:r>
            <a:r>
              <a:rPr lang="zh-CN" altLang="en-US" dirty="0"/>
              <a:t>做大做强</a:t>
            </a:r>
          </a:p>
        </p:txBody>
      </p:sp>
      <p:sp>
        <p:nvSpPr>
          <p:cNvPr id="3" name="内容占位符 2">
            <a:extLst>
              <a:ext uri="{FF2B5EF4-FFF2-40B4-BE49-F238E27FC236}">
                <a16:creationId xmlns:a16="http://schemas.microsoft.com/office/drawing/2014/main" id="{2262B92B-ADE8-6C1F-FC6F-DD2B3447409E}"/>
              </a:ext>
            </a:extLst>
          </p:cNvPr>
          <p:cNvSpPr txBox="1">
            <a:spLocks/>
          </p:cNvSpPr>
          <p:nvPr/>
        </p:nvSpPr>
        <p:spPr>
          <a:xfrm>
            <a:off x="112179" y="1218511"/>
            <a:ext cx="9031821" cy="49972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highlight>
                  <a:srgbClr val="FFFF00"/>
                </a:highlight>
                <a:latin typeface="+mn-ea"/>
              </a:rPr>
              <a:t>网络的层数和每层的节点数体现了网络的容量。</a:t>
            </a:r>
            <a:endParaRPr lang="en-US" altLang="zh-CN" sz="2400" dirty="0">
              <a:highlight>
                <a:srgbClr val="FFFF00"/>
              </a:highlight>
              <a:latin typeface="+mn-ea"/>
            </a:endParaRPr>
          </a:p>
          <a:p>
            <a:pPr>
              <a:lnSpc>
                <a:spcPct val="150000"/>
              </a:lnSpc>
            </a:pPr>
            <a:r>
              <a:rPr lang="zh-CN" altLang="en-US" sz="2400" dirty="0">
                <a:highlight>
                  <a:srgbClr val="FFFF00"/>
                </a:highlight>
                <a:latin typeface="+mn-ea"/>
              </a:rPr>
              <a:t>容量过小的模型表示能力不足；在优化时更难（如使用梯度下降法训练）；神经网络的损失函数一般是非凸的，容量小的网络更容易陷入局部极小点；局部最小点的方差特别大。</a:t>
            </a:r>
            <a:endParaRPr lang="en-US" altLang="zh-CN" sz="2400" dirty="0">
              <a:highlight>
                <a:srgbClr val="FFFF00"/>
              </a:highlight>
              <a:latin typeface="+mn-ea"/>
            </a:endParaRPr>
          </a:p>
          <a:p>
            <a:pPr>
              <a:lnSpc>
                <a:spcPct val="150000"/>
              </a:lnSpc>
            </a:pPr>
            <a:r>
              <a:rPr lang="zh-CN" altLang="en-US" sz="2400" dirty="0">
                <a:highlight>
                  <a:srgbClr val="FFFF00"/>
                </a:highlight>
                <a:latin typeface="+mn-ea"/>
              </a:rPr>
              <a:t>容量大的模型具有更好的表现力，局部极小点方差特别小，但是需要控制过拟合问题。</a:t>
            </a:r>
            <a:endParaRPr lang="en-US" altLang="zh-CN" sz="2400" dirty="0">
              <a:highlight>
                <a:srgbClr val="FFFF00"/>
              </a:highlight>
              <a:latin typeface="+mn-ea"/>
            </a:endParaRPr>
          </a:p>
          <a:p>
            <a:endParaRPr lang="zh-CN" altLang="en-US" dirty="0">
              <a:latin typeface="+mn-ea"/>
            </a:endParaRPr>
          </a:p>
        </p:txBody>
      </p:sp>
    </p:spTree>
    <p:extLst>
      <p:ext uri="{BB962C8B-B14F-4D97-AF65-F5344CB8AC3E}">
        <p14:creationId xmlns:p14="http://schemas.microsoft.com/office/powerpoint/2010/main" val="1570533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lstStyle/>
          <a:p>
            <a:r>
              <a:rPr kumimoji="1" lang="zh-CN" altLang="en-US" b="1" dirty="0">
                <a:latin typeface="Verdana" pitchFamily="34" charset="0"/>
                <a:ea typeface="幼圆" pitchFamily="49" charset="-122"/>
                <a:cs typeface="Verdana" pitchFamily="34" charset="0"/>
              </a:rPr>
              <a:t>第六章：</a:t>
            </a:r>
            <a:r>
              <a:rPr kumimoji="1" lang="zh-CN" altLang="en-US" dirty="0">
                <a:cs typeface="Verdana" pitchFamily="34" charset="0"/>
              </a:rPr>
              <a:t>支持向量机</a:t>
            </a:r>
            <a:endParaRPr lang="zh-CN" altLang="en-US" dirty="0"/>
          </a:p>
        </p:txBody>
      </p:sp>
    </p:spTree>
    <p:extLst>
      <p:ext uri="{BB962C8B-B14F-4D97-AF65-F5344CB8AC3E}">
        <p14:creationId xmlns:p14="http://schemas.microsoft.com/office/powerpoint/2010/main" val="33255574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引言</a:t>
            </a:r>
          </a:p>
        </p:txBody>
      </p:sp>
      <p:pic>
        <p:nvPicPr>
          <p:cNvPr id="1391" name="Picture 367" descr="支持向量机模型; 支持向量机学习方法;">
            <a:extLst>
              <a:ext uri="{FF2B5EF4-FFF2-40B4-BE49-F238E27FC236}">
                <a16:creationId xmlns:a16="http://schemas.microsoft.com/office/drawing/2014/main" id="{A0D20BA2-8119-BDBD-9B0F-0BC4DE39D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5336"/>
            <a:ext cx="9144000" cy="34798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CE49DE8-C8D6-D079-E1D7-C79E7D56BE18}"/>
              </a:ext>
            </a:extLst>
          </p:cNvPr>
          <p:cNvSpPr txBox="1"/>
          <p:nvPr/>
        </p:nvSpPr>
        <p:spPr>
          <a:xfrm>
            <a:off x="0" y="918350"/>
            <a:ext cx="9016678" cy="2403287"/>
          </a:xfrm>
          <a:prstGeom prst="rect">
            <a:avLst/>
          </a:prstGeom>
          <a:noFill/>
        </p:spPr>
        <p:txBody>
          <a:bodyPr wrap="square">
            <a:spAutoFit/>
          </a:bodyPr>
          <a:lstStyle/>
          <a:p>
            <a:pPr marL="285750" indent="-285750" algn="l">
              <a:lnSpc>
                <a:spcPct val="120000"/>
              </a:lnSpc>
              <a:buFont typeface="Wingdings" pitchFamily="2" charset="2"/>
              <a:buChar char="p"/>
            </a:pP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针对不同的情况，有</a:t>
            </a:r>
            <a:r>
              <a:rPr lang="zh-CN" altLang="en-US" b="1" i="0" dirty="0">
                <a:solidFill>
                  <a:srgbClr val="002060"/>
                </a:solidFill>
                <a:effectLst/>
                <a:highlight>
                  <a:srgbClr val="FFFF00"/>
                </a:highlight>
                <a:latin typeface="Microsoft YaHei" panose="020B0503020204020204" pitchFamily="34" charset="-122"/>
                <a:ea typeface="Microsoft YaHei" panose="020B0503020204020204" pitchFamily="34" charset="-122"/>
              </a:rPr>
              <a:t>由简至繁</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的</a:t>
            </a: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三种不同模型</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p>
          <a:p>
            <a:pPr marL="742950" lvl="1" indent="-285750">
              <a:lnSpc>
                <a:spcPct val="120000"/>
              </a:lnSpc>
              <a:spcBef>
                <a:spcPts val="600"/>
              </a:spcBef>
              <a:buFont typeface="Wingdings" pitchFamily="2" charset="2"/>
              <a:buChar char="Ø"/>
            </a:pPr>
            <a:r>
              <a:rPr lang="zh-CN" altLang="en-US" sz="1600" b="1" i="0" dirty="0">
                <a:solidFill>
                  <a:srgbClr val="333333"/>
                </a:solidFill>
                <a:effectLst/>
                <a:highlight>
                  <a:srgbClr val="FFFF00"/>
                </a:highlight>
                <a:latin typeface="Microsoft YaHei" panose="020B0503020204020204" pitchFamily="34" charset="-122"/>
                <a:ea typeface="Microsoft YaHei" panose="020B0503020204020204" pitchFamily="34" charset="-122"/>
              </a:rPr>
              <a:t>线性可分支持向量机</a:t>
            </a:r>
            <a:r>
              <a:rPr lang="zh-CN" altLang="en"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r>
              <a:rPr lang="zh-CN" altLang="en-US" sz="1600" b="1" i="0" dirty="0">
                <a:solidFill>
                  <a:srgbClr val="C00000"/>
                </a:solidFill>
                <a:effectLst/>
                <a:highlight>
                  <a:srgbClr val="FFFF00"/>
                </a:highlight>
                <a:latin typeface="Microsoft YaHei" panose="020B0503020204020204" pitchFamily="34" charset="-122"/>
                <a:ea typeface="Microsoft YaHei" panose="020B0503020204020204" pitchFamily="34" charset="-122"/>
              </a:rPr>
              <a:t>训练数据线性可分</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的情况下，通过</a:t>
            </a:r>
            <a:r>
              <a:rPr lang="zh-CN" altLang="en-US" sz="1600" b="1" i="0" dirty="0">
                <a:solidFill>
                  <a:srgbClr val="333333"/>
                </a:solidFill>
                <a:effectLst/>
                <a:highlight>
                  <a:srgbClr val="FFFF00"/>
                </a:highlight>
                <a:latin typeface="Microsoft YaHei" panose="020B0503020204020204" pitchFamily="34" charset="-122"/>
                <a:ea typeface="Microsoft YaHei" panose="020B0503020204020204" pitchFamily="34" charset="-122"/>
              </a:rPr>
              <a:t>硬间隔最大化</a:t>
            </a:r>
            <a:r>
              <a:rPr lang="zh-CN" altLang="en"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学习一个线性的分类器，即线性可分支持向量机（亦称作硬间隔支持向量机）。</a:t>
            </a:r>
          </a:p>
          <a:p>
            <a:pPr marL="742950" lvl="1" indent="-285750">
              <a:lnSpc>
                <a:spcPct val="120000"/>
              </a:lnSpc>
              <a:spcBef>
                <a:spcPts val="600"/>
              </a:spcBef>
              <a:buFont typeface="Wingdings" pitchFamily="2" charset="2"/>
              <a:buChar char="Ø"/>
            </a:pPr>
            <a:r>
              <a:rPr lang="zh-CN" altLang="en-US" sz="1600" b="1" i="0" dirty="0">
                <a:solidFill>
                  <a:srgbClr val="333333"/>
                </a:solidFill>
                <a:effectLst/>
                <a:highlight>
                  <a:srgbClr val="FFFF00"/>
                </a:highlight>
                <a:latin typeface="Microsoft YaHei" panose="020B0503020204020204" pitchFamily="34" charset="-122"/>
                <a:ea typeface="Microsoft YaHei" panose="020B0503020204020204" pitchFamily="34" charset="-122"/>
              </a:rPr>
              <a:t>线性支持向量机</a:t>
            </a:r>
            <a:r>
              <a:rPr lang="zh-CN" altLang="en"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训练数据</a:t>
            </a:r>
            <a:r>
              <a:rPr lang="zh-CN" altLang="en-US" sz="1600" b="1" i="0" dirty="0">
                <a:solidFill>
                  <a:srgbClr val="C00000"/>
                </a:solidFill>
                <a:effectLst/>
                <a:highlight>
                  <a:srgbClr val="FFFF00"/>
                </a:highlight>
                <a:latin typeface="Microsoft YaHei" panose="020B0503020204020204" pitchFamily="34" charset="-122"/>
                <a:ea typeface="Microsoft YaHei" panose="020B0503020204020204" pitchFamily="34" charset="-122"/>
              </a:rPr>
              <a:t>近似线性可分</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的情况下，通过</a:t>
            </a:r>
            <a:r>
              <a:rPr lang="zh-CN" altLang="en-US" sz="1600" b="1" i="0" dirty="0">
                <a:solidFill>
                  <a:srgbClr val="333333"/>
                </a:solidFill>
                <a:effectLst/>
                <a:highlight>
                  <a:srgbClr val="FFFF00"/>
                </a:highlight>
                <a:latin typeface="Microsoft YaHei" panose="020B0503020204020204" pitchFamily="34" charset="-122"/>
                <a:ea typeface="Microsoft YaHei" panose="020B0503020204020204" pitchFamily="34" charset="-122"/>
              </a:rPr>
              <a:t>软间隔最大化</a:t>
            </a:r>
            <a:r>
              <a:rPr lang="zh-CN" altLang="en"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学习一个线性的分类器，称作线性支持向量机（又叫软间隔支持向量机）。</a:t>
            </a:r>
          </a:p>
          <a:p>
            <a:pPr marL="742950" lvl="1" indent="-285750">
              <a:lnSpc>
                <a:spcPct val="120000"/>
              </a:lnSpc>
              <a:spcBef>
                <a:spcPts val="600"/>
              </a:spcBef>
              <a:buFont typeface="Wingdings" pitchFamily="2" charset="2"/>
              <a:buChar char="Ø"/>
            </a:pPr>
            <a:r>
              <a:rPr lang="zh-CN" altLang="en-US" sz="1600" b="1" i="0" dirty="0">
                <a:solidFill>
                  <a:srgbClr val="333333"/>
                </a:solidFill>
                <a:effectLst/>
                <a:highlight>
                  <a:srgbClr val="FFFF00"/>
                </a:highlight>
                <a:latin typeface="Microsoft YaHei" panose="020B0503020204020204" pitchFamily="34" charset="-122"/>
                <a:ea typeface="Microsoft YaHei" panose="020B0503020204020204" pitchFamily="34" charset="-122"/>
              </a:rPr>
              <a:t>非线性支持向量机</a:t>
            </a:r>
            <a:r>
              <a:rPr lang="zh-CN" altLang="en"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训练数据</a:t>
            </a:r>
            <a:r>
              <a:rPr lang="zh-CN" altLang="en-US" sz="1600" b="1" i="0" dirty="0">
                <a:solidFill>
                  <a:srgbClr val="C00000"/>
                </a:solidFill>
                <a:effectLst/>
                <a:highlight>
                  <a:srgbClr val="FFFF00"/>
                </a:highlight>
                <a:latin typeface="Microsoft YaHei" panose="020B0503020204020204" pitchFamily="34" charset="-122"/>
                <a:ea typeface="Microsoft YaHei" panose="020B0503020204020204" pitchFamily="34" charset="-122"/>
              </a:rPr>
              <a:t>线性不可分</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的情况下，通过使用</a:t>
            </a:r>
            <a:r>
              <a:rPr lang="zh-CN" altLang="en-US" sz="1600" b="1" i="0" dirty="0">
                <a:solidFill>
                  <a:srgbClr val="333333"/>
                </a:solidFill>
                <a:effectLst/>
                <a:highlight>
                  <a:srgbClr val="FFFF00"/>
                </a:highlight>
                <a:latin typeface="Microsoft YaHei" panose="020B0503020204020204" pitchFamily="34" charset="-122"/>
                <a:ea typeface="Microsoft YaHei" panose="020B0503020204020204" pitchFamily="34" charset="-122"/>
              </a:rPr>
              <a:t>核技巧</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r>
              <a:rPr lang="en" altLang="zh-CN"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kernel trick</a:t>
            </a:r>
            <a:r>
              <a:rPr lang="zh-CN" altLang="en"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r>
              <a:rPr lang="zh-CN" altLang="en-US" sz="1600" b="1" i="0" dirty="0">
                <a:solidFill>
                  <a:srgbClr val="333333"/>
                </a:solidFill>
                <a:effectLst/>
                <a:highlight>
                  <a:srgbClr val="FFFF00"/>
                </a:highlight>
                <a:latin typeface="Microsoft YaHei" panose="020B0503020204020204" pitchFamily="34" charset="-122"/>
                <a:ea typeface="Microsoft YaHei" panose="020B0503020204020204" pitchFamily="34" charset="-122"/>
              </a:rPr>
              <a:t>及软间隔最大化</a:t>
            </a:r>
            <a:r>
              <a:rPr lang="zh-CN" altLang="en-US" sz="1600" b="0" i="0" dirty="0">
                <a:solidFill>
                  <a:srgbClr val="333333"/>
                </a:solidFill>
                <a:effectLst/>
                <a:highlight>
                  <a:srgbClr val="FFFF00"/>
                </a:highlight>
                <a:latin typeface="Microsoft YaHei" panose="020B0503020204020204" pitchFamily="34" charset="-122"/>
                <a:ea typeface="Microsoft YaHei" panose="020B0503020204020204" pitchFamily="34" charset="-122"/>
              </a:rPr>
              <a:t>，学习非线性分类器，称作非线性支持向量机。</a:t>
            </a:r>
          </a:p>
        </p:txBody>
      </p:sp>
    </p:spTree>
    <p:extLst>
      <p:ext uri="{BB962C8B-B14F-4D97-AF65-F5344CB8AC3E}">
        <p14:creationId xmlns:p14="http://schemas.microsoft.com/office/powerpoint/2010/main" val="204335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引言</a:t>
            </a:r>
          </a:p>
        </p:txBody>
      </p:sp>
      <p:sp>
        <p:nvSpPr>
          <p:cNvPr id="7" name="文本框 6">
            <a:extLst>
              <a:ext uri="{FF2B5EF4-FFF2-40B4-BE49-F238E27FC236}">
                <a16:creationId xmlns:a16="http://schemas.microsoft.com/office/drawing/2014/main" id="{2CE49DE8-C8D6-D079-E1D7-C79E7D56BE18}"/>
              </a:ext>
            </a:extLst>
          </p:cNvPr>
          <p:cNvSpPr txBox="1"/>
          <p:nvPr/>
        </p:nvSpPr>
        <p:spPr>
          <a:xfrm>
            <a:off x="0" y="918350"/>
            <a:ext cx="9016678" cy="2371740"/>
          </a:xfrm>
          <a:prstGeom prst="rect">
            <a:avLst/>
          </a:prstGeom>
          <a:noFill/>
        </p:spPr>
        <p:txBody>
          <a:bodyPr wrap="square">
            <a:spAutoFit/>
          </a:bodyPr>
          <a:lstStyle/>
          <a:p>
            <a:pPr marL="285750" indent="-285750" algn="l">
              <a:lnSpc>
                <a:spcPct val="130000"/>
              </a:lnSpc>
              <a:spcBef>
                <a:spcPts val="600"/>
              </a:spcBef>
              <a:buFont typeface="Wingdings" pitchFamily="2" charset="2"/>
              <a:buChar char="p"/>
            </a:pPr>
            <a:r>
              <a:rPr lang="zh-CN" altLang="en-US" b="0" i="0" dirty="0">
                <a:solidFill>
                  <a:srgbClr val="333333"/>
                </a:solidFill>
                <a:effectLst/>
                <a:latin typeface="Microsoft YaHei" panose="020B0503020204020204" pitchFamily="34" charset="-122"/>
                <a:ea typeface="Microsoft YaHei" panose="020B0503020204020204" pitchFamily="34" charset="-122"/>
              </a:rPr>
              <a:t>支持向量机可以借助核技巧完成复杂场景下的非线性分类</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b="0" i="0" dirty="0">
                <a:solidFill>
                  <a:srgbClr val="333333"/>
                </a:solidFill>
                <a:effectLst/>
                <a:latin typeface="Microsoft YaHei" panose="020B0503020204020204" pitchFamily="34" charset="-122"/>
                <a:ea typeface="Microsoft YaHei" panose="020B0503020204020204" pitchFamily="34" charset="-122"/>
              </a:rPr>
              <a:t>当输入空间为欧式空间或离散集合、特征空间为希尔贝特空间时，核函数（</a:t>
            </a:r>
            <a:r>
              <a:rPr lang="en" altLang="zh-CN" b="0" i="0" dirty="0">
                <a:solidFill>
                  <a:srgbClr val="333333"/>
                </a:solidFill>
                <a:effectLst/>
                <a:latin typeface="Microsoft YaHei" panose="020B0503020204020204" pitchFamily="34" charset="-122"/>
                <a:ea typeface="Microsoft YaHei" panose="020B0503020204020204" pitchFamily="34" charset="-122"/>
              </a:rPr>
              <a:t>kernel function</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表示将输入从输入空间映射到特征空间得到的特征向量之间的内积。</a:t>
            </a:r>
          </a:p>
          <a:p>
            <a:pPr marL="742950" lvl="1" indent="-285750">
              <a:lnSpc>
                <a:spcPct val="130000"/>
              </a:lnSpc>
              <a:spcBef>
                <a:spcPts val="600"/>
              </a:spcBef>
              <a:buFont typeface="Wingdings" pitchFamily="2" charset="2"/>
              <a:buChar char="Ø"/>
            </a:pPr>
            <a:r>
              <a:rPr lang="zh-CN" altLang="en-US" b="0" i="0" dirty="0">
                <a:solidFill>
                  <a:srgbClr val="333333"/>
                </a:solidFill>
                <a:effectLst/>
                <a:latin typeface="Microsoft YaHei" panose="020B0503020204020204" pitchFamily="34" charset="-122"/>
                <a:ea typeface="Microsoft YaHei" panose="020B0503020204020204" pitchFamily="34" charset="-122"/>
              </a:rPr>
              <a:t>通过使用核函数可以学习非线性支持向量机，等价于隐式地在高维的特征空间中学习线性支持向量机。这样的方法称为核技巧。</a:t>
            </a:r>
          </a:p>
        </p:txBody>
      </p:sp>
      <p:pic>
        <p:nvPicPr>
          <p:cNvPr id="29698" name="Picture 2" descr="支持向量机模型; 核函数与核技巧;">
            <a:extLst>
              <a:ext uri="{FF2B5EF4-FFF2-40B4-BE49-F238E27FC236}">
                <a16:creationId xmlns:a16="http://schemas.microsoft.com/office/drawing/2014/main" id="{178C5DAF-A01F-2CC6-8E58-D6B30DA19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46700"/>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2169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a:t>
            </a:r>
            <a:r>
              <a:rPr lang="zh-CN" altLang="en-US" dirty="0"/>
              <a:t>支持向量机详解</a:t>
            </a:r>
          </a:p>
        </p:txBody>
      </p:sp>
      <p:sp>
        <p:nvSpPr>
          <p:cNvPr id="7" name="文本框 6">
            <a:extLst>
              <a:ext uri="{FF2B5EF4-FFF2-40B4-BE49-F238E27FC236}">
                <a16:creationId xmlns:a16="http://schemas.microsoft.com/office/drawing/2014/main" id="{2CE49DE8-C8D6-D079-E1D7-C79E7D56BE18}"/>
              </a:ext>
            </a:extLst>
          </p:cNvPr>
          <p:cNvSpPr txBox="1"/>
          <p:nvPr/>
        </p:nvSpPr>
        <p:spPr>
          <a:xfrm>
            <a:off x="0" y="918350"/>
            <a:ext cx="9016678" cy="2165529"/>
          </a:xfrm>
          <a:prstGeom prst="rect">
            <a:avLst/>
          </a:prstGeom>
          <a:noFill/>
        </p:spPr>
        <p:txBody>
          <a:bodyPr wrap="square">
            <a:spAutoFit/>
          </a:bodyPr>
          <a:lstStyle/>
          <a:p>
            <a:pPr marL="285750" indent="-285750" algn="l">
              <a:lnSpc>
                <a:spcPct val="130000"/>
              </a:lnSpc>
              <a:spcBef>
                <a:spcPts val="600"/>
              </a:spcBef>
              <a:buFont typeface="Wingdings" pitchFamily="2" charset="2"/>
              <a:buChar char="p"/>
            </a:pPr>
            <a:r>
              <a:rPr lang="zh-CN" altLang="en-US" b="1" dirty="0">
                <a:solidFill>
                  <a:srgbClr val="333333"/>
                </a:solidFill>
                <a:latin typeface="Microsoft YaHei" panose="020B0503020204020204" pitchFamily="34" charset="-122"/>
                <a:ea typeface="Microsoft YaHei" panose="020B0503020204020204" pitchFamily="34" charset="-122"/>
              </a:rPr>
              <a:t>线性可分</a:t>
            </a:r>
            <a:r>
              <a:rPr lang="en-US" altLang="zh-CN" b="1" dirty="0">
                <a:solidFill>
                  <a:srgbClr val="333333"/>
                </a:solidFill>
                <a:latin typeface="Microsoft YaHei" panose="020B0503020204020204" pitchFamily="34" charset="-122"/>
                <a:ea typeface="Microsoft YaHei" panose="020B0503020204020204" pitchFamily="34" charset="-122"/>
              </a:rPr>
              <a:t>SVM</a:t>
            </a:r>
            <a:r>
              <a:rPr lang="zh-CN" altLang="en-US" b="1" dirty="0">
                <a:solidFill>
                  <a:srgbClr val="333333"/>
                </a:solidFill>
                <a:latin typeface="Microsoft YaHei" panose="020B0503020204020204" pitchFamily="34" charset="-122"/>
                <a:ea typeface="Microsoft YaHei" panose="020B0503020204020204" pitchFamily="34" charset="-122"/>
              </a:rPr>
              <a:t>与硬间隔最大化</a:t>
            </a:r>
            <a:endParaRPr lang="en-US" altLang="zh-CN"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ü"/>
            </a:pP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决策边界</a:t>
            </a:r>
            <a:r>
              <a:rPr lang="zh-CN" altLang="en-US" b="0" i="0" dirty="0">
                <a:solidFill>
                  <a:srgbClr val="333333"/>
                </a:solidFill>
                <a:effectLst/>
                <a:latin typeface="Microsoft YaHei" panose="020B0503020204020204" pitchFamily="34" charset="-122"/>
                <a:ea typeface="Microsoft YaHei" panose="020B0503020204020204" pitchFamily="34" charset="-122"/>
              </a:rPr>
              <a:t>就是</a:t>
            </a:r>
            <a:endParaRPr lang="en-US" altLang="zh-CN" b="1"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ü"/>
            </a:pPr>
            <a:r>
              <a:rPr lang="zh-CN" altLang="en-US" b="0" i="0" dirty="0">
                <a:solidFill>
                  <a:srgbClr val="333333"/>
                </a:solidFill>
                <a:effectLst/>
                <a:latin typeface="Microsoft YaHei" panose="020B0503020204020204" pitchFamily="34" charset="-122"/>
                <a:ea typeface="Microsoft YaHei" panose="020B0503020204020204" pitchFamily="34" charset="-122"/>
              </a:rPr>
              <a:t>红色和蓝色线上的图标就是所谓的</a:t>
            </a: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支持向量</a:t>
            </a:r>
            <a:r>
              <a:rPr lang="zh-CN" altLang="en-US" b="0" i="0" dirty="0">
                <a:solidFill>
                  <a:srgbClr val="333333"/>
                </a:solidFill>
                <a:effectLst/>
                <a:latin typeface="Microsoft YaHei" panose="020B0503020204020204" pitchFamily="34" charset="-122"/>
                <a:ea typeface="Microsoft YaHei" panose="020B0503020204020204" pitchFamily="34" charset="-122"/>
              </a:rPr>
              <a:t>（</a:t>
            </a:r>
            <a:r>
              <a:rPr lang="en" altLang="zh-CN" b="0" i="0" dirty="0">
                <a:solidFill>
                  <a:srgbClr val="333333"/>
                </a:solidFill>
                <a:effectLst/>
                <a:latin typeface="Microsoft YaHei" panose="020B0503020204020204" pitchFamily="34" charset="-122"/>
                <a:ea typeface="Microsoft YaHei" panose="020B0503020204020204" pitchFamily="34" charset="-122"/>
              </a:rPr>
              <a:t>support vector</a:t>
            </a:r>
            <a:r>
              <a:rPr lang="zh-CN" altLang="en" b="0" i="0" dirty="0">
                <a:solidFill>
                  <a:srgbClr val="333333"/>
                </a:solidFill>
                <a:effectLst/>
                <a:latin typeface="Microsoft YaHei" panose="020B0503020204020204" pitchFamily="34" charset="-122"/>
                <a:ea typeface="Microsoft YaHei" panose="020B0503020204020204" pitchFamily="34" charset="-122"/>
              </a:rPr>
              <a:t>）</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ü"/>
            </a:pPr>
            <a:r>
              <a:rPr lang="zh-CN" altLang="en-US" b="0" i="0" dirty="0">
                <a:solidFill>
                  <a:srgbClr val="333333"/>
                </a:solidFill>
                <a:effectLst/>
                <a:latin typeface="Microsoft YaHei" panose="020B0503020204020204" pitchFamily="34" charset="-122"/>
                <a:ea typeface="Microsoft YaHei" panose="020B0503020204020204" pitchFamily="34" charset="-122"/>
              </a:rPr>
              <a:t>红色和蓝色的线是支持向量（</a:t>
            </a:r>
            <a:r>
              <a:rPr lang="en" altLang="zh-CN" b="0" i="0" dirty="0">
                <a:solidFill>
                  <a:srgbClr val="333333"/>
                </a:solidFill>
                <a:effectLst/>
                <a:latin typeface="Microsoft YaHei" panose="020B0503020204020204" pitchFamily="34" charset="-122"/>
                <a:ea typeface="Microsoft YaHei" panose="020B0503020204020204" pitchFamily="34" charset="-122"/>
              </a:rPr>
              <a:t>support vector</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所在的面</a:t>
            </a:r>
            <a:endParaRPr lang="en-US" altLang="zh-CN"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ü"/>
            </a:pPr>
            <a:r>
              <a:rPr lang="zh-CN" altLang="en-US" b="0" i="0" dirty="0">
                <a:solidFill>
                  <a:srgbClr val="333333"/>
                </a:solidFill>
                <a:effectLst/>
                <a:latin typeface="Microsoft YaHei" panose="020B0503020204020204" pitchFamily="34" charset="-122"/>
                <a:ea typeface="Microsoft YaHei" panose="020B0503020204020204" pitchFamily="34" charset="-122"/>
              </a:rPr>
              <a:t>红色、蓝色线之间的间隙就是我们</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要最大化的分类间的间隙</a:t>
            </a:r>
            <a:r>
              <a:rPr lang="en" altLang="zh-CN" b="0" i="0" dirty="0">
                <a:solidFill>
                  <a:srgbClr val="333333"/>
                </a:solidFill>
                <a:effectLst/>
                <a:highlight>
                  <a:srgbClr val="FFFF00"/>
                </a:highlight>
                <a:latin typeface="Microsoft YaHei" panose="020B0503020204020204" pitchFamily="34" charset="-122"/>
                <a:ea typeface="Microsoft YaHei" panose="020B0503020204020204" pitchFamily="34" charset="-122"/>
              </a:rPr>
              <a:t>M</a:t>
            </a:r>
            <a:r>
              <a:rPr lang="zh-CN" altLang="en" b="0" i="0" dirty="0">
                <a:solidFill>
                  <a:srgbClr val="333333"/>
                </a:solidFill>
                <a:effectLst/>
                <a:latin typeface="Microsoft YaHei" panose="020B0503020204020204" pitchFamily="34" charset="-122"/>
                <a:ea typeface="Microsoft YaHei" panose="020B0503020204020204" pitchFamily="34" charset="-122"/>
              </a:rPr>
              <a:t>（</a:t>
            </a:r>
            <a:r>
              <a:rPr lang="en" altLang="zh-CN" b="0" i="0" dirty="0">
                <a:solidFill>
                  <a:srgbClr val="333333"/>
                </a:solidFill>
                <a:effectLst/>
                <a:latin typeface="Microsoft YaHei" panose="020B0503020204020204" pitchFamily="34" charset="-122"/>
                <a:ea typeface="Microsoft YaHei" panose="020B0503020204020204" pitchFamily="34" charset="-122"/>
              </a:rPr>
              <a:t>Margin Width</a:t>
            </a:r>
            <a:r>
              <a:rPr lang="zh-CN" altLang="en" b="0" i="0" dirty="0">
                <a:solidFill>
                  <a:srgbClr val="333333"/>
                </a:solidFill>
                <a:effectLst/>
                <a:latin typeface="Microsoft YaHei" panose="020B0503020204020204" pitchFamily="34" charset="-122"/>
                <a:ea typeface="Microsoft YaHei" panose="020B0503020204020204" pitchFamily="34" charset="-122"/>
              </a:rPr>
              <a:t>）</a:t>
            </a:r>
            <a:endParaRPr lang="en-US" altLang="zh-CN" b="1" dirty="0">
              <a:solidFill>
                <a:srgbClr val="333333"/>
              </a:solidFill>
              <a:latin typeface="Microsoft YaHei" panose="020B0503020204020204" pitchFamily="34" charset="-122"/>
              <a:ea typeface="Microsoft YaHei" panose="020B0503020204020204" pitchFamily="34" charset="-122"/>
            </a:endParaRPr>
          </a:p>
        </p:txBody>
      </p:sp>
      <p:pic>
        <p:nvPicPr>
          <p:cNvPr id="46082" name="Picture 2" descr="支持向量机模型; 线性可分SVM与硬间隔最大化;">
            <a:extLst>
              <a:ext uri="{FF2B5EF4-FFF2-40B4-BE49-F238E27FC236}">
                <a16:creationId xmlns:a16="http://schemas.microsoft.com/office/drawing/2014/main" id="{4AF0ACB5-CE8A-5F02-31E1-DCA175237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82234"/>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2DD87DBE-9EA3-0BB7-BB37-8376F1592245}"/>
              </a:ext>
            </a:extLst>
          </p:cNvPr>
          <p:cNvPicPr>
            <a:picLocks noChangeAspect="1"/>
          </p:cNvPicPr>
          <p:nvPr/>
        </p:nvPicPr>
        <p:blipFill>
          <a:blip r:embed="rId3"/>
          <a:stretch>
            <a:fillRect/>
          </a:stretch>
        </p:blipFill>
        <p:spPr>
          <a:xfrm>
            <a:off x="2240907" y="1418300"/>
            <a:ext cx="495300" cy="317500"/>
          </a:xfrm>
          <a:prstGeom prst="rect">
            <a:avLst/>
          </a:prstGeom>
        </p:spPr>
      </p:pic>
    </p:spTree>
    <p:extLst>
      <p:ext uri="{BB962C8B-B14F-4D97-AF65-F5344CB8AC3E}">
        <p14:creationId xmlns:p14="http://schemas.microsoft.com/office/powerpoint/2010/main" val="27011580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a:t>
            </a:r>
            <a:r>
              <a:rPr lang="zh-CN" altLang="en-US" dirty="0"/>
              <a:t>支持向量机详解</a:t>
            </a:r>
          </a:p>
        </p:txBody>
      </p:sp>
      <p:sp>
        <p:nvSpPr>
          <p:cNvPr id="7" name="文本框 6">
            <a:extLst>
              <a:ext uri="{FF2B5EF4-FFF2-40B4-BE49-F238E27FC236}">
                <a16:creationId xmlns:a16="http://schemas.microsoft.com/office/drawing/2014/main" id="{2CE49DE8-C8D6-D079-E1D7-C79E7D56BE18}"/>
              </a:ext>
            </a:extLst>
          </p:cNvPr>
          <p:cNvSpPr txBox="1"/>
          <p:nvPr/>
        </p:nvSpPr>
        <p:spPr>
          <a:xfrm>
            <a:off x="-1" y="918350"/>
            <a:ext cx="8147051" cy="4480009"/>
          </a:xfrm>
          <a:prstGeom prst="rect">
            <a:avLst/>
          </a:prstGeom>
          <a:noFill/>
        </p:spPr>
        <p:txBody>
          <a:bodyPr wrap="square">
            <a:spAutoFit/>
          </a:bodyPr>
          <a:lstStyle/>
          <a:p>
            <a:pPr marL="285750" indent="-285750" algn="l">
              <a:lnSpc>
                <a:spcPct val="130000"/>
              </a:lnSpc>
              <a:spcBef>
                <a:spcPts val="600"/>
              </a:spcBef>
              <a:buFont typeface="Wingdings" pitchFamily="2" charset="2"/>
              <a:buChar char="p"/>
            </a:pP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求解约束最优化问题：对偶算法</a:t>
            </a:r>
            <a:endParaRPr lang="en-US" altLang="zh-CN" b="1" i="0" dirty="0">
              <a:solidFill>
                <a:srgbClr val="333333"/>
              </a:solidFill>
              <a:effectLst/>
              <a:highlight>
                <a:srgbClr val="FFFF00"/>
              </a:highlight>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求解线性可分支持向量机的最优化问题，我们很多时候会将它转化为对偶问题（</a:t>
            </a:r>
            <a:r>
              <a:rPr lang="en" altLang="zh-CN" b="0" i="0" dirty="0">
                <a:solidFill>
                  <a:srgbClr val="333333"/>
                </a:solidFill>
                <a:effectLst/>
                <a:highlight>
                  <a:srgbClr val="FFFF00"/>
                </a:highlight>
                <a:latin typeface="Microsoft YaHei" panose="020B0503020204020204" pitchFamily="34" charset="-122"/>
                <a:ea typeface="Microsoft YaHei" panose="020B0503020204020204" pitchFamily="34" charset="-122"/>
              </a:rPr>
              <a:t>dual problem</a:t>
            </a:r>
            <a:r>
              <a:rPr lang="zh-CN" altLang="en"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来求解，也就是应用「</a:t>
            </a: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拉格朗日对偶性</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r>
              <a:rPr lang="zh-CN" altLang="en-US" b="1" i="0" dirty="0">
                <a:solidFill>
                  <a:srgbClr val="002060"/>
                </a:solidFill>
                <a:effectLst/>
                <a:highlight>
                  <a:srgbClr val="FFFF00"/>
                </a:highlight>
                <a:latin typeface="Microsoft YaHei" panose="020B0503020204020204" pitchFamily="34" charset="-122"/>
                <a:ea typeface="Microsoft YaHei" panose="020B0503020204020204" pitchFamily="34" charset="-122"/>
              </a:rPr>
              <a:t>通过求解「对偶问题（</a:t>
            </a:r>
            <a:r>
              <a:rPr lang="en" altLang="zh-CN" b="1" i="0" dirty="0">
                <a:solidFill>
                  <a:srgbClr val="002060"/>
                </a:solidFill>
                <a:effectLst/>
                <a:highlight>
                  <a:srgbClr val="FFFF00"/>
                </a:highlight>
                <a:latin typeface="Microsoft YaHei" panose="020B0503020204020204" pitchFamily="34" charset="-122"/>
                <a:ea typeface="Microsoft YaHei" panose="020B0503020204020204" pitchFamily="34" charset="-122"/>
              </a:rPr>
              <a:t>dual problem</a:t>
            </a:r>
            <a:r>
              <a:rPr lang="zh-CN" altLang="en" b="1" i="0" dirty="0">
                <a:solidFill>
                  <a:srgbClr val="002060"/>
                </a:solidFill>
                <a:effectLst/>
                <a:highlight>
                  <a:srgbClr val="FFFF00"/>
                </a:highlight>
                <a:latin typeface="Microsoft YaHei" panose="020B0503020204020204" pitchFamily="34" charset="-122"/>
                <a:ea typeface="Microsoft YaHei" panose="020B0503020204020204" pitchFamily="34" charset="-122"/>
              </a:rPr>
              <a:t>）」</a:t>
            </a:r>
            <a:r>
              <a:rPr lang="zh-CN" altLang="en-US" b="1" i="0" dirty="0">
                <a:solidFill>
                  <a:srgbClr val="002060"/>
                </a:solidFill>
                <a:effectLst/>
                <a:highlight>
                  <a:srgbClr val="FFFF00"/>
                </a:highlight>
                <a:latin typeface="Microsoft YaHei" panose="020B0503020204020204" pitchFamily="34" charset="-122"/>
                <a:ea typeface="Microsoft YaHei" panose="020B0503020204020204" pitchFamily="34" charset="-122"/>
              </a:rPr>
              <a:t>得到「原始问题（</a:t>
            </a:r>
            <a:r>
              <a:rPr lang="en" altLang="zh-CN" b="1" i="0" dirty="0">
                <a:solidFill>
                  <a:srgbClr val="002060"/>
                </a:solidFill>
                <a:effectLst/>
                <a:highlight>
                  <a:srgbClr val="FFFF00"/>
                </a:highlight>
                <a:latin typeface="Microsoft YaHei" panose="020B0503020204020204" pitchFamily="34" charset="-122"/>
                <a:ea typeface="Microsoft YaHei" panose="020B0503020204020204" pitchFamily="34" charset="-122"/>
              </a:rPr>
              <a:t>primal problem</a:t>
            </a:r>
            <a:r>
              <a:rPr lang="zh-CN" altLang="en" b="1" i="0" dirty="0">
                <a:solidFill>
                  <a:srgbClr val="002060"/>
                </a:solidFill>
                <a:effectLst/>
                <a:highlight>
                  <a:srgbClr val="FFFF00"/>
                </a:highlight>
                <a:latin typeface="Microsoft YaHei" panose="020B0503020204020204" pitchFamily="34" charset="-122"/>
                <a:ea typeface="Microsoft YaHei" panose="020B0503020204020204" pitchFamily="34" charset="-122"/>
              </a:rPr>
              <a:t>）」</a:t>
            </a:r>
            <a:r>
              <a:rPr lang="zh-CN" altLang="en-US" b="1" i="0" dirty="0">
                <a:solidFill>
                  <a:srgbClr val="002060"/>
                </a:solidFill>
                <a:effectLst/>
                <a:highlight>
                  <a:srgbClr val="FFFF00"/>
                </a:highlight>
                <a:latin typeface="Microsoft YaHei" panose="020B0503020204020204" pitchFamily="34" charset="-122"/>
                <a:ea typeface="Microsoft YaHei" panose="020B0503020204020204" pitchFamily="34" charset="-122"/>
              </a:rPr>
              <a:t>的最优解</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，即线性可分支持向量机的对偶算法（</a:t>
            </a:r>
            <a:r>
              <a:rPr lang="en" altLang="zh-CN" b="0" i="0" dirty="0">
                <a:solidFill>
                  <a:srgbClr val="333333"/>
                </a:solidFill>
                <a:effectLst/>
                <a:highlight>
                  <a:srgbClr val="FFFF00"/>
                </a:highlight>
                <a:latin typeface="Microsoft YaHei" panose="020B0503020204020204" pitchFamily="34" charset="-122"/>
                <a:ea typeface="Microsoft YaHei" panose="020B0503020204020204" pitchFamily="34" charset="-122"/>
              </a:rPr>
              <a:t>dual algorithm</a:t>
            </a:r>
            <a:r>
              <a:rPr lang="zh-CN" altLang="en"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endParaRPr lang="en-US" altLang="zh-CN" b="0" i="0" dirty="0">
              <a:solidFill>
                <a:srgbClr val="333333"/>
              </a:solidFill>
              <a:effectLst/>
              <a:highlight>
                <a:srgbClr val="FFFF00"/>
              </a:highlight>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这样做有一些优点：</a:t>
            </a:r>
          </a:p>
          <a:p>
            <a:pPr marL="1200150" lvl="2" indent="-285750">
              <a:lnSpc>
                <a:spcPct val="130000"/>
              </a:lnSpc>
              <a:spcBef>
                <a:spcPts val="600"/>
              </a:spcBef>
              <a:buFont typeface="Wingdings" pitchFamily="2" charset="2"/>
              <a:buChar char="ü"/>
            </a:pPr>
            <a:r>
              <a:rPr lang="zh-CN" altLang="en-US" b="1" i="0" dirty="0">
                <a:solidFill>
                  <a:srgbClr val="00B050"/>
                </a:solidFill>
                <a:effectLst/>
                <a:highlight>
                  <a:srgbClr val="FFFF00"/>
                </a:highlight>
                <a:latin typeface="Microsoft YaHei" panose="020B0503020204020204" pitchFamily="34" charset="-122"/>
                <a:ea typeface="Microsoft YaHei" panose="020B0503020204020204" pitchFamily="34" charset="-122"/>
              </a:rPr>
              <a:t>对偶问题往往更容易求解</a:t>
            </a:r>
          </a:p>
          <a:p>
            <a:pPr marL="1200150" lvl="2" indent="-285750">
              <a:lnSpc>
                <a:spcPct val="130000"/>
              </a:lnSpc>
              <a:spcBef>
                <a:spcPts val="600"/>
              </a:spcBef>
              <a:buFont typeface="Wingdings" pitchFamily="2" charset="2"/>
              <a:buChar char="ü"/>
            </a:pPr>
            <a:r>
              <a:rPr lang="zh-CN" altLang="en-US" b="1" i="0" dirty="0">
                <a:solidFill>
                  <a:srgbClr val="00B050"/>
                </a:solidFill>
                <a:effectLst/>
                <a:highlight>
                  <a:srgbClr val="FFFF00"/>
                </a:highlight>
                <a:latin typeface="Microsoft YaHei" panose="020B0503020204020204" pitchFamily="34" charset="-122"/>
                <a:ea typeface="Microsoft YaHei" panose="020B0503020204020204" pitchFamily="34" charset="-122"/>
              </a:rPr>
              <a:t>引入自然核函数，进而可以推广到</a:t>
            </a:r>
            <a:r>
              <a:rPr lang="zh-CN" altLang="en-US" b="1" i="0" dirty="0">
                <a:solidFill>
                  <a:srgbClr val="C00000"/>
                </a:solidFill>
                <a:effectLst/>
                <a:highlight>
                  <a:srgbClr val="FFFF00"/>
                </a:highlight>
                <a:latin typeface="Microsoft YaHei" panose="020B0503020204020204" pitchFamily="34" charset="-122"/>
                <a:ea typeface="Microsoft YaHei" panose="020B0503020204020204" pitchFamily="34" charset="-122"/>
              </a:rPr>
              <a:t>非线性分类问题</a:t>
            </a:r>
          </a:p>
          <a:p>
            <a:pPr marL="742950" lvl="1" indent="-285750">
              <a:lnSpc>
                <a:spcPct val="130000"/>
              </a:lnSpc>
              <a:spcBef>
                <a:spcPts val="600"/>
              </a:spcBef>
              <a:buFont typeface="Wingdings" pitchFamily="2" charset="2"/>
              <a:buChar char="Ø"/>
            </a:pPr>
            <a:endParaRPr lang="en-US" altLang="zh-CN" b="1" i="0" dirty="0">
              <a:solidFill>
                <a:srgbClr val="333333"/>
              </a:solidFill>
              <a:effectLst/>
              <a:latin typeface="Microsoft YaHei" panose="020B0503020204020204" pitchFamily="34" charset="-122"/>
              <a:ea typeface="Microsoft YaHei" panose="020B0503020204020204" pitchFamily="34" charset="-122"/>
            </a:endParaRPr>
          </a:p>
          <a:p>
            <a:pPr lvl="1">
              <a:lnSpc>
                <a:spcPct val="130000"/>
              </a:lnSpc>
              <a:spcBef>
                <a:spcPts val="600"/>
              </a:spcBef>
            </a:pPr>
            <a:endParaRPr lang="en-US" altLang="zh-CN" b="1" i="0" dirty="0">
              <a:solidFill>
                <a:srgbClr val="00206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50094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solidFill>
                <a:latin typeface="Microsoft YaHei" panose="020B0503020204020204" pitchFamily="34" charset="-122"/>
                <a:ea typeface="Microsoft YaHei" panose="020B0503020204020204" pitchFamily="34" charset="-122"/>
              </a:rPr>
              <a:t>1</a:t>
            </a:r>
            <a:r>
              <a:rPr lang="zh-CN" altLang="en-US" dirty="0">
                <a:solidFill>
                  <a:schemeClr val="tx1"/>
                </a:solidFill>
                <a:latin typeface="Microsoft YaHei" panose="020B0503020204020204" pitchFamily="34" charset="-122"/>
                <a:ea typeface="Microsoft YaHei" panose="020B0503020204020204" pitchFamily="34" charset="-122"/>
              </a:rPr>
              <a:t>基本术语</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任务</a:t>
            </a:r>
          </a:p>
        </p:txBody>
      </p:sp>
      <p:sp>
        <p:nvSpPr>
          <p:cNvPr id="6" name="内容占位符 2"/>
          <p:cNvSpPr txBox="1">
            <a:spLocks/>
          </p:cNvSpPr>
          <p:nvPr/>
        </p:nvSpPr>
        <p:spPr>
          <a:xfrm>
            <a:off x="871956" y="1385707"/>
            <a:ext cx="6430465" cy="4086586"/>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150000"/>
              </a:lnSpc>
              <a:buFont typeface="Wingdings" pitchFamily="2" charset="2"/>
              <a:buChar char="p"/>
            </a:pPr>
            <a:r>
              <a:rPr lang="zh-CN" altLang="en-US" sz="2200" dirty="0">
                <a:latin typeface="Microsoft YaHei" panose="020B0503020204020204" pitchFamily="34" charset="-122"/>
                <a:ea typeface="Microsoft YaHei" panose="020B0503020204020204" pitchFamily="34" charset="-122"/>
              </a:rPr>
              <a:t>有无标记信息</a:t>
            </a:r>
            <a:endParaRPr lang="en-US" altLang="zh-CN" sz="2200" dirty="0">
              <a:latin typeface="Microsoft YaHei" panose="020B0503020204020204" pitchFamily="34" charset="-122"/>
              <a:ea typeface="Microsoft YaHei" panose="020B0503020204020204" pitchFamily="34" charset="-122"/>
            </a:endParaRPr>
          </a:p>
          <a:p>
            <a:pPr lvl="1">
              <a:lnSpc>
                <a:spcPct val="150000"/>
              </a:lnSpc>
            </a:pPr>
            <a:r>
              <a:rPr lang="zh-CN" altLang="en-US" sz="2000" dirty="0">
                <a:latin typeface="Microsoft YaHei" panose="020B0503020204020204" pitchFamily="34" charset="-122"/>
                <a:ea typeface="Microsoft YaHei" panose="020B0503020204020204" pitchFamily="34" charset="-122"/>
              </a:rPr>
              <a:t>监督学习：分类、回归</a:t>
            </a:r>
            <a:endParaRPr lang="en-US" altLang="zh-CN" sz="2000" dirty="0">
              <a:latin typeface="Microsoft YaHei" panose="020B0503020204020204" pitchFamily="34" charset="-122"/>
              <a:ea typeface="Microsoft YaHei" panose="020B0503020204020204" pitchFamily="34" charset="-122"/>
            </a:endParaRPr>
          </a:p>
          <a:p>
            <a:pPr lvl="1">
              <a:lnSpc>
                <a:spcPct val="150000"/>
              </a:lnSpc>
            </a:pPr>
            <a:r>
              <a:rPr lang="zh-CN" altLang="en-US" sz="2000" dirty="0">
                <a:latin typeface="Microsoft YaHei" panose="020B0503020204020204" pitchFamily="34" charset="-122"/>
                <a:ea typeface="Microsoft YaHei" panose="020B0503020204020204" pitchFamily="34" charset="-122"/>
              </a:rPr>
              <a:t>无监督学习：聚类</a:t>
            </a:r>
            <a:endParaRPr lang="en-US" altLang="zh-CN" sz="2000" dirty="0">
              <a:latin typeface="Microsoft YaHei" panose="020B0503020204020204" pitchFamily="34" charset="-122"/>
              <a:ea typeface="Microsoft YaHei" panose="020B0503020204020204" pitchFamily="34" charset="-122"/>
            </a:endParaRPr>
          </a:p>
          <a:p>
            <a:pPr lvl="1">
              <a:lnSpc>
                <a:spcPct val="150000"/>
              </a:lnSpc>
            </a:pPr>
            <a:r>
              <a:rPr lang="zh-CN" altLang="en-US" sz="2000" dirty="0">
                <a:latin typeface="Microsoft YaHei" panose="020B0503020204020204" pitchFamily="34" charset="-122"/>
                <a:ea typeface="Microsoft YaHei" panose="020B0503020204020204" pitchFamily="34" charset="-122"/>
              </a:rPr>
              <a:t>半监督学习：两者结合</a:t>
            </a:r>
            <a:endParaRPr lang="en-US" altLang="zh-CN" sz="1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26407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SVM</a:t>
            </a:r>
            <a:r>
              <a:rPr lang="zh-CN" altLang="en-US" dirty="0"/>
              <a:t>总结</a:t>
            </a:r>
          </a:p>
        </p:txBody>
      </p:sp>
      <p:sp>
        <p:nvSpPr>
          <p:cNvPr id="7" name="文本框 6">
            <a:extLst>
              <a:ext uri="{FF2B5EF4-FFF2-40B4-BE49-F238E27FC236}">
                <a16:creationId xmlns:a16="http://schemas.microsoft.com/office/drawing/2014/main" id="{2CE49DE8-C8D6-D079-E1D7-C79E7D56BE18}"/>
              </a:ext>
            </a:extLst>
          </p:cNvPr>
          <p:cNvSpPr txBox="1"/>
          <p:nvPr/>
        </p:nvSpPr>
        <p:spPr>
          <a:xfrm>
            <a:off x="0" y="918350"/>
            <a:ext cx="9016678" cy="2526397"/>
          </a:xfrm>
          <a:prstGeom prst="rect">
            <a:avLst/>
          </a:prstGeom>
          <a:noFill/>
        </p:spPr>
        <p:txBody>
          <a:bodyPr wrap="square">
            <a:spAutoFit/>
          </a:bodyPr>
          <a:lstStyle/>
          <a:p>
            <a:pPr marL="285750" indent="-285750" algn="l">
              <a:lnSpc>
                <a:spcPct val="130000"/>
              </a:lnSpc>
              <a:spcBef>
                <a:spcPts val="600"/>
              </a:spcBef>
              <a:buFont typeface="Wingdings" pitchFamily="2" charset="2"/>
              <a:buChar char="p"/>
            </a:pPr>
            <a:r>
              <a:rPr lang="zh-CN" altLang="en-US" b="1" dirty="0">
                <a:solidFill>
                  <a:srgbClr val="333333"/>
                </a:solidFill>
                <a:latin typeface="Microsoft YaHei" panose="020B0503020204020204" pitchFamily="34" charset="-122"/>
                <a:ea typeface="Microsoft YaHei" panose="020B0503020204020204" pitchFamily="34" charset="-122"/>
              </a:rPr>
              <a:t>模型总结</a:t>
            </a:r>
            <a:endParaRPr lang="en-US" altLang="zh-CN" b="1"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20000"/>
              </a:lnSpc>
              <a:spcBef>
                <a:spcPts val="600"/>
              </a:spcBef>
              <a:buFont typeface="Wingdings" pitchFamily="2" charset="2"/>
              <a:buChar char="Ø"/>
            </a:pPr>
            <a:r>
              <a:rPr lang="zh-CN" altLang="en-US" sz="1600" b="0" i="0" dirty="0">
                <a:solidFill>
                  <a:srgbClr val="333333"/>
                </a:solidFill>
                <a:effectLst/>
                <a:latin typeface="Microsoft YaHei" panose="020B0503020204020204" pitchFamily="34" charset="-122"/>
                <a:ea typeface="Microsoft YaHei" panose="020B0503020204020204" pitchFamily="34" charset="-122"/>
              </a:rPr>
              <a:t>支持向量机是</a:t>
            </a:r>
            <a:r>
              <a:rPr lang="zh-CN" altLang="en-US" sz="1600" b="1" i="0" dirty="0">
                <a:solidFill>
                  <a:srgbClr val="002060"/>
                </a:solidFill>
                <a:effectLst/>
                <a:latin typeface="Microsoft YaHei" panose="020B0503020204020204" pitchFamily="34" charset="-122"/>
                <a:ea typeface="Microsoft YaHei" panose="020B0503020204020204" pitchFamily="34" charset="-122"/>
              </a:rPr>
              <a:t>一种二分类模型</a:t>
            </a:r>
            <a:r>
              <a:rPr lang="zh-CN" altLang="en-US" sz="1600" b="0" i="0" dirty="0">
                <a:solidFill>
                  <a:srgbClr val="333333"/>
                </a:solidFill>
                <a:effectLst/>
                <a:latin typeface="Microsoft YaHei" panose="020B0503020204020204" pitchFamily="34" charset="-122"/>
                <a:ea typeface="Microsoft YaHei" panose="020B0503020204020204" pitchFamily="34" charset="-122"/>
              </a:rPr>
              <a:t>，它的</a:t>
            </a:r>
            <a:r>
              <a:rPr lang="zh-CN" altLang="en-US" sz="1600" b="1" i="0" dirty="0">
                <a:solidFill>
                  <a:srgbClr val="333333"/>
                </a:solidFill>
                <a:effectLst/>
                <a:latin typeface="Microsoft YaHei" panose="020B0503020204020204" pitchFamily="34" charset="-122"/>
                <a:ea typeface="Microsoft YaHei" panose="020B0503020204020204" pitchFamily="34" charset="-122"/>
              </a:rPr>
              <a:t>基本模型是定义在特征空间上的间隔最大的线性分类器</a:t>
            </a:r>
            <a:r>
              <a:rPr lang="zh-CN" altLang="en-US" sz="1600" b="0" i="0" dirty="0">
                <a:solidFill>
                  <a:srgbClr val="333333"/>
                </a:solidFill>
                <a:effectLst/>
                <a:latin typeface="Microsoft YaHei" panose="020B0503020204020204" pitchFamily="34" charset="-122"/>
                <a:ea typeface="Microsoft YaHei" panose="020B0503020204020204" pitchFamily="34" charset="-122"/>
              </a:rPr>
              <a:t>，他的</a:t>
            </a:r>
            <a:r>
              <a:rPr lang="zh-CN" altLang="en-US" sz="1600" b="1" i="0" dirty="0">
                <a:solidFill>
                  <a:srgbClr val="00B050"/>
                </a:solidFill>
                <a:effectLst/>
                <a:latin typeface="Microsoft YaHei" panose="020B0503020204020204" pitchFamily="34" charset="-122"/>
                <a:ea typeface="Microsoft YaHei" panose="020B0503020204020204" pitchFamily="34" charset="-122"/>
              </a:rPr>
              <a:t>学习策略就是间隔最大化</a:t>
            </a:r>
            <a:r>
              <a:rPr lang="zh-CN" altLang="en-US" sz="1600" b="0" i="0" dirty="0">
                <a:solidFill>
                  <a:srgbClr val="333333"/>
                </a:solidFill>
                <a:effectLst/>
                <a:latin typeface="Microsoft YaHei" panose="020B0503020204020204" pitchFamily="34" charset="-122"/>
                <a:ea typeface="Microsoft YaHei" panose="020B0503020204020204" pitchFamily="34" charset="-122"/>
              </a:rPr>
              <a:t>，同时该方法可以形式化为一个求解图二次规划</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20000"/>
              </a:lnSpc>
              <a:spcBef>
                <a:spcPts val="600"/>
              </a:spcBef>
              <a:buFont typeface="Wingdings" pitchFamily="2" charset="2"/>
              <a:buChar char="Ø"/>
            </a:pPr>
            <a:r>
              <a:rPr lang="en" altLang="zh-CN" sz="1600" b="1" i="0" dirty="0">
                <a:solidFill>
                  <a:srgbClr val="333333"/>
                </a:solidFill>
                <a:effectLst/>
                <a:latin typeface="Microsoft YaHei" panose="020B0503020204020204" pitchFamily="34" charset="-122"/>
                <a:ea typeface="Microsoft YaHei" panose="020B0503020204020204" pitchFamily="34" charset="-122"/>
              </a:rPr>
              <a:t>SVM</a:t>
            </a:r>
            <a:r>
              <a:rPr lang="zh-CN" altLang="en-US" sz="1600" b="1" i="0" dirty="0">
                <a:solidFill>
                  <a:srgbClr val="333333"/>
                </a:solidFill>
                <a:effectLst/>
                <a:latin typeface="Microsoft YaHei" panose="020B0503020204020204" pitchFamily="34" charset="-122"/>
                <a:ea typeface="Microsoft YaHei" panose="020B0503020204020204" pitchFamily="34" charset="-122"/>
              </a:rPr>
              <a:t>由简至繁可分为三类</a:t>
            </a: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zh-CN" altLang="en-US" sz="1600" b="1" i="0" dirty="0">
                <a:solidFill>
                  <a:srgbClr val="002060"/>
                </a:solidFill>
                <a:effectLst/>
                <a:latin typeface="Microsoft YaHei" panose="020B0503020204020204" pitchFamily="34" charset="-122"/>
                <a:ea typeface="Microsoft YaHei" panose="020B0503020204020204" pitchFamily="34" charset="-122"/>
              </a:rPr>
              <a:t>线性可分支持向量机</a:t>
            </a:r>
            <a:r>
              <a:rPr lang="zh-CN" altLang="en-US" sz="1600" b="0" i="0" dirty="0">
                <a:solidFill>
                  <a:srgbClr val="333333"/>
                </a:solidFill>
                <a:effectLst/>
                <a:latin typeface="Microsoft YaHei" panose="020B0503020204020204" pitchFamily="34" charset="-122"/>
                <a:ea typeface="Microsoft YaHei" panose="020B0503020204020204" pitchFamily="34" charset="-122"/>
              </a:rPr>
              <a:t>、硬间隔（</a:t>
            </a:r>
            <a:r>
              <a:rPr lang="en" altLang="zh-CN" sz="1600" b="0" i="0" dirty="0">
                <a:solidFill>
                  <a:srgbClr val="333333"/>
                </a:solidFill>
                <a:effectLst/>
                <a:latin typeface="Microsoft YaHei" panose="020B0503020204020204" pitchFamily="34" charset="-122"/>
                <a:ea typeface="Microsoft YaHei" panose="020B0503020204020204" pitchFamily="34" charset="-122"/>
              </a:rPr>
              <a:t>hard-margin </a:t>
            </a:r>
            <a:r>
              <a:rPr lang="en" altLang="zh-CN" sz="1600" b="0" i="0" dirty="0" err="1">
                <a:solidFill>
                  <a:srgbClr val="333333"/>
                </a:solidFill>
                <a:effectLst/>
                <a:latin typeface="Microsoft YaHei" panose="020B0503020204020204" pitchFamily="34" charset="-122"/>
                <a:ea typeface="Microsoft YaHei" panose="020B0503020204020204" pitchFamily="34" charset="-122"/>
              </a:rPr>
              <a:t>svm</a:t>
            </a:r>
            <a:r>
              <a:rPr lang="zh-CN" altLang="en" sz="1600" b="0" i="0" dirty="0">
                <a:solidFill>
                  <a:srgbClr val="333333"/>
                </a:solidFill>
                <a:effectLst/>
                <a:latin typeface="Microsoft YaHei" panose="020B0503020204020204" pitchFamily="34" charset="-122"/>
                <a:ea typeface="Microsoft YaHei" panose="020B0503020204020204" pitchFamily="34" charset="-122"/>
              </a:rPr>
              <a:t>）；</a:t>
            </a:r>
            <a:r>
              <a:rPr lang="zh-CN" altLang="en-US" sz="1600" b="1" i="0" dirty="0">
                <a:solidFill>
                  <a:srgbClr val="002060"/>
                </a:solidFill>
                <a:effectLst/>
                <a:latin typeface="Microsoft YaHei" panose="020B0503020204020204" pitchFamily="34" charset="-122"/>
                <a:ea typeface="Microsoft YaHei" panose="020B0503020204020204" pitchFamily="34" charset="-122"/>
              </a:rPr>
              <a:t>线性支持向量机</a:t>
            </a:r>
            <a:r>
              <a:rPr lang="zh-CN" altLang="en-US" sz="1600" b="0" i="0" dirty="0">
                <a:solidFill>
                  <a:srgbClr val="333333"/>
                </a:solidFill>
                <a:effectLst/>
                <a:latin typeface="Microsoft YaHei" panose="020B0503020204020204" pitchFamily="34" charset="-122"/>
                <a:ea typeface="Microsoft YaHei" panose="020B0503020204020204" pitchFamily="34" charset="-122"/>
              </a:rPr>
              <a:t>、软间隔（</a:t>
            </a:r>
            <a:r>
              <a:rPr lang="en" altLang="zh-CN" sz="1600" b="0" i="0" dirty="0">
                <a:solidFill>
                  <a:srgbClr val="333333"/>
                </a:solidFill>
                <a:effectLst/>
                <a:latin typeface="Microsoft YaHei" panose="020B0503020204020204" pitchFamily="34" charset="-122"/>
                <a:ea typeface="Microsoft YaHei" panose="020B0503020204020204" pitchFamily="34" charset="-122"/>
              </a:rPr>
              <a:t>soft-margin </a:t>
            </a:r>
            <a:r>
              <a:rPr lang="en" altLang="zh-CN" sz="1600" b="0" i="0" dirty="0" err="1">
                <a:solidFill>
                  <a:srgbClr val="333333"/>
                </a:solidFill>
                <a:effectLst/>
                <a:latin typeface="Microsoft YaHei" panose="020B0503020204020204" pitchFamily="34" charset="-122"/>
                <a:ea typeface="Microsoft YaHei" panose="020B0503020204020204" pitchFamily="34" charset="-122"/>
              </a:rPr>
              <a:t>svm</a:t>
            </a:r>
            <a:r>
              <a:rPr lang="zh-CN" altLang="en" sz="1600" b="0" i="0" dirty="0">
                <a:solidFill>
                  <a:srgbClr val="333333"/>
                </a:solidFill>
                <a:effectLst/>
                <a:latin typeface="Microsoft YaHei" panose="020B0503020204020204" pitchFamily="34" charset="-122"/>
                <a:ea typeface="Microsoft YaHei" panose="020B0503020204020204" pitchFamily="34" charset="-122"/>
              </a:rPr>
              <a:t>）；</a:t>
            </a:r>
            <a:r>
              <a:rPr lang="zh-CN" altLang="en-US" sz="1600" b="1" i="0" dirty="0">
                <a:solidFill>
                  <a:srgbClr val="002060"/>
                </a:solidFill>
                <a:effectLst/>
                <a:latin typeface="Microsoft YaHei" panose="020B0503020204020204" pitchFamily="34" charset="-122"/>
                <a:ea typeface="Microsoft YaHei" panose="020B0503020204020204" pitchFamily="34" charset="-122"/>
              </a:rPr>
              <a:t>非线性支持向量机</a:t>
            </a: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en" altLang="zh-CN" sz="1600" b="0" i="0" dirty="0">
                <a:solidFill>
                  <a:srgbClr val="333333"/>
                </a:solidFill>
                <a:effectLst/>
                <a:latin typeface="Microsoft YaHei" panose="020B0503020204020204" pitchFamily="34" charset="-122"/>
                <a:ea typeface="Microsoft YaHei" panose="020B0503020204020204" pitchFamily="34" charset="-122"/>
              </a:rPr>
              <a:t>Kernel SVM</a:t>
            </a:r>
            <a:r>
              <a:rPr lang="zh-CN" altLang="en" sz="1600" b="0" i="0" dirty="0">
                <a:solidFill>
                  <a:srgbClr val="333333"/>
                </a:solidFill>
                <a:effectLst/>
                <a:latin typeface="Microsoft YaHei" panose="020B0503020204020204" pitchFamily="34" charset="-122"/>
                <a:ea typeface="Microsoft YaHei" panose="020B0503020204020204" pitchFamily="34" charset="-122"/>
              </a:rPr>
              <a:t>。</a:t>
            </a:r>
          </a:p>
          <a:p>
            <a:pPr marL="742950" lvl="1" indent="-285750">
              <a:lnSpc>
                <a:spcPct val="120000"/>
              </a:lnSpc>
              <a:spcBef>
                <a:spcPts val="600"/>
              </a:spcBef>
              <a:buFont typeface="Wingdings" pitchFamily="2" charset="2"/>
              <a:buChar char="Ø"/>
            </a:pPr>
            <a:r>
              <a:rPr lang="en" altLang="zh-CN" sz="1600" b="1" i="0" dirty="0">
                <a:solidFill>
                  <a:srgbClr val="333333"/>
                </a:solidFill>
                <a:effectLst/>
                <a:latin typeface="Microsoft YaHei" panose="020B0503020204020204" pitchFamily="34" charset="-122"/>
                <a:ea typeface="Microsoft YaHei" panose="020B0503020204020204" pitchFamily="34" charset="-122"/>
              </a:rPr>
              <a:t>SVM</a:t>
            </a:r>
            <a:r>
              <a:rPr lang="zh-CN" altLang="en-US" sz="1600" b="1" i="0" dirty="0">
                <a:solidFill>
                  <a:srgbClr val="333333"/>
                </a:solidFill>
                <a:effectLst/>
                <a:latin typeface="Microsoft YaHei" panose="020B0503020204020204" pitchFamily="34" charset="-122"/>
                <a:ea typeface="Microsoft YaHei" panose="020B0503020204020204" pitchFamily="34" charset="-122"/>
              </a:rPr>
              <a:t>中存在三宝</a:t>
            </a:r>
            <a:r>
              <a:rPr lang="zh-CN" altLang="en-US" sz="1600" b="0" i="0" dirty="0">
                <a:solidFill>
                  <a:srgbClr val="333333"/>
                </a:solidFill>
                <a:effectLst/>
                <a:latin typeface="Microsoft YaHei" panose="020B0503020204020204" pitchFamily="34" charset="-122"/>
                <a:ea typeface="Microsoft YaHei" panose="020B0503020204020204" pitchFamily="34" charset="-122"/>
              </a:rPr>
              <a:t>：间隔、对偶、核技巧</a:t>
            </a:r>
          </a:p>
          <a:p>
            <a:pPr marL="742950" lvl="1" indent="-285750">
              <a:lnSpc>
                <a:spcPct val="130000"/>
              </a:lnSpc>
              <a:spcBef>
                <a:spcPts val="600"/>
              </a:spcBef>
              <a:buFont typeface="Wingdings" pitchFamily="2" charset="2"/>
              <a:buChar char="Ø"/>
            </a:pPr>
            <a:endParaRPr lang="zh-CN" altLang="en-US" sz="1600" b="0" i="0" dirty="0">
              <a:solidFill>
                <a:srgbClr val="333333"/>
              </a:solidFill>
              <a:effectLst/>
              <a:latin typeface="Microsoft YaHei" panose="020B0503020204020204" pitchFamily="34" charset="-122"/>
              <a:ea typeface="Microsoft YaHei" panose="020B0503020204020204" pitchFamily="34" charset="-122"/>
            </a:endParaRPr>
          </a:p>
        </p:txBody>
      </p:sp>
      <p:pic>
        <p:nvPicPr>
          <p:cNvPr id="74754" name="Picture 2" descr="支持向量机模型; SVM模型总结;">
            <a:extLst>
              <a:ext uri="{FF2B5EF4-FFF2-40B4-BE49-F238E27FC236}">
                <a16:creationId xmlns:a16="http://schemas.microsoft.com/office/drawing/2014/main" id="{466A20D6-BCA2-A64A-ED92-1734D7F2B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22864"/>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086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SVM</a:t>
            </a:r>
            <a:r>
              <a:rPr lang="zh-CN" altLang="en-US" dirty="0"/>
              <a:t>总结</a:t>
            </a:r>
          </a:p>
        </p:txBody>
      </p:sp>
      <p:sp>
        <p:nvSpPr>
          <p:cNvPr id="7" name="文本框 6">
            <a:extLst>
              <a:ext uri="{FF2B5EF4-FFF2-40B4-BE49-F238E27FC236}">
                <a16:creationId xmlns:a16="http://schemas.microsoft.com/office/drawing/2014/main" id="{2CE49DE8-C8D6-D079-E1D7-C79E7D56BE18}"/>
              </a:ext>
            </a:extLst>
          </p:cNvPr>
          <p:cNvSpPr txBox="1"/>
          <p:nvPr/>
        </p:nvSpPr>
        <p:spPr>
          <a:xfrm>
            <a:off x="0" y="918350"/>
            <a:ext cx="9016678" cy="2831096"/>
          </a:xfrm>
          <a:prstGeom prst="rect">
            <a:avLst/>
          </a:prstGeom>
          <a:noFill/>
        </p:spPr>
        <p:txBody>
          <a:bodyPr wrap="square">
            <a:spAutoFit/>
          </a:bodyPr>
          <a:lstStyle/>
          <a:p>
            <a:pPr marL="285750" indent="-285750" algn="l">
              <a:lnSpc>
                <a:spcPct val="130000"/>
              </a:lnSpc>
              <a:spcBef>
                <a:spcPts val="600"/>
              </a:spcBef>
              <a:buFont typeface="Wingdings" pitchFamily="2" charset="2"/>
              <a:buChar char="p"/>
            </a:pPr>
            <a:r>
              <a:rPr lang="zh-CN" altLang="en-US" b="1" dirty="0">
                <a:solidFill>
                  <a:srgbClr val="333333"/>
                </a:solidFill>
                <a:latin typeface="Microsoft YaHei" panose="020B0503020204020204" pitchFamily="34" charset="-122"/>
                <a:ea typeface="Microsoft YaHei" panose="020B0503020204020204" pitchFamily="34" charset="-122"/>
              </a:rPr>
              <a:t>模型优缺点（</a:t>
            </a:r>
            <a:r>
              <a:rPr lang="en-US" altLang="zh-CN" b="1" dirty="0">
                <a:solidFill>
                  <a:srgbClr val="00B050"/>
                </a:solidFill>
                <a:latin typeface="Microsoft YaHei" panose="020B0503020204020204" pitchFamily="34" charset="-122"/>
                <a:ea typeface="Microsoft YaHei" panose="020B0503020204020204" pitchFamily="34" charset="-122"/>
              </a:rPr>
              <a:t>SVM</a:t>
            </a:r>
            <a:r>
              <a:rPr lang="zh-CN" altLang="en-US" b="1" dirty="0">
                <a:solidFill>
                  <a:srgbClr val="00B050"/>
                </a:solidFill>
                <a:latin typeface="Microsoft YaHei" panose="020B0503020204020204" pitchFamily="34" charset="-122"/>
                <a:ea typeface="Microsoft YaHei" panose="020B0503020204020204" pitchFamily="34" charset="-122"/>
              </a:rPr>
              <a:t>优点</a:t>
            </a:r>
            <a:r>
              <a:rPr lang="zh-CN" altLang="en-US" b="1" dirty="0">
                <a:solidFill>
                  <a:srgbClr val="333333"/>
                </a:solidFill>
                <a:latin typeface="Microsoft YaHei" panose="020B0503020204020204" pitchFamily="34" charset="-122"/>
                <a:ea typeface="Microsoft YaHei" panose="020B0503020204020204" pitchFamily="34" charset="-122"/>
              </a:rPr>
              <a:t>）</a:t>
            </a:r>
            <a:endParaRPr lang="en-US" altLang="zh-CN" b="1" i="0" dirty="0">
              <a:solidFill>
                <a:srgbClr val="333333"/>
              </a:solidFill>
              <a:effectLst/>
              <a:latin typeface="Microsoft YaHei" panose="020B0503020204020204" pitchFamily="34" charset="-122"/>
              <a:ea typeface="Microsoft YaHei" panose="020B0503020204020204" pitchFamily="34" charset="-122"/>
            </a:endParaRPr>
          </a:p>
          <a:p>
            <a:pPr marL="742950" lvl="1" indent="-285750">
              <a:lnSpc>
                <a:spcPct val="120000"/>
              </a:lnSpc>
              <a:spcBef>
                <a:spcPts val="600"/>
              </a:spcBef>
              <a:buFont typeface="Wingdings" pitchFamily="2" charset="2"/>
              <a:buChar char="Ø"/>
            </a:pPr>
            <a:r>
              <a:rPr lang="en" altLang="zh-CN" sz="1400" b="0" i="0" dirty="0">
                <a:solidFill>
                  <a:srgbClr val="333333"/>
                </a:solidFill>
                <a:effectLst/>
                <a:latin typeface="Microsoft YaHei" panose="020B0503020204020204" pitchFamily="34" charset="-122"/>
                <a:ea typeface="Microsoft YaHei" panose="020B0503020204020204" pitchFamily="34" charset="-122"/>
              </a:rPr>
              <a:t>SVM </a:t>
            </a:r>
            <a:r>
              <a:rPr lang="zh-CN" altLang="en-US" sz="1400" b="0" i="0" dirty="0">
                <a:solidFill>
                  <a:srgbClr val="333333"/>
                </a:solidFill>
                <a:effectLst/>
                <a:latin typeface="Microsoft YaHei" panose="020B0503020204020204" pitchFamily="34" charset="-122"/>
                <a:ea typeface="Microsoft YaHei" panose="020B0503020204020204" pitchFamily="34" charset="-122"/>
              </a:rPr>
              <a:t>是一个凸优化问题，求得的解一定是全局最优而不仅仅是局部最优</a:t>
            </a:r>
          </a:p>
          <a:p>
            <a:pPr marL="742950" lvl="1" indent="-285750">
              <a:lnSpc>
                <a:spcPct val="120000"/>
              </a:lnSpc>
              <a:spcBef>
                <a:spcPts val="600"/>
              </a:spcBef>
              <a:buFont typeface="Wingdings" pitchFamily="2" charset="2"/>
              <a:buChar char="Ø"/>
            </a:pPr>
            <a:r>
              <a:rPr lang="zh-CN" altLang="en-US" sz="1400" b="0" i="0" dirty="0">
                <a:solidFill>
                  <a:srgbClr val="333333"/>
                </a:solidFill>
                <a:effectLst/>
                <a:latin typeface="Microsoft YaHei" panose="020B0503020204020204" pitchFamily="34" charset="-122"/>
                <a:ea typeface="Microsoft YaHei" panose="020B0503020204020204" pitchFamily="34" charset="-122"/>
              </a:rPr>
              <a:t>不仅适用于线性问题，还适用于非线性问题（借助核技巧）</a:t>
            </a:r>
          </a:p>
          <a:p>
            <a:pPr marL="742950" lvl="1" indent="-285750">
              <a:lnSpc>
                <a:spcPct val="120000"/>
              </a:lnSpc>
              <a:spcBef>
                <a:spcPts val="600"/>
              </a:spcBef>
              <a:buFont typeface="Wingdings" pitchFamily="2" charset="2"/>
              <a:buChar char="Ø"/>
            </a:pPr>
            <a:r>
              <a:rPr lang="zh-CN" altLang="en-US" sz="1400" b="0" i="0" dirty="0">
                <a:solidFill>
                  <a:srgbClr val="333333"/>
                </a:solidFill>
                <a:effectLst/>
                <a:latin typeface="Microsoft YaHei" panose="020B0503020204020204" pitchFamily="34" charset="-122"/>
                <a:ea typeface="Microsoft YaHei" panose="020B0503020204020204" pitchFamily="34" charset="-122"/>
              </a:rPr>
              <a:t>模型鲁棒性好，决策边界只取决于支持向量而不是全部数据集</a:t>
            </a:r>
          </a:p>
          <a:p>
            <a:pPr marL="742950" lvl="1" indent="-285750">
              <a:lnSpc>
                <a:spcPct val="120000"/>
              </a:lnSpc>
              <a:spcBef>
                <a:spcPts val="600"/>
              </a:spcBef>
              <a:buFont typeface="Wingdings" pitchFamily="2" charset="2"/>
              <a:buChar char="Ø"/>
            </a:pPr>
            <a:r>
              <a:rPr lang="zh-CN" altLang="en-US" sz="1400" b="0" i="0" dirty="0">
                <a:solidFill>
                  <a:srgbClr val="333333"/>
                </a:solidFill>
                <a:effectLst/>
                <a:latin typeface="Microsoft YaHei" panose="020B0503020204020204" pitchFamily="34" charset="-122"/>
                <a:ea typeface="Microsoft YaHei" panose="020B0503020204020204" pitchFamily="34" charset="-122"/>
              </a:rPr>
              <a:t>中小样本量数据集上效果优异</a:t>
            </a:r>
          </a:p>
          <a:p>
            <a:pPr marL="742950" lvl="1" indent="-285750">
              <a:lnSpc>
                <a:spcPct val="120000"/>
              </a:lnSpc>
              <a:spcBef>
                <a:spcPts val="600"/>
              </a:spcBef>
              <a:buFont typeface="Wingdings" pitchFamily="2" charset="2"/>
              <a:buChar char="Ø"/>
            </a:pPr>
            <a:r>
              <a:rPr lang="zh-CN" altLang="en-US" sz="1400" b="0" i="0" dirty="0">
                <a:solidFill>
                  <a:srgbClr val="333333"/>
                </a:solidFill>
                <a:effectLst/>
                <a:latin typeface="Microsoft YaHei" panose="020B0503020204020204" pitchFamily="34" charset="-122"/>
                <a:ea typeface="Microsoft YaHei" panose="020B0503020204020204" pitchFamily="34" charset="-122"/>
              </a:rPr>
              <a:t>无需依赖整个数据</a:t>
            </a:r>
          </a:p>
          <a:p>
            <a:pPr marL="742950" lvl="1" indent="-285750">
              <a:lnSpc>
                <a:spcPct val="120000"/>
              </a:lnSpc>
              <a:spcBef>
                <a:spcPts val="600"/>
              </a:spcBef>
              <a:buFont typeface="Wingdings" pitchFamily="2" charset="2"/>
              <a:buChar char="Ø"/>
            </a:pPr>
            <a:r>
              <a:rPr lang="zh-CN" altLang="en-US" sz="1400" b="0" i="0" dirty="0">
                <a:solidFill>
                  <a:srgbClr val="333333"/>
                </a:solidFill>
                <a:effectLst/>
                <a:latin typeface="Microsoft YaHei" panose="020B0503020204020204" pitchFamily="34" charset="-122"/>
                <a:ea typeface="Microsoft YaHei" panose="020B0503020204020204" pitchFamily="34" charset="-122"/>
              </a:rPr>
              <a:t>泛化能力比较强</a:t>
            </a:r>
          </a:p>
          <a:p>
            <a:pPr marL="742950" lvl="1" indent="-285750">
              <a:lnSpc>
                <a:spcPct val="130000"/>
              </a:lnSpc>
              <a:spcBef>
                <a:spcPts val="600"/>
              </a:spcBef>
              <a:buFont typeface="Wingdings" pitchFamily="2" charset="2"/>
              <a:buChar char="Ø"/>
            </a:pPr>
            <a:endParaRPr lang="zh-CN" altLang="en-US" sz="1600" b="0" i="0" dirty="0">
              <a:solidFill>
                <a:srgbClr val="333333"/>
              </a:solidFill>
              <a:effectLst/>
              <a:latin typeface="Microsoft YaHei" panose="020B0503020204020204" pitchFamily="34" charset="-122"/>
              <a:ea typeface="Microsoft YaHei" panose="020B0503020204020204" pitchFamily="34" charset="-122"/>
            </a:endParaRPr>
          </a:p>
        </p:txBody>
      </p:sp>
      <p:pic>
        <p:nvPicPr>
          <p:cNvPr id="76802" name="Picture 2" descr="支持向量机模型; SVM模型优缺点;">
            <a:extLst>
              <a:ext uri="{FF2B5EF4-FFF2-40B4-BE49-F238E27FC236}">
                <a16:creationId xmlns:a16="http://schemas.microsoft.com/office/drawing/2014/main" id="{46AA0D39-BE3E-ED66-FD33-BA87670EA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5336"/>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2920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SVM</a:t>
            </a:r>
            <a:r>
              <a:rPr lang="zh-CN" altLang="en-US" dirty="0"/>
              <a:t>总结</a:t>
            </a:r>
          </a:p>
        </p:txBody>
      </p:sp>
      <p:sp>
        <p:nvSpPr>
          <p:cNvPr id="7" name="文本框 6">
            <a:extLst>
              <a:ext uri="{FF2B5EF4-FFF2-40B4-BE49-F238E27FC236}">
                <a16:creationId xmlns:a16="http://schemas.microsoft.com/office/drawing/2014/main" id="{2CE49DE8-C8D6-D079-E1D7-C79E7D56BE18}"/>
              </a:ext>
            </a:extLst>
          </p:cNvPr>
          <p:cNvSpPr txBox="1"/>
          <p:nvPr/>
        </p:nvSpPr>
        <p:spPr>
          <a:xfrm>
            <a:off x="0" y="918350"/>
            <a:ext cx="8147050" cy="3763659"/>
          </a:xfrm>
          <a:prstGeom prst="rect">
            <a:avLst/>
          </a:prstGeom>
          <a:noFill/>
        </p:spPr>
        <p:txBody>
          <a:bodyPr wrap="square">
            <a:spAutoFit/>
          </a:bodyPr>
          <a:lstStyle/>
          <a:p>
            <a:pPr marL="285750" indent="-285750" algn="l">
              <a:lnSpc>
                <a:spcPct val="130000"/>
              </a:lnSpc>
              <a:spcBef>
                <a:spcPts val="1200"/>
              </a:spcBef>
              <a:buFont typeface="Wingdings" pitchFamily="2" charset="2"/>
              <a:buChar char="p"/>
            </a:pPr>
            <a:r>
              <a:rPr lang="zh-CN" altLang="en-US" b="1" dirty="0">
                <a:solidFill>
                  <a:srgbClr val="333333"/>
                </a:solidFill>
                <a:latin typeface="Microsoft YaHei" panose="020B0503020204020204" pitchFamily="34" charset="-122"/>
                <a:ea typeface="Microsoft YaHei" panose="020B0503020204020204" pitchFamily="34" charset="-122"/>
              </a:rPr>
              <a:t>模型优缺点（</a:t>
            </a:r>
            <a:r>
              <a:rPr lang="en-US" altLang="zh-CN" b="1" dirty="0">
                <a:solidFill>
                  <a:srgbClr val="C00000"/>
                </a:solidFill>
                <a:latin typeface="Microsoft YaHei" panose="020B0503020204020204" pitchFamily="34" charset="-122"/>
                <a:ea typeface="Microsoft YaHei" panose="020B0503020204020204" pitchFamily="34" charset="-122"/>
              </a:rPr>
              <a:t>SVM</a:t>
            </a:r>
            <a:r>
              <a:rPr lang="zh-CN" altLang="en-US" b="1" dirty="0">
                <a:solidFill>
                  <a:srgbClr val="C00000"/>
                </a:solidFill>
                <a:latin typeface="Microsoft YaHei" panose="020B0503020204020204" pitchFamily="34" charset="-122"/>
                <a:ea typeface="Microsoft YaHei" panose="020B0503020204020204" pitchFamily="34" charset="-122"/>
              </a:rPr>
              <a:t>缺点</a:t>
            </a:r>
            <a:r>
              <a:rPr lang="zh-CN" altLang="en-US" b="1" dirty="0">
                <a:solidFill>
                  <a:srgbClr val="333333"/>
                </a:solidFill>
                <a:latin typeface="Microsoft YaHei" panose="020B0503020204020204" pitchFamily="34" charset="-122"/>
                <a:ea typeface="Microsoft YaHei" panose="020B0503020204020204" pitchFamily="34" charset="-122"/>
              </a:rPr>
              <a:t>）</a:t>
            </a:r>
            <a:endParaRPr lang="en-US" altLang="zh-CN" b="1" i="0" dirty="0">
              <a:solidFill>
                <a:srgbClr val="333333"/>
              </a:solidFill>
              <a:effectLst/>
              <a:latin typeface="Microsoft YaHei" panose="020B0503020204020204" pitchFamily="34" charset="-122"/>
              <a:ea typeface="Microsoft YaHei" panose="020B0503020204020204" pitchFamily="34" charset="-122"/>
            </a:endParaRPr>
          </a:p>
          <a:p>
            <a:pPr marL="800100" lvl="1" indent="-342900">
              <a:lnSpc>
                <a:spcPct val="150000"/>
              </a:lnSpc>
              <a:spcBef>
                <a:spcPts val="1200"/>
              </a:spcBef>
              <a:buFont typeface="+mj-ea"/>
              <a:buAutoNum type="circleNumDbPlain"/>
            </a:pPr>
            <a:r>
              <a:rPr lang="zh-CN" altLang="en-US" sz="1600" b="0" i="0" dirty="0">
                <a:solidFill>
                  <a:srgbClr val="333333"/>
                </a:solidFill>
                <a:effectLst/>
                <a:latin typeface="Microsoft YaHei" panose="020B0503020204020204" pitchFamily="34" charset="-122"/>
                <a:ea typeface="Microsoft YaHei" panose="020B0503020204020204" pitchFamily="34" charset="-122"/>
              </a:rPr>
              <a:t>二次规划问题求解将涉及</a:t>
            </a:r>
            <a:r>
              <a:rPr lang="en" altLang="zh-CN" sz="1600" b="0" i="0" dirty="0">
                <a:solidFill>
                  <a:srgbClr val="333333"/>
                </a:solidFill>
                <a:effectLst/>
                <a:latin typeface="Microsoft YaHei" panose="020B0503020204020204" pitchFamily="34" charset="-122"/>
                <a:ea typeface="Microsoft YaHei" panose="020B0503020204020204" pitchFamily="34" charset="-122"/>
              </a:rPr>
              <a:t>n</a:t>
            </a:r>
            <a:r>
              <a:rPr lang="zh-CN" altLang="en-US" sz="1600" b="0" i="0" dirty="0">
                <a:solidFill>
                  <a:srgbClr val="333333"/>
                </a:solidFill>
                <a:effectLst/>
                <a:latin typeface="Microsoft YaHei" panose="020B0503020204020204" pitchFamily="34" charset="-122"/>
                <a:ea typeface="Microsoft YaHei" panose="020B0503020204020204" pitchFamily="34" charset="-122"/>
              </a:rPr>
              <a:t>阶矩阵的计算（其中</a:t>
            </a:r>
            <a:r>
              <a:rPr lang="en" altLang="zh-CN" sz="1600" b="0" i="0" dirty="0">
                <a:solidFill>
                  <a:srgbClr val="333333"/>
                </a:solidFill>
                <a:effectLst/>
                <a:latin typeface="Microsoft YaHei" panose="020B0503020204020204" pitchFamily="34" charset="-122"/>
                <a:ea typeface="Microsoft YaHei" panose="020B0503020204020204" pitchFamily="34" charset="-122"/>
              </a:rPr>
              <a:t>n</a:t>
            </a:r>
            <a:r>
              <a:rPr lang="zh-CN" altLang="en-US" sz="1600" b="0" i="0" dirty="0">
                <a:solidFill>
                  <a:srgbClr val="333333"/>
                </a:solidFill>
                <a:effectLst/>
                <a:latin typeface="Microsoft YaHei" panose="020B0503020204020204" pitchFamily="34" charset="-122"/>
                <a:ea typeface="Microsoft YaHei" panose="020B0503020204020204" pitchFamily="34" charset="-122"/>
              </a:rPr>
              <a:t>为样本的个数），计算量随样本量上涨厉害，因此 </a:t>
            </a:r>
            <a:r>
              <a:rPr lang="en" altLang="zh-CN" sz="1600" b="1" i="0" dirty="0">
                <a:solidFill>
                  <a:srgbClr val="C00000"/>
                </a:solidFill>
                <a:effectLst/>
                <a:latin typeface="Microsoft YaHei" panose="020B0503020204020204" pitchFamily="34" charset="-122"/>
                <a:ea typeface="Microsoft YaHei" panose="020B0503020204020204" pitchFamily="34" charset="-122"/>
              </a:rPr>
              <a:t>SVM </a:t>
            </a:r>
            <a:r>
              <a:rPr lang="zh-CN" altLang="en-US" sz="1600" b="1" i="0" dirty="0">
                <a:solidFill>
                  <a:srgbClr val="C00000"/>
                </a:solidFill>
                <a:effectLst/>
                <a:latin typeface="Microsoft YaHei" panose="020B0503020204020204" pitchFamily="34" charset="-122"/>
                <a:ea typeface="Microsoft YaHei" panose="020B0503020204020204" pitchFamily="34" charset="-122"/>
              </a:rPr>
              <a:t>不适用于超大数据集</a:t>
            </a:r>
          </a:p>
          <a:p>
            <a:pPr marL="800100" lvl="1" indent="-342900">
              <a:lnSpc>
                <a:spcPct val="150000"/>
              </a:lnSpc>
              <a:spcBef>
                <a:spcPts val="1200"/>
              </a:spcBef>
              <a:buFont typeface="+mj-ea"/>
              <a:buAutoNum type="circleNumDbPlain"/>
            </a:pPr>
            <a:r>
              <a:rPr lang="zh-CN" altLang="en-US" sz="1600" b="1" i="0" dirty="0">
                <a:solidFill>
                  <a:srgbClr val="C00000"/>
                </a:solidFill>
                <a:effectLst/>
                <a:latin typeface="Microsoft YaHei" panose="020B0503020204020204" pitchFamily="34" charset="-122"/>
                <a:ea typeface="Microsoft YaHei" panose="020B0503020204020204" pitchFamily="34" charset="-122"/>
              </a:rPr>
              <a:t>原始 </a:t>
            </a:r>
            <a:r>
              <a:rPr lang="en" altLang="zh-CN" sz="1600" b="1" i="0" dirty="0">
                <a:solidFill>
                  <a:srgbClr val="C00000"/>
                </a:solidFill>
                <a:effectLst/>
                <a:latin typeface="Microsoft YaHei" panose="020B0503020204020204" pitchFamily="34" charset="-122"/>
                <a:ea typeface="Microsoft YaHei" panose="020B0503020204020204" pitchFamily="34" charset="-122"/>
              </a:rPr>
              <a:t>SVM </a:t>
            </a:r>
            <a:r>
              <a:rPr lang="zh-CN" altLang="en-US" sz="1600" b="1" i="0" dirty="0">
                <a:solidFill>
                  <a:srgbClr val="C00000"/>
                </a:solidFill>
                <a:effectLst/>
                <a:latin typeface="Microsoft YaHei" panose="020B0503020204020204" pitchFamily="34" charset="-122"/>
                <a:ea typeface="Microsoft YaHei" panose="020B0503020204020204" pitchFamily="34" charset="-122"/>
              </a:rPr>
              <a:t>仅适用于二分类问题</a:t>
            </a:r>
            <a:r>
              <a:rPr lang="zh-CN" altLang="en-US" sz="1600" b="0" i="0" dirty="0">
                <a:solidFill>
                  <a:srgbClr val="333333"/>
                </a:solidFill>
                <a:effectLst/>
                <a:latin typeface="Microsoft YaHei" panose="020B0503020204020204" pitchFamily="34" charset="-122"/>
                <a:ea typeface="Microsoft YaHei" panose="020B0503020204020204" pitchFamily="34" charset="-122"/>
              </a:rPr>
              <a:t>。（当然， </a:t>
            </a:r>
            <a:r>
              <a:rPr lang="en" altLang="zh-CN" sz="1600" b="0" i="0" dirty="0">
                <a:solidFill>
                  <a:srgbClr val="333333"/>
                </a:solidFill>
                <a:effectLst/>
                <a:latin typeface="Microsoft YaHei" panose="020B0503020204020204" pitchFamily="34" charset="-122"/>
                <a:ea typeface="Microsoft YaHei" panose="020B0503020204020204" pitchFamily="34" charset="-122"/>
              </a:rPr>
              <a:t>SVM </a:t>
            </a:r>
            <a:r>
              <a:rPr lang="zh-CN" altLang="en-US" sz="1600" b="0" i="0" dirty="0">
                <a:solidFill>
                  <a:srgbClr val="333333"/>
                </a:solidFill>
                <a:effectLst/>
                <a:latin typeface="Microsoft YaHei" panose="020B0503020204020204" pitchFamily="34" charset="-122"/>
                <a:ea typeface="Microsoft YaHei" panose="020B0503020204020204" pitchFamily="34" charset="-122"/>
              </a:rPr>
              <a:t>的推广</a:t>
            </a:r>
            <a:r>
              <a:rPr lang="en" altLang="zh-CN" sz="1600" b="0" i="0" dirty="0">
                <a:solidFill>
                  <a:srgbClr val="333333"/>
                </a:solidFill>
                <a:effectLst/>
                <a:latin typeface="Microsoft YaHei" panose="020B0503020204020204" pitchFamily="34" charset="-122"/>
                <a:ea typeface="Microsoft YaHei" panose="020B0503020204020204" pitchFamily="34" charset="-122"/>
              </a:rPr>
              <a:t>SVR</a:t>
            </a:r>
            <a:r>
              <a:rPr lang="zh-CN" altLang="en-US" sz="1600" b="0" i="0" dirty="0">
                <a:solidFill>
                  <a:srgbClr val="333333"/>
                </a:solidFill>
                <a:effectLst/>
                <a:latin typeface="Microsoft YaHei" panose="020B0503020204020204" pitchFamily="34" charset="-122"/>
                <a:ea typeface="Microsoft YaHei" panose="020B0503020204020204" pitchFamily="34" charset="-122"/>
              </a:rPr>
              <a:t>也适用于回归问题；我们也可以通过</a:t>
            </a:r>
            <a:r>
              <a:rPr lang="en" altLang="zh-CN" sz="1600" b="0" i="0" dirty="0">
                <a:solidFill>
                  <a:srgbClr val="333333"/>
                </a:solidFill>
                <a:effectLst/>
                <a:latin typeface="Microsoft YaHei" panose="020B0503020204020204" pitchFamily="34" charset="-122"/>
                <a:ea typeface="Microsoft YaHei" panose="020B0503020204020204" pitchFamily="34" charset="-122"/>
              </a:rPr>
              <a:t>one-vs-one</a:t>
            </a:r>
            <a:r>
              <a:rPr lang="zh-CN" altLang="en" sz="1600" b="0" i="0" dirty="0">
                <a:solidFill>
                  <a:srgbClr val="333333"/>
                </a:solidFill>
                <a:effectLst/>
                <a:latin typeface="Microsoft YaHei" panose="020B0503020204020204" pitchFamily="34" charset="-122"/>
                <a:ea typeface="Microsoft YaHei" panose="020B0503020204020204" pitchFamily="34" charset="-122"/>
              </a:rPr>
              <a:t>，</a:t>
            </a:r>
            <a:r>
              <a:rPr lang="en" altLang="zh-CN" sz="1600" b="0" i="0" dirty="0">
                <a:solidFill>
                  <a:srgbClr val="333333"/>
                </a:solidFill>
                <a:effectLst/>
                <a:latin typeface="Microsoft YaHei" panose="020B0503020204020204" pitchFamily="34" charset="-122"/>
                <a:ea typeface="Microsoft YaHei" panose="020B0503020204020204" pitchFamily="34" charset="-122"/>
              </a:rPr>
              <a:t>one-vs-rest</a:t>
            </a:r>
            <a:r>
              <a:rPr lang="zh-CN" altLang="en-US" sz="1600" b="0" i="0" dirty="0">
                <a:solidFill>
                  <a:srgbClr val="333333"/>
                </a:solidFill>
                <a:effectLst/>
                <a:latin typeface="Microsoft YaHei" panose="020B0503020204020204" pitchFamily="34" charset="-122"/>
                <a:ea typeface="Microsoft YaHei" panose="020B0503020204020204" pitchFamily="34" charset="-122"/>
              </a:rPr>
              <a:t>等思路组合 </a:t>
            </a:r>
            <a:r>
              <a:rPr lang="en" altLang="zh-CN" sz="1600" b="0" i="0" dirty="0">
                <a:solidFill>
                  <a:srgbClr val="333333"/>
                </a:solidFill>
                <a:effectLst/>
                <a:latin typeface="Microsoft YaHei" panose="020B0503020204020204" pitchFamily="34" charset="-122"/>
                <a:ea typeface="Microsoft YaHei" panose="020B0503020204020204" pitchFamily="34" charset="-122"/>
              </a:rPr>
              <a:t>SVM </a:t>
            </a:r>
            <a:r>
              <a:rPr lang="zh-CN" altLang="en-US" sz="1600" b="0" i="0" dirty="0">
                <a:solidFill>
                  <a:srgbClr val="333333"/>
                </a:solidFill>
                <a:effectLst/>
                <a:latin typeface="Microsoft YaHei" panose="020B0503020204020204" pitchFamily="34" charset="-122"/>
                <a:ea typeface="Microsoft YaHei" panose="020B0503020204020204" pitchFamily="34" charset="-122"/>
              </a:rPr>
              <a:t>来解决多分类问题）</a:t>
            </a:r>
          </a:p>
          <a:p>
            <a:pPr marL="800100" lvl="1" indent="-342900">
              <a:lnSpc>
                <a:spcPct val="150000"/>
              </a:lnSpc>
              <a:spcBef>
                <a:spcPts val="1200"/>
              </a:spcBef>
              <a:buFont typeface="+mj-ea"/>
              <a:buAutoNum type="circleNumDbPlain"/>
            </a:pPr>
            <a:r>
              <a:rPr lang="zh-CN" altLang="en-US" sz="1600" b="0" i="0" dirty="0">
                <a:solidFill>
                  <a:srgbClr val="333333"/>
                </a:solidFill>
                <a:effectLst/>
                <a:latin typeface="Microsoft YaHei" panose="020B0503020204020204" pitchFamily="34" charset="-122"/>
                <a:ea typeface="Microsoft YaHei" panose="020B0503020204020204" pitchFamily="34" charset="-122"/>
              </a:rPr>
              <a:t>对非线性问题没有通用解决方案，有时候</a:t>
            </a:r>
            <a:r>
              <a:rPr lang="zh-CN" altLang="en-US" sz="1600" b="1" i="0" dirty="0">
                <a:solidFill>
                  <a:srgbClr val="C00000"/>
                </a:solidFill>
                <a:effectLst/>
                <a:latin typeface="Microsoft YaHei" panose="020B0503020204020204" pitchFamily="34" charset="-122"/>
                <a:ea typeface="Microsoft YaHei" panose="020B0503020204020204" pitchFamily="34" charset="-122"/>
              </a:rPr>
              <a:t>很难找到一个合适的核函数</a:t>
            </a:r>
          </a:p>
          <a:p>
            <a:pPr marL="800100" lvl="1" indent="-342900">
              <a:lnSpc>
                <a:spcPct val="150000"/>
              </a:lnSpc>
              <a:spcBef>
                <a:spcPts val="1200"/>
              </a:spcBef>
              <a:buFont typeface="+mj-ea"/>
              <a:buAutoNum type="circleNumDbPlain"/>
            </a:pPr>
            <a:r>
              <a:rPr lang="zh-CN" altLang="en-US" sz="1600" b="0" i="0" dirty="0">
                <a:solidFill>
                  <a:srgbClr val="333333"/>
                </a:solidFill>
                <a:effectLst/>
                <a:latin typeface="Microsoft YaHei" panose="020B0503020204020204" pitchFamily="34" charset="-122"/>
                <a:ea typeface="Microsoft YaHei" panose="020B0503020204020204" pitchFamily="34" charset="-122"/>
              </a:rPr>
              <a:t>对于核函数的</a:t>
            </a:r>
            <a:r>
              <a:rPr lang="zh-CN" altLang="en-US" sz="1600" b="1" i="0" dirty="0">
                <a:solidFill>
                  <a:srgbClr val="C00000"/>
                </a:solidFill>
                <a:effectLst/>
                <a:latin typeface="Microsoft YaHei" panose="020B0503020204020204" pitchFamily="34" charset="-122"/>
                <a:ea typeface="Microsoft YaHei" panose="020B0503020204020204" pitchFamily="34" charset="-122"/>
              </a:rPr>
              <a:t>高维映射解释力不强</a:t>
            </a:r>
            <a:r>
              <a:rPr lang="zh-CN" altLang="en-US" sz="1600" b="0" i="0" dirty="0">
                <a:solidFill>
                  <a:srgbClr val="333333"/>
                </a:solidFill>
                <a:effectLst/>
                <a:latin typeface="Microsoft YaHei" panose="020B0503020204020204" pitchFamily="34" charset="-122"/>
                <a:ea typeface="Microsoft YaHei" panose="020B0503020204020204" pitchFamily="34" charset="-122"/>
              </a:rPr>
              <a:t>，尤其是径向基函数</a:t>
            </a:r>
          </a:p>
          <a:p>
            <a:pPr marL="800100" lvl="1" indent="-342900">
              <a:lnSpc>
                <a:spcPct val="150000"/>
              </a:lnSpc>
              <a:spcBef>
                <a:spcPts val="1200"/>
              </a:spcBef>
              <a:buFont typeface="+mj-ea"/>
              <a:buAutoNum type="circleNumDbPlain"/>
            </a:pPr>
            <a:r>
              <a:rPr lang="en" altLang="zh-CN" sz="1600" b="0" i="0" dirty="0">
                <a:solidFill>
                  <a:srgbClr val="333333"/>
                </a:solidFill>
                <a:effectLst/>
                <a:latin typeface="Microsoft YaHei" panose="020B0503020204020204" pitchFamily="34" charset="-122"/>
                <a:ea typeface="Microsoft YaHei" panose="020B0503020204020204" pitchFamily="34" charset="-122"/>
              </a:rPr>
              <a:t>SVM </a:t>
            </a:r>
            <a:r>
              <a:rPr lang="zh-CN" altLang="en-US" sz="1600" b="1" i="0" dirty="0">
                <a:solidFill>
                  <a:srgbClr val="C00000"/>
                </a:solidFill>
                <a:effectLst/>
                <a:latin typeface="Microsoft YaHei" panose="020B0503020204020204" pitchFamily="34" charset="-122"/>
                <a:ea typeface="Microsoft YaHei" panose="020B0503020204020204" pitchFamily="34" charset="-122"/>
              </a:rPr>
              <a:t>对缺失数据敏感</a:t>
            </a:r>
          </a:p>
        </p:txBody>
      </p:sp>
    </p:spTree>
    <p:extLst>
      <p:ext uri="{BB962C8B-B14F-4D97-AF65-F5344CB8AC3E}">
        <p14:creationId xmlns:p14="http://schemas.microsoft.com/office/powerpoint/2010/main" val="589548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2766219"/>
            <a:ext cx="7886700" cy="1325563"/>
          </a:xfrm>
        </p:spPr>
        <p:txBody>
          <a:bodyPr/>
          <a:lstStyle/>
          <a:p>
            <a:r>
              <a:rPr kumimoji="1" lang="zh-CN" altLang="en-US" b="1" dirty="0">
                <a:latin typeface="Verdana" pitchFamily="34" charset="0"/>
                <a:ea typeface="幼圆" pitchFamily="49" charset="-122"/>
                <a:cs typeface="Verdana" pitchFamily="34" charset="0"/>
              </a:rPr>
              <a:t>第七章：贝叶斯分类器</a:t>
            </a:r>
            <a:endParaRPr lang="zh-CN" altLang="en-US" dirty="0"/>
          </a:p>
        </p:txBody>
      </p:sp>
    </p:spTree>
    <p:extLst>
      <p:ext uri="{BB962C8B-B14F-4D97-AF65-F5344CB8AC3E}">
        <p14:creationId xmlns:p14="http://schemas.microsoft.com/office/powerpoint/2010/main" val="6933146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引言</a:t>
            </a:r>
          </a:p>
        </p:txBody>
      </p:sp>
      <p:sp>
        <p:nvSpPr>
          <p:cNvPr id="4" name="内容占位符 3"/>
          <p:cNvSpPr>
            <a:spLocks noGrp="1"/>
          </p:cNvSpPr>
          <p:nvPr>
            <p:ph idx="1"/>
          </p:nvPr>
        </p:nvSpPr>
        <p:spPr>
          <a:xfrm>
            <a:off x="232244" y="1114824"/>
            <a:ext cx="8425619" cy="4001186"/>
          </a:xfrm>
        </p:spPr>
        <p:txBody>
          <a:bodyPr>
            <a:noAutofit/>
          </a:bodyPr>
          <a:lstStyle/>
          <a:p>
            <a:pPr marL="285750" indent="-285750">
              <a:lnSpc>
                <a:spcPct val="130000"/>
              </a:lnSpc>
              <a:spcBef>
                <a:spcPts val="600"/>
              </a:spcBef>
            </a:pPr>
            <a:r>
              <a:rPr lang="zh-CN" altLang="en-US" sz="2400" b="1" i="0" dirty="0">
                <a:solidFill>
                  <a:srgbClr val="333333"/>
                </a:solidFill>
                <a:effectLst/>
                <a:latin typeface="Microsoft YaHei" panose="020B0503020204020204" pitchFamily="34" charset="-122"/>
                <a:ea typeface="Microsoft YaHei" panose="020B0503020204020204" pitchFamily="34" charset="-122"/>
              </a:rPr>
              <a:t>朴素贝叶斯模型（</a:t>
            </a:r>
            <a:r>
              <a:rPr lang="en-US" altLang="zh-CN" sz="2400" b="1" i="0" dirty="0">
                <a:solidFill>
                  <a:srgbClr val="333333"/>
                </a:solidFill>
                <a:effectLst/>
                <a:latin typeface="Microsoft YaHei" panose="020B0503020204020204" pitchFamily="34" charset="-122"/>
                <a:ea typeface="Microsoft YaHei" panose="020B0503020204020204" pitchFamily="34" charset="-122"/>
              </a:rPr>
              <a:t>Naive Bayes</a:t>
            </a:r>
            <a:r>
              <a:rPr lang="zh-CN" altLang="en-US" sz="2400" b="1" i="0" dirty="0">
                <a:solidFill>
                  <a:srgbClr val="333333"/>
                </a:solidFill>
                <a:effectLst/>
                <a:latin typeface="Microsoft YaHei" panose="020B0503020204020204" pitchFamily="34" charset="-122"/>
                <a:ea typeface="Microsoft YaHei" panose="020B0503020204020204" pitchFamily="34" charset="-122"/>
              </a:rPr>
              <a:t>）</a:t>
            </a:r>
            <a:endParaRPr lang="en-US" altLang="zh-CN" sz="2400" b="1" dirty="0">
              <a:solidFill>
                <a:srgbClr val="333333"/>
              </a:solidFill>
              <a:latin typeface="Microsoft YaHei" panose="020B0503020204020204" pitchFamily="34" charset="-122"/>
              <a:ea typeface="Microsoft YaHei" panose="020B0503020204020204" pitchFamily="34" charset="-122"/>
            </a:endParaRPr>
          </a:p>
          <a:p>
            <a:pPr lvl="1">
              <a:lnSpc>
                <a:spcPct val="130000"/>
              </a:lnSpc>
              <a:spcBef>
                <a:spcPts val="600"/>
              </a:spcBef>
              <a:buFont typeface="Wingdings" pitchFamily="2" charset="2"/>
              <a:buChar char="Ø"/>
            </a:pP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贝叶斯分类是一类分类算法的总称</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，这类算法均</a:t>
            </a:r>
            <a:r>
              <a:rPr lang="zh-CN" altLang="en-US" b="1" i="0" dirty="0">
                <a:solidFill>
                  <a:srgbClr val="002060"/>
                </a:solidFill>
                <a:effectLst/>
                <a:highlight>
                  <a:srgbClr val="FFFF00"/>
                </a:highlight>
                <a:latin typeface="Microsoft YaHei" panose="020B0503020204020204" pitchFamily="34" charset="-122"/>
                <a:ea typeface="Microsoft YaHei" panose="020B0503020204020204" pitchFamily="34" charset="-122"/>
              </a:rPr>
              <a:t>以贝叶斯定理为基础</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，故统称为贝叶斯分类。而</a:t>
            </a:r>
            <a:r>
              <a:rPr lang="zh-CN" altLang="en-US" b="1" i="0" dirty="0">
                <a:solidFill>
                  <a:srgbClr val="00B050"/>
                </a:solidFill>
                <a:effectLst/>
                <a:highlight>
                  <a:srgbClr val="FFFF00"/>
                </a:highlight>
                <a:latin typeface="Microsoft YaHei" panose="020B0503020204020204" pitchFamily="34" charset="-122"/>
                <a:ea typeface="Microsoft YaHei" panose="020B0503020204020204" pitchFamily="34" charset="-122"/>
              </a:rPr>
              <a:t>朴素贝叶斯（</a:t>
            </a:r>
            <a:r>
              <a:rPr lang="en" altLang="zh-CN" b="1" i="0" dirty="0">
                <a:solidFill>
                  <a:srgbClr val="00B050"/>
                </a:solidFill>
                <a:effectLst/>
                <a:highlight>
                  <a:srgbClr val="FFFF00"/>
                </a:highlight>
                <a:latin typeface="Microsoft YaHei" panose="020B0503020204020204" pitchFamily="34" charset="-122"/>
                <a:ea typeface="Microsoft YaHei" panose="020B0503020204020204" pitchFamily="34" charset="-122"/>
              </a:rPr>
              <a:t>Naive Bayes</a:t>
            </a:r>
            <a:r>
              <a:rPr lang="zh-CN" altLang="en" b="1" i="0" dirty="0">
                <a:solidFill>
                  <a:srgbClr val="00B050"/>
                </a:solidFill>
                <a:effectLst/>
                <a:highlight>
                  <a:srgbClr val="FFFF00"/>
                </a:highlight>
                <a:latin typeface="Microsoft YaHei" panose="020B0503020204020204" pitchFamily="34" charset="-122"/>
                <a:ea typeface="Microsoft YaHei" panose="020B0503020204020204" pitchFamily="34" charset="-122"/>
              </a:rPr>
              <a:t>）</a:t>
            </a:r>
            <a:r>
              <a:rPr lang="zh-CN" altLang="en-US" b="1" i="0" dirty="0">
                <a:solidFill>
                  <a:srgbClr val="00B050"/>
                </a:solidFill>
                <a:effectLst/>
                <a:highlight>
                  <a:srgbClr val="FFFF00"/>
                </a:highlight>
                <a:latin typeface="Microsoft YaHei" panose="020B0503020204020204" pitchFamily="34" charset="-122"/>
                <a:ea typeface="Microsoft YaHei" panose="020B0503020204020204" pitchFamily="34" charset="-122"/>
              </a:rPr>
              <a:t>分类是贝叶斯分类中最简单，也是常见的一种分类方法</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p>
          <a:p>
            <a:pPr lvl="1">
              <a:lnSpc>
                <a:spcPct val="130000"/>
              </a:lnSpc>
              <a:spcBef>
                <a:spcPts val="600"/>
              </a:spcBef>
              <a:buFont typeface="Wingdings" pitchFamily="2" charset="2"/>
              <a:buChar char="Ø"/>
            </a:pP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朴素贝叶斯算法的</a:t>
            </a:r>
            <a:r>
              <a:rPr lang="zh-CN" altLang="en-US" b="1" i="0" dirty="0">
                <a:solidFill>
                  <a:srgbClr val="002060"/>
                </a:solidFill>
                <a:effectLst/>
                <a:highlight>
                  <a:srgbClr val="FFFF00"/>
                </a:highlight>
                <a:latin typeface="Microsoft YaHei" panose="020B0503020204020204" pitchFamily="34" charset="-122"/>
                <a:ea typeface="Microsoft YaHei" panose="020B0503020204020204" pitchFamily="34" charset="-122"/>
              </a:rPr>
              <a:t>核心思想</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是通过考虑</a:t>
            </a:r>
            <a:r>
              <a:rPr lang="zh-CN" altLang="en-US" b="1" i="0" dirty="0">
                <a:solidFill>
                  <a:srgbClr val="002060"/>
                </a:solidFill>
                <a:effectLst/>
                <a:highlight>
                  <a:srgbClr val="FFFF00"/>
                </a:highlight>
                <a:latin typeface="Microsoft YaHei" panose="020B0503020204020204" pitchFamily="34" charset="-122"/>
                <a:ea typeface="Microsoft YaHei" panose="020B0503020204020204" pitchFamily="34" charset="-122"/>
              </a:rPr>
              <a:t>特征概率</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来预测分类，即对于给出的待分类样本，</a:t>
            </a:r>
            <a:r>
              <a:rPr lang="zh-CN" altLang="en-US" b="1" i="0" dirty="0">
                <a:solidFill>
                  <a:srgbClr val="333333"/>
                </a:solidFill>
                <a:effectLst/>
                <a:highlight>
                  <a:srgbClr val="FFFF00"/>
                </a:highlight>
                <a:latin typeface="Microsoft YaHei" panose="020B0503020204020204" pitchFamily="34" charset="-122"/>
                <a:ea typeface="Microsoft YaHei" panose="020B0503020204020204" pitchFamily="34" charset="-122"/>
              </a:rPr>
              <a:t>求解在此样本出现的条件下各个类别出现的概率</a:t>
            </a:r>
            <a:r>
              <a:rPr lang="zh-CN" altLang="en-US" b="0" i="0" dirty="0">
                <a:solidFill>
                  <a:srgbClr val="333333"/>
                </a:solidFill>
                <a:effectLst/>
                <a:highlight>
                  <a:srgbClr val="FFFF00"/>
                </a:highlight>
                <a:latin typeface="Microsoft YaHei" panose="020B0503020204020204" pitchFamily="34" charset="-122"/>
                <a:ea typeface="Microsoft YaHei" panose="020B0503020204020204" pitchFamily="34" charset="-122"/>
              </a:rPr>
              <a:t>，哪个最大，就认为此待分类样本属于哪个类别</a:t>
            </a:r>
          </a:p>
          <a:p>
            <a:pPr marL="742950" lvl="1" indent="-285750">
              <a:lnSpc>
                <a:spcPct val="150000"/>
              </a:lnSpc>
              <a:spcBef>
                <a:spcPts val="0"/>
              </a:spcBef>
              <a:buFont typeface="Wingdings" pitchFamily="2" charset="2"/>
              <a:buChar char="Ø"/>
            </a:pPr>
            <a:endParaRPr lang="zh-CN" altLang="en-US" dirty="0"/>
          </a:p>
        </p:txBody>
      </p:sp>
    </p:spTree>
    <p:extLst>
      <p:ext uri="{BB962C8B-B14F-4D97-AF65-F5344CB8AC3E}">
        <p14:creationId xmlns:p14="http://schemas.microsoft.com/office/powerpoint/2010/main" val="6142420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a:t>
            </a:r>
            <a:r>
              <a:rPr lang="zh-CN" altLang="en-US" dirty="0"/>
              <a:t>贝叶斯公式</a:t>
            </a:r>
          </a:p>
        </p:txBody>
      </p:sp>
      <p:sp>
        <p:nvSpPr>
          <p:cNvPr id="4" name="内容占位符 3"/>
          <p:cNvSpPr>
            <a:spLocks noGrp="1"/>
          </p:cNvSpPr>
          <p:nvPr>
            <p:ph idx="1"/>
          </p:nvPr>
        </p:nvSpPr>
        <p:spPr>
          <a:xfrm>
            <a:off x="232244" y="1114824"/>
            <a:ext cx="8425619" cy="4001186"/>
          </a:xfrm>
        </p:spPr>
        <p:txBody>
          <a:bodyPr>
            <a:noAutofit/>
          </a:bodyPr>
          <a:lstStyle/>
          <a:p>
            <a:pPr marL="285750" indent="-285750">
              <a:lnSpc>
                <a:spcPct val="130000"/>
              </a:lnSpc>
              <a:spcBef>
                <a:spcPts val="600"/>
              </a:spcBef>
            </a:pPr>
            <a:r>
              <a:rPr lang="zh-CN" altLang="en-US" sz="2400" b="1" i="0" dirty="0">
                <a:solidFill>
                  <a:srgbClr val="333333"/>
                </a:solidFill>
                <a:effectLst/>
                <a:latin typeface="Microsoft YaHei" panose="020B0503020204020204" pitchFamily="34" charset="-122"/>
                <a:ea typeface="Microsoft YaHei" panose="020B0503020204020204" pitchFamily="34" charset="-122"/>
              </a:rPr>
              <a:t>贝叶斯公式（</a:t>
            </a:r>
            <a:r>
              <a:rPr lang="en-US" altLang="zh-CN" sz="2400" b="1" i="0" dirty="0">
                <a:solidFill>
                  <a:srgbClr val="333333"/>
                </a:solidFill>
                <a:effectLst/>
                <a:latin typeface="Microsoft YaHei" panose="020B0503020204020204" pitchFamily="34" charset="-122"/>
                <a:ea typeface="Microsoft YaHei" panose="020B0503020204020204" pitchFamily="34" charset="-122"/>
              </a:rPr>
              <a:t>Naive Bayes</a:t>
            </a:r>
            <a:r>
              <a:rPr lang="zh-CN" altLang="en-US" sz="2400" b="1" i="0" dirty="0">
                <a:solidFill>
                  <a:srgbClr val="333333"/>
                </a:solidFill>
                <a:effectLst/>
                <a:latin typeface="Microsoft YaHei" panose="020B0503020204020204" pitchFamily="34" charset="-122"/>
                <a:ea typeface="Microsoft YaHei" panose="020B0503020204020204" pitchFamily="34" charset="-122"/>
              </a:rPr>
              <a:t>）</a:t>
            </a:r>
            <a:endParaRPr lang="en-US" altLang="zh-CN" sz="2400" b="1" dirty="0">
              <a:solidFill>
                <a:srgbClr val="333333"/>
              </a:solidFill>
              <a:latin typeface="Microsoft YaHei" panose="020B0503020204020204" pitchFamily="34" charset="-122"/>
              <a:ea typeface="Microsoft YaHei" panose="020B0503020204020204" pitchFamily="34" charset="-122"/>
            </a:endParaRPr>
          </a:p>
          <a:p>
            <a:pPr marL="800100" lvl="1" indent="-342900">
              <a:lnSpc>
                <a:spcPct val="150000"/>
              </a:lnSpc>
              <a:spcBef>
                <a:spcPts val="0"/>
              </a:spcBef>
              <a:buFont typeface="Wingdings" pitchFamily="2" charset="2"/>
              <a:buChar char="Ø"/>
            </a:pPr>
            <a:r>
              <a:rPr lang="zh-CN" altLang="en-US" i="0" dirty="0">
                <a:effectLst/>
                <a:latin typeface="Microsoft YaHei" panose="020B0503020204020204" pitchFamily="34" charset="-122"/>
                <a:ea typeface="Microsoft YaHei" panose="020B0503020204020204" pitchFamily="34" charset="-122"/>
              </a:rPr>
              <a:t>贝叶斯提供了一种利用</a:t>
            </a:r>
            <a:r>
              <a:rPr lang="en-US" altLang="zh-CN" b="1" i="0" dirty="0">
                <a:solidFill>
                  <a:srgbClr val="002060"/>
                </a:solidFill>
                <a:effectLst/>
                <a:latin typeface="Microsoft YaHei" panose="020B0503020204020204" pitchFamily="34" charset="-122"/>
                <a:ea typeface="Microsoft YaHei" panose="020B0503020204020204" pitchFamily="34" charset="-122"/>
              </a:rPr>
              <a:t>『</a:t>
            </a:r>
            <a:r>
              <a:rPr lang="zh-CN" altLang="en-US" b="1" i="0" dirty="0">
                <a:solidFill>
                  <a:srgbClr val="002060"/>
                </a:solidFill>
                <a:effectLst/>
                <a:latin typeface="Microsoft YaHei" panose="020B0503020204020204" pitchFamily="34" charset="-122"/>
                <a:ea typeface="Microsoft YaHei" panose="020B0503020204020204" pitchFamily="34" charset="-122"/>
              </a:rPr>
              <a:t>先验概率</a:t>
            </a:r>
            <a:r>
              <a:rPr lang="en-US" altLang="zh-CN" b="1" i="0" dirty="0">
                <a:solidFill>
                  <a:srgbClr val="002060"/>
                </a:solidFill>
                <a:effectLst/>
                <a:latin typeface="Microsoft YaHei" panose="020B0503020204020204" pitchFamily="34" charset="-122"/>
                <a:ea typeface="Microsoft YaHei" panose="020B0503020204020204" pitchFamily="34" charset="-122"/>
              </a:rPr>
              <a:t>』</a:t>
            </a:r>
            <a:r>
              <a:rPr lang="zh-CN" altLang="en-US" i="0" dirty="0">
                <a:effectLst/>
                <a:latin typeface="Microsoft YaHei" panose="020B0503020204020204" pitchFamily="34" charset="-122"/>
                <a:ea typeface="Microsoft YaHei" panose="020B0503020204020204" pitchFamily="34" charset="-122"/>
              </a:rPr>
              <a:t>计算</a:t>
            </a:r>
            <a:r>
              <a:rPr lang="en-US" altLang="zh-CN" b="1" i="0" dirty="0">
                <a:effectLst/>
                <a:latin typeface="Microsoft YaHei" panose="020B0503020204020204" pitchFamily="34" charset="-122"/>
                <a:ea typeface="Microsoft YaHei" panose="020B0503020204020204" pitchFamily="34" charset="-122"/>
              </a:rPr>
              <a:t>『</a:t>
            </a:r>
            <a:r>
              <a:rPr lang="zh-CN" altLang="en-US" b="1" i="0" dirty="0">
                <a:effectLst/>
                <a:latin typeface="Microsoft YaHei" panose="020B0503020204020204" pitchFamily="34" charset="-122"/>
                <a:ea typeface="Microsoft YaHei" panose="020B0503020204020204" pitchFamily="34" charset="-122"/>
              </a:rPr>
              <a:t>后验概率</a:t>
            </a:r>
            <a:r>
              <a:rPr lang="en-US" altLang="zh-CN" b="1" i="0" dirty="0">
                <a:effectLst/>
                <a:latin typeface="Microsoft YaHei" panose="020B0503020204020204" pitchFamily="34" charset="-122"/>
                <a:ea typeface="Microsoft YaHei" panose="020B0503020204020204" pitchFamily="34" charset="-122"/>
              </a:rPr>
              <a:t>』</a:t>
            </a:r>
            <a:r>
              <a:rPr lang="zh-CN" altLang="en-US" i="0" dirty="0">
                <a:effectLst/>
                <a:latin typeface="Microsoft YaHei" panose="020B0503020204020204" pitchFamily="34" charset="-122"/>
                <a:ea typeface="Microsoft YaHei" panose="020B0503020204020204" pitchFamily="34" charset="-122"/>
              </a:rPr>
              <a:t>的方法</a:t>
            </a: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1D57EFE9-0FDA-8032-D322-DF73DCE46336}"/>
              </a:ext>
            </a:extLst>
          </p:cNvPr>
          <p:cNvPicPr>
            <a:picLocks noChangeAspect="1"/>
          </p:cNvPicPr>
          <p:nvPr/>
        </p:nvPicPr>
        <p:blipFill>
          <a:blip r:embed="rId2"/>
          <a:stretch>
            <a:fillRect/>
          </a:stretch>
        </p:blipFill>
        <p:spPr>
          <a:xfrm>
            <a:off x="2017733" y="2061924"/>
            <a:ext cx="5108533" cy="4247436"/>
          </a:xfrm>
          <a:prstGeom prst="rect">
            <a:avLst/>
          </a:prstGeom>
        </p:spPr>
      </p:pic>
    </p:spTree>
    <p:extLst>
      <p:ext uri="{BB962C8B-B14F-4D97-AF65-F5344CB8AC3E}">
        <p14:creationId xmlns:p14="http://schemas.microsoft.com/office/powerpoint/2010/main" val="35897656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4" name="内容占位符 3"/>
          <p:cNvSpPr>
            <a:spLocks noGrp="1"/>
          </p:cNvSpPr>
          <p:nvPr>
            <p:ph idx="1"/>
          </p:nvPr>
        </p:nvSpPr>
        <p:spPr>
          <a:xfrm>
            <a:off x="83388" y="820738"/>
            <a:ext cx="8425619" cy="4001186"/>
          </a:xfrm>
        </p:spPr>
        <p:txBody>
          <a:bodyPr>
            <a:noAutofit/>
          </a:bodyPr>
          <a:lstStyle/>
          <a:p>
            <a:pPr marL="285750" indent="-285750">
              <a:lnSpc>
                <a:spcPct val="130000"/>
              </a:lnSpc>
              <a:spcBef>
                <a:spcPts val="600"/>
              </a:spcBef>
            </a:pPr>
            <a:r>
              <a:rPr lang="zh-CN" altLang="en-US" sz="2000" b="1" i="0" dirty="0">
                <a:solidFill>
                  <a:srgbClr val="333333"/>
                </a:solidFill>
                <a:effectLst/>
                <a:latin typeface="Microsoft YaHei" panose="020B0503020204020204" pitchFamily="34" charset="-122"/>
                <a:ea typeface="Microsoft YaHei" panose="020B0503020204020204" pitchFamily="34" charset="-122"/>
              </a:rPr>
              <a:t>贝叶斯定理中的重要概念</a:t>
            </a:r>
            <a:endParaRPr lang="en-US" altLang="zh-CN" sz="2000" b="1" i="0" dirty="0">
              <a:solidFill>
                <a:srgbClr val="333333"/>
              </a:solidFill>
              <a:effectLst/>
              <a:latin typeface="Microsoft YaHei" panose="020B0503020204020204" pitchFamily="34" charset="-122"/>
              <a:ea typeface="Microsoft YaHei" panose="020B0503020204020204" pitchFamily="34" charset="-122"/>
            </a:endParaRPr>
          </a:p>
          <a:p>
            <a:pPr marL="800100" lvl="1" indent="-342900">
              <a:lnSpc>
                <a:spcPct val="150000"/>
              </a:lnSpc>
              <a:spcBef>
                <a:spcPts val="0"/>
              </a:spcBef>
              <a:buFont typeface="Wingdings" pitchFamily="2" charset="2"/>
              <a:buChar char="Ø"/>
            </a:pPr>
            <a:r>
              <a:rPr lang="zh-CN" altLang="en-US" dirty="0"/>
              <a:t>先验概率、后验概率和条件概率</a:t>
            </a:r>
            <a:endParaRPr lang="en-US" altLang="zh-CN" dirty="0"/>
          </a:p>
          <a:p>
            <a:pPr marL="1257300" lvl="2" indent="-342900">
              <a:lnSpc>
                <a:spcPct val="150000"/>
              </a:lnSpc>
              <a:spcBef>
                <a:spcPts val="0"/>
              </a:spcBef>
              <a:buFont typeface="Arial" panose="020B0604020202020204" pitchFamily="34" charset="0"/>
              <a:buChar char="•"/>
            </a:pPr>
            <a:r>
              <a:rPr lang="zh-CN" altLang="en-US" sz="1600" b="1" i="0" dirty="0">
                <a:solidFill>
                  <a:srgbClr val="333333"/>
                </a:solidFill>
                <a:effectLst/>
                <a:latin typeface="Microsoft YaHei" panose="020B0503020204020204" pitchFamily="34" charset="-122"/>
                <a:ea typeface="Microsoft YaHei" panose="020B0503020204020204" pitchFamily="34" charset="-122"/>
              </a:rPr>
              <a:t>先验概率</a:t>
            </a: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zh-CN" altLang="en-US" sz="1600" b="1" i="0" dirty="0">
                <a:solidFill>
                  <a:srgbClr val="333333"/>
                </a:solidFill>
                <a:effectLst/>
                <a:latin typeface="Microsoft YaHei" panose="020B0503020204020204" pitchFamily="34" charset="-122"/>
                <a:ea typeface="Microsoft YaHei" panose="020B0503020204020204" pitchFamily="34" charset="-122"/>
              </a:rPr>
              <a:t>事件发生前的预判概率</a:t>
            </a:r>
            <a:r>
              <a:rPr lang="zh-CN" altLang="en-US" sz="1600" b="0" i="0" dirty="0">
                <a:solidFill>
                  <a:srgbClr val="333333"/>
                </a:solidFill>
                <a:effectLst/>
                <a:latin typeface="Microsoft YaHei" panose="020B0503020204020204" pitchFamily="34" charset="-122"/>
                <a:ea typeface="Microsoft YaHei" panose="020B0503020204020204" pitchFamily="34" charset="-122"/>
              </a:rPr>
              <a:t>。可以是基于历史数据的统计，可以由背景常识得出，也可以是人的主观观点给出。一般都是单独事件概率</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r>
              <a:rPr lang="zh-CN" altLang="en-US" sz="1600" b="1" i="0" dirty="0">
                <a:solidFill>
                  <a:srgbClr val="333333"/>
                </a:solidFill>
                <a:effectLst/>
                <a:latin typeface="Microsoft YaHei" panose="020B0503020204020204" pitchFamily="34" charset="-122"/>
                <a:ea typeface="Microsoft YaHei" panose="020B0503020204020204" pitchFamily="34" charset="-122"/>
              </a:rPr>
              <a:t>后验概率</a:t>
            </a:r>
            <a:r>
              <a:rPr lang="zh-CN" altLang="en-US" sz="1600" b="0" i="0" dirty="0">
                <a:solidFill>
                  <a:srgbClr val="333333"/>
                </a:solidFill>
                <a:effectLst/>
                <a:latin typeface="Microsoft YaHei" panose="020B0503020204020204" pitchFamily="34" charset="-122"/>
                <a:ea typeface="Microsoft YaHei" panose="020B0503020204020204" pitchFamily="34" charset="-122"/>
              </a:rPr>
              <a:t>：</a:t>
            </a:r>
            <a:r>
              <a:rPr lang="zh-CN" altLang="en-US" sz="1600" b="1" i="0" dirty="0">
                <a:solidFill>
                  <a:srgbClr val="333333"/>
                </a:solidFill>
                <a:effectLst/>
                <a:latin typeface="Microsoft YaHei" panose="020B0503020204020204" pitchFamily="34" charset="-122"/>
                <a:ea typeface="Microsoft YaHei" panose="020B0503020204020204" pitchFamily="34" charset="-122"/>
              </a:rPr>
              <a:t>事件发生后求的反向条件概率</a:t>
            </a:r>
            <a:r>
              <a:rPr lang="zh-CN" altLang="en-US" sz="1600" b="0" i="0" dirty="0">
                <a:solidFill>
                  <a:srgbClr val="333333"/>
                </a:solidFill>
                <a:effectLst/>
                <a:latin typeface="Microsoft YaHei" panose="020B0503020204020204" pitchFamily="34" charset="-122"/>
                <a:ea typeface="Microsoft YaHei" panose="020B0503020204020204" pitchFamily="34" charset="-122"/>
              </a:rPr>
              <a:t>。或者说，基于先验概率求得的反向条件概率。概率形式与条件概率相同</a:t>
            </a:r>
            <a:endParaRPr lang="en-US" altLang="zh-CN" sz="1600" b="0" i="0" dirty="0">
              <a:solidFill>
                <a:srgbClr val="333333"/>
              </a:solidFill>
              <a:effectLst/>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r>
              <a:rPr lang="zh-CN" altLang="en-US" sz="1600" b="1" i="0" dirty="0">
                <a:solidFill>
                  <a:srgbClr val="333333"/>
                </a:solidFill>
                <a:effectLst/>
                <a:latin typeface="Microsoft YaHei" panose="020B0503020204020204" pitchFamily="34" charset="-122"/>
                <a:ea typeface="Microsoft YaHei" panose="020B0503020204020204" pitchFamily="34" charset="-122"/>
              </a:rPr>
              <a:t>条件概率</a:t>
            </a:r>
            <a:r>
              <a:rPr lang="zh-CN" altLang="en-US" sz="1600" b="0" i="0" dirty="0">
                <a:solidFill>
                  <a:srgbClr val="333333"/>
                </a:solidFill>
                <a:effectLst/>
                <a:latin typeface="Microsoft YaHei" panose="020B0503020204020204" pitchFamily="34" charset="-122"/>
                <a:ea typeface="Microsoft YaHei" panose="020B0503020204020204" pitchFamily="34" charset="-122"/>
              </a:rPr>
              <a:t>：一个事件发生后另一个事件发生的概率，一般的形式位</a:t>
            </a:r>
            <a:r>
              <a:rPr lang="en-US" altLang="zh-CN" sz="1600" b="0" i="0" dirty="0">
                <a:solidFill>
                  <a:srgbClr val="333333"/>
                </a:solidFill>
                <a:effectLst/>
                <a:latin typeface="Microsoft YaHei" panose="020B0503020204020204" pitchFamily="34" charset="-122"/>
                <a:ea typeface="Microsoft YaHei" panose="020B0503020204020204" pitchFamily="34" charset="-122"/>
              </a:rPr>
              <a:t>P(B|A</a:t>
            </a:r>
            <a:r>
              <a:rPr lang="zh-CN" altLang="en-US" sz="1600" b="0" i="0" dirty="0">
                <a:solidFill>
                  <a:srgbClr val="333333"/>
                </a:solidFill>
                <a:effectLst/>
                <a:latin typeface="Microsoft YaHei" panose="020B0503020204020204" pitchFamily="34" charset="-122"/>
                <a:ea typeface="Microsoft YaHei" panose="020B0503020204020204" pitchFamily="34" charset="-122"/>
              </a:rPr>
              <a:t>），表示</a:t>
            </a:r>
            <a:r>
              <a:rPr lang="en-US" altLang="zh-CN" sz="1600" b="0" i="0" dirty="0">
                <a:solidFill>
                  <a:srgbClr val="333333"/>
                </a:solidFill>
                <a:effectLst/>
                <a:latin typeface="Microsoft YaHei" panose="020B0503020204020204" pitchFamily="34" charset="-122"/>
                <a:ea typeface="Microsoft YaHei" panose="020B0503020204020204" pitchFamily="34" charset="-122"/>
              </a:rPr>
              <a:t>A</a:t>
            </a:r>
            <a:r>
              <a:rPr lang="zh-CN" altLang="en-US" sz="1600" b="0" i="0" dirty="0">
                <a:solidFill>
                  <a:srgbClr val="333333"/>
                </a:solidFill>
                <a:effectLst/>
                <a:latin typeface="Microsoft YaHei" panose="020B0503020204020204" pitchFamily="34" charset="-122"/>
                <a:ea typeface="Microsoft YaHei" panose="020B0503020204020204" pitchFamily="34" charset="-122"/>
              </a:rPr>
              <a:t>发生的条件下</a:t>
            </a:r>
            <a:r>
              <a:rPr lang="en-US" altLang="zh-CN" sz="1600" b="0" i="0" dirty="0">
                <a:solidFill>
                  <a:srgbClr val="333333"/>
                </a:solidFill>
                <a:effectLst/>
                <a:latin typeface="Microsoft YaHei" panose="020B0503020204020204" pitchFamily="34" charset="-122"/>
                <a:ea typeface="Microsoft YaHei" panose="020B0503020204020204" pitchFamily="34" charset="-122"/>
              </a:rPr>
              <a:t>B</a:t>
            </a:r>
            <a:r>
              <a:rPr lang="zh-CN" altLang="en-US" sz="1600" b="0" i="0" dirty="0">
                <a:solidFill>
                  <a:srgbClr val="333333"/>
                </a:solidFill>
                <a:effectLst/>
                <a:latin typeface="Microsoft YaHei" panose="020B0503020204020204" pitchFamily="34" charset="-122"/>
                <a:ea typeface="Microsoft YaHei" panose="020B0503020204020204" pitchFamily="34" charset="-122"/>
              </a:rPr>
              <a:t>发生的概率</a:t>
            </a: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1257300" lvl="2" indent="-342900">
              <a:lnSpc>
                <a:spcPct val="150000"/>
              </a:lnSpc>
              <a:spcBef>
                <a:spcPts val="0"/>
              </a:spcBef>
              <a:buFont typeface="Arial" panose="020B0604020202020204" pitchFamily="34" charset="0"/>
              <a:buChar char="•"/>
            </a:pPr>
            <a:endParaRPr lang="zh-CN" altLang="en-US" sz="1600"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682A7A02-623B-AE08-F3F2-38318A8183A0}"/>
              </a:ext>
            </a:extLst>
          </p:cNvPr>
          <p:cNvPicPr>
            <a:picLocks noChangeAspect="1"/>
          </p:cNvPicPr>
          <p:nvPr/>
        </p:nvPicPr>
        <p:blipFill>
          <a:blip r:embed="rId2"/>
          <a:stretch>
            <a:fillRect/>
          </a:stretch>
        </p:blipFill>
        <p:spPr>
          <a:xfrm>
            <a:off x="1339702" y="2658920"/>
            <a:ext cx="7720910" cy="562745"/>
          </a:xfrm>
          <a:prstGeom prst="rect">
            <a:avLst/>
          </a:prstGeom>
        </p:spPr>
      </p:pic>
      <p:pic>
        <p:nvPicPr>
          <p:cNvPr id="12" name="图片 11">
            <a:extLst>
              <a:ext uri="{FF2B5EF4-FFF2-40B4-BE49-F238E27FC236}">
                <a16:creationId xmlns:a16="http://schemas.microsoft.com/office/drawing/2014/main" id="{34CE6A94-C923-82AB-C0DD-880FC2BF06E2}"/>
              </a:ext>
            </a:extLst>
          </p:cNvPr>
          <p:cNvPicPr>
            <a:picLocks noChangeAspect="1"/>
          </p:cNvPicPr>
          <p:nvPr/>
        </p:nvPicPr>
        <p:blipFill>
          <a:blip r:embed="rId3"/>
          <a:stretch>
            <a:fillRect/>
          </a:stretch>
        </p:blipFill>
        <p:spPr>
          <a:xfrm>
            <a:off x="1320111" y="4423496"/>
            <a:ext cx="7772400" cy="802584"/>
          </a:xfrm>
          <a:prstGeom prst="rect">
            <a:avLst/>
          </a:prstGeom>
        </p:spPr>
      </p:pic>
    </p:spTree>
    <p:extLst>
      <p:ext uri="{BB962C8B-B14F-4D97-AF65-F5344CB8AC3E}">
        <p14:creationId xmlns:p14="http://schemas.microsoft.com/office/powerpoint/2010/main" val="32033362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贝叶斯公式与条件独立假设</a:t>
            </a:r>
          </a:p>
        </p:txBody>
      </p:sp>
      <p:sp>
        <p:nvSpPr>
          <p:cNvPr id="4" name="内容占位符 3"/>
          <p:cNvSpPr>
            <a:spLocks noGrp="1"/>
          </p:cNvSpPr>
          <p:nvPr>
            <p:ph idx="1"/>
          </p:nvPr>
        </p:nvSpPr>
        <p:spPr>
          <a:xfrm>
            <a:off x="260350" y="820738"/>
            <a:ext cx="8425619" cy="4001186"/>
          </a:xfrm>
        </p:spPr>
        <p:txBody>
          <a:bodyPr>
            <a:noAutofit/>
          </a:bodyPr>
          <a:lstStyle/>
          <a:p>
            <a:pPr marL="285750" indent="-285750">
              <a:lnSpc>
                <a:spcPct val="130000"/>
              </a:lnSpc>
              <a:spcBef>
                <a:spcPts val="600"/>
              </a:spcBef>
            </a:pPr>
            <a:r>
              <a:rPr lang="zh-CN" altLang="en-US" sz="2000" b="1" i="0" dirty="0">
                <a:solidFill>
                  <a:srgbClr val="333333"/>
                </a:solidFill>
                <a:effectLst/>
                <a:highlight>
                  <a:srgbClr val="FFFF00"/>
                </a:highlight>
                <a:latin typeface="Microsoft YaHei" panose="020B0503020204020204" pitchFamily="34" charset="-122"/>
                <a:ea typeface="Microsoft YaHei" panose="020B0503020204020204" pitchFamily="34" charset="-122"/>
              </a:rPr>
              <a:t>贝叶斯公式（</a:t>
            </a:r>
            <a:r>
              <a:rPr lang="en-US" altLang="zh-CN" sz="2000" b="1" i="0" dirty="0">
                <a:solidFill>
                  <a:srgbClr val="333333"/>
                </a:solidFill>
                <a:effectLst/>
                <a:highlight>
                  <a:srgbClr val="FFFF00"/>
                </a:highlight>
                <a:latin typeface="Microsoft YaHei" panose="020B0503020204020204" pitchFamily="34" charset="-122"/>
                <a:ea typeface="Microsoft YaHei" panose="020B0503020204020204" pitchFamily="34" charset="-122"/>
              </a:rPr>
              <a:t>Naive Bayes</a:t>
            </a:r>
            <a:r>
              <a:rPr lang="zh-CN" altLang="en-US" sz="2000" b="1" i="0" dirty="0">
                <a:solidFill>
                  <a:srgbClr val="333333"/>
                </a:solidFill>
                <a:effectLst/>
                <a:highlight>
                  <a:srgbClr val="FFFF00"/>
                </a:highlight>
                <a:latin typeface="Microsoft YaHei" panose="020B0503020204020204" pitchFamily="34" charset="-122"/>
                <a:ea typeface="Microsoft YaHei" panose="020B0503020204020204" pitchFamily="34" charset="-122"/>
              </a:rPr>
              <a:t>）</a:t>
            </a:r>
            <a:endParaRPr lang="en-US" altLang="zh-CN" sz="2000" b="1" dirty="0">
              <a:solidFill>
                <a:srgbClr val="333333"/>
              </a:solidFill>
              <a:highlight>
                <a:srgbClr val="FFFF00"/>
              </a:highlight>
              <a:latin typeface="Microsoft YaHei" panose="020B0503020204020204" pitchFamily="34" charset="-122"/>
              <a:ea typeface="Microsoft YaHei" panose="020B0503020204020204" pitchFamily="34" charset="-122"/>
            </a:endParaRPr>
          </a:p>
          <a:p>
            <a:pPr marL="742950" lvl="1" indent="-285750">
              <a:lnSpc>
                <a:spcPct val="150000"/>
              </a:lnSpc>
              <a:spcBef>
                <a:spcPts val="0"/>
              </a:spcBef>
              <a:buFont typeface="Wingdings" pitchFamily="2" charset="2"/>
              <a:buChar char="Ø"/>
            </a:pPr>
            <a:r>
              <a:rPr lang="zh-CN" altLang="en-US" sz="1800" dirty="0">
                <a:solidFill>
                  <a:srgbClr val="C00000"/>
                </a:solidFill>
              </a:rPr>
              <a:t>由因推果 </a:t>
            </a:r>
            <a:r>
              <a:rPr lang="en-US" altLang="zh-CN" sz="1800" dirty="0">
                <a:solidFill>
                  <a:srgbClr val="C00000"/>
                </a:solidFill>
              </a:rPr>
              <a:t>vs.</a:t>
            </a:r>
            <a:r>
              <a:rPr lang="zh-CN" altLang="en-US" sz="1800" dirty="0">
                <a:solidFill>
                  <a:srgbClr val="C00000"/>
                </a:solidFill>
              </a:rPr>
              <a:t> 由果溯因（？）</a:t>
            </a:r>
            <a:endParaRPr lang="en-US" altLang="zh-CN" sz="1800" dirty="0">
              <a:solidFill>
                <a:srgbClr val="C00000"/>
              </a:solidFill>
            </a:endParaRPr>
          </a:p>
          <a:p>
            <a:pPr marL="742950" lvl="1" indent="-285750">
              <a:lnSpc>
                <a:spcPct val="150000"/>
              </a:lnSpc>
              <a:spcBef>
                <a:spcPts val="0"/>
              </a:spcBef>
              <a:buFont typeface="Wingdings" pitchFamily="2" charset="2"/>
              <a:buChar char="Ø"/>
            </a:pPr>
            <a:r>
              <a:rPr lang="zh-CN" altLang="en-US" sz="1800" b="0" i="0" dirty="0">
                <a:solidFill>
                  <a:srgbClr val="333333"/>
                </a:solidFill>
                <a:effectLst/>
                <a:latin typeface="Microsoft YaHei" panose="020B0503020204020204" pitchFamily="34" charset="-122"/>
                <a:ea typeface="Microsoft YaHei" panose="020B0503020204020204" pitchFamily="34" charset="-122"/>
              </a:rPr>
              <a:t>贝叶斯定理（也称贝叶斯公式）是基于假设的先验概率、给定假设下观察到不同数据的概率，提供了一种计算后验概率的方法。在人工智能领域，有一些概率型模型会依托于贝叶斯定理，如「朴素贝叶斯模型」</a:t>
            </a:r>
            <a:endParaRPr lang="zh-CN" altLang="en-US" sz="1800"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4210" name="Picture 2" descr="朴素贝叶斯算法; 贝叶斯公式;">
            <a:extLst>
              <a:ext uri="{FF2B5EF4-FFF2-40B4-BE49-F238E27FC236}">
                <a16:creationId xmlns:a16="http://schemas.microsoft.com/office/drawing/2014/main" id="{AB07B899-35C7-8737-4A34-8D674A950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27656"/>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4942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a:t>
            </a:r>
            <a:r>
              <a:rPr lang="zh-CN" altLang="en-US" dirty="0"/>
              <a:t>平滑处理</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023A02DC-8DF9-79EA-2982-ED0BEC0C111B}"/>
              </a:ext>
            </a:extLst>
          </p:cNvPr>
          <p:cNvSpPr>
            <a:spLocks noGrp="1"/>
          </p:cNvSpPr>
          <p:nvPr>
            <p:ph idx="1"/>
          </p:nvPr>
        </p:nvSpPr>
        <p:spPr>
          <a:xfrm>
            <a:off x="260351" y="933726"/>
            <a:ext cx="8383920" cy="1894534"/>
          </a:xfrm>
        </p:spPr>
        <p:txBody>
          <a:bodyPr>
            <a:noAutofit/>
          </a:bodyPr>
          <a:lstStyle/>
          <a:p>
            <a:pPr marL="285750" indent="-285750">
              <a:lnSpc>
                <a:spcPct val="130000"/>
              </a:lnSpc>
              <a:spcBef>
                <a:spcPts val="600"/>
              </a:spcBef>
            </a:pPr>
            <a:r>
              <a:rPr lang="zh-CN" altLang="en-US" sz="2000" b="1" dirty="0">
                <a:solidFill>
                  <a:srgbClr val="333333"/>
                </a:solidFill>
                <a:latin typeface="Microsoft YaHei" panose="020B0503020204020204" pitchFamily="34" charset="-122"/>
                <a:ea typeface="Microsoft YaHei" panose="020B0503020204020204" pitchFamily="34" charset="-122"/>
              </a:rPr>
              <a:t>为什么需要平滑处理</a:t>
            </a:r>
            <a:endParaRPr lang="en-US" altLang="zh-CN" sz="2000" b="1"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sz="1400" b="0" i="0" dirty="0">
                <a:effectLst/>
                <a:latin typeface="Microsoft YaHei" panose="020B0503020204020204" pitchFamily="34" charset="-122"/>
                <a:ea typeface="Microsoft YaHei" panose="020B0503020204020204" pitchFamily="34" charset="-122"/>
              </a:rPr>
              <a:t>使用朴素贝叶斯，</a:t>
            </a:r>
            <a:r>
              <a:rPr lang="zh-CN" altLang="en-US" sz="1400" b="1" i="0" dirty="0">
                <a:effectLst/>
                <a:latin typeface="Microsoft YaHei" panose="020B0503020204020204" pitchFamily="34" charset="-122"/>
                <a:ea typeface="Microsoft YaHei" panose="020B0503020204020204" pitchFamily="34" charset="-122"/>
              </a:rPr>
              <a:t>有时候会面临零概率问题</a:t>
            </a:r>
            <a:r>
              <a:rPr lang="zh-CN" altLang="en-US" sz="1400" b="0" i="0" dirty="0">
                <a:effectLst/>
                <a:latin typeface="Microsoft YaHei" panose="020B0503020204020204" pitchFamily="34" charset="-122"/>
                <a:ea typeface="Microsoft YaHei" panose="020B0503020204020204" pitchFamily="34" charset="-122"/>
              </a:rPr>
              <a:t>。零概率问题，指的是在计算实例的概率时，如果某个量</a:t>
            </a:r>
            <a:r>
              <a:rPr lang="en-US" altLang="zh-CN" sz="1400" b="0" i="0" dirty="0">
                <a:effectLst/>
                <a:latin typeface="Cambria Math" panose="02040503050406030204" pitchFamily="18" charset="0"/>
                <a:ea typeface="Cambria Math" panose="02040503050406030204" pitchFamily="18" charset="0"/>
              </a:rPr>
              <a:t>x</a:t>
            </a:r>
            <a:r>
              <a:rPr lang="zh-CN" altLang="en-US" sz="1400" b="0" i="0" dirty="0">
                <a:effectLst/>
                <a:latin typeface="Microsoft YaHei" panose="020B0503020204020204" pitchFamily="34" charset="-122"/>
                <a:ea typeface="Microsoft YaHei" panose="020B0503020204020204" pitchFamily="34" charset="-122"/>
              </a:rPr>
              <a:t>，</a:t>
            </a:r>
            <a:r>
              <a:rPr lang="zh-CN" altLang="en-US" sz="1400" b="1" i="0" dirty="0">
                <a:solidFill>
                  <a:srgbClr val="C00000"/>
                </a:solidFill>
                <a:effectLst/>
                <a:latin typeface="Microsoft YaHei" panose="020B0503020204020204" pitchFamily="34" charset="-122"/>
                <a:ea typeface="Microsoft YaHei" panose="020B0503020204020204" pitchFamily="34" charset="-122"/>
              </a:rPr>
              <a:t>在观察样本库（训练集）中没有出现过</a:t>
            </a:r>
            <a:r>
              <a:rPr lang="zh-CN" altLang="en-US" sz="1400" b="0" i="0" dirty="0">
                <a:effectLst/>
                <a:latin typeface="Microsoft YaHei" panose="020B0503020204020204" pitchFamily="34" charset="-122"/>
                <a:ea typeface="Microsoft YaHei" panose="020B0503020204020204" pitchFamily="34" charset="-122"/>
              </a:rPr>
              <a:t>，会导致整个实例的概率结果是</a:t>
            </a:r>
            <a:r>
              <a:rPr lang="en-US" altLang="zh-CN" sz="1400" b="0" i="0" dirty="0">
                <a:effectLst/>
                <a:latin typeface="Cambria Math" panose="02040503050406030204" pitchFamily="18" charset="0"/>
                <a:ea typeface="Cambria Math" panose="02040503050406030204" pitchFamily="18" charset="0"/>
              </a:rPr>
              <a:t>0</a:t>
            </a:r>
            <a:r>
              <a:rPr lang="zh-CN" altLang="en-US" sz="1400" b="0" i="0" dirty="0">
                <a:effectLst/>
                <a:latin typeface="Microsoft YaHei" panose="020B0503020204020204" pitchFamily="34" charset="-122"/>
                <a:ea typeface="Microsoft YaHei" panose="020B0503020204020204" pitchFamily="34" charset="-122"/>
              </a:rPr>
              <a:t>。不能因为一个事件没有观察到就武断的认为该事件的概率是</a:t>
            </a:r>
            <a:r>
              <a:rPr lang="en-US" altLang="zh-CN" sz="1600" b="0" i="0" dirty="0">
                <a:effectLst/>
                <a:latin typeface="Cambria Math" panose="02040503050406030204" pitchFamily="18" charset="0"/>
                <a:ea typeface="Cambria Math" panose="02040503050406030204" pitchFamily="18" charset="0"/>
              </a:rPr>
              <a:t>0</a:t>
            </a:r>
            <a:r>
              <a:rPr lang="zh-CN" altLang="en-US" sz="1600" b="0" i="0" dirty="0">
                <a:effectLst/>
                <a:latin typeface="Microsoft YaHei" panose="020B0503020204020204" pitchFamily="34" charset="-122"/>
                <a:ea typeface="Microsoft YaHei" panose="020B0503020204020204" pitchFamily="34" charset="-122"/>
              </a:rPr>
              <a:t>。</a:t>
            </a:r>
            <a:endParaRPr lang="en-US" altLang="zh-CN" sz="1600" b="0" i="0" dirty="0">
              <a:effectLst/>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sz="1600" b="1" dirty="0">
                <a:latin typeface="Microsoft YaHei" panose="020B0503020204020204" pitchFamily="34" charset="-122"/>
                <a:ea typeface="Microsoft YaHei" panose="020B0503020204020204" pitchFamily="34" charset="-122"/>
              </a:rPr>
              <a:t>拉普拉斯平滑及依据</a:t>
            </a:r>
            <a:r>
              <a:rPr lang="zh-CN" altLang="en-US" sz="1600" dirty="0">
                <a:latin typeface="Microsoft YaHei" panose="020B0503020204020204" pitchFamily="34" charset="-122"/>
                <a:ea typeface="Microsoft YaHei" panose="020B0503020204020204" pitchFamily="34" charset="-122"/>
              </a:rPr>
              <a:t>：</a:t>
            </a:r>
            <a:r>
              <a:rPr lang="zh-CN" altLang="en-US" sz="1600" b="0" i="0" dirty="0">
                <a:effectLst/>
                <a:latin typeface="Microsoft YaHei" panose="020B0503020204020204" pitchFamily="34" charset="-122"/>
                <a:ea typeface="Microsoft YaHei" panose="020B0503020204020204" pitchFamily="34" charset="-122"/>
              </a:rPr>
              <a:t>为了解决零概率的问题，法国数学家拉普拉斯最早</a:t>
            </a:r>
            <a:r>
              <a:rPr lang="zh-CN" altLang="en-US" sz="1600" b="1" i="0" dirty="0">
                <a:solidFill>
                  <a:srgbClr val="002060"/>
                </a:solidFill>
                <a:effectLst/>
                <a:latin typeface="Microsoft YaHei" panose="020B0503020204020204" pitchFamily="34" charset="-122"/>
                <a:ea typeface="Microsoft YaHei" panose="020B0503020204020204" pitchFamily="34" charset="-122"/>
              </a:rPr>
              <a:t>提出用加</a:t>
            </a:r>
            <a:r>
              <a:rPr lang="en-US" altLang="zh-CN" sz="1600" b="1" i="0" dirty="0">
                <a:solidFill>
                  <a:srgbClr val="002060"/>
                </a:solidFill>
                <a:effectLst/>
                <a:latin typeface="Microsoft YaHei" panose="020B0503020204020204" pitchFamily="34" charset="-122"/>
                <a:ea typeface="Microsoft YaHei" panose="020B0503020204020204" pitchFamily="34" charset="-122"/>
              </a:rPr>
              <a:t>1</a:t>
            </a:r>
            <a:r>
              <a:rPr lang="zh-CN" altLang="en-US" sz="1600" b="1" i="0" dirty="0">
                <a:solidFill>
                  <a:srgbClr val="002060"/>
                </a:solidFill>
                <a:effectLst/>
                <a:latin typeface="Microsoft YaHei" panose="020B0503020204020204" pitchFamily="34" charset="-122"/>
                <a:ea typeface="Microsoft YaHei" panose="020B0503020204020204" pitchFamily="34" charset="-122"/>
              </a:rPr>
              <a:t>的方法估计没有出现过的现象的概率</a:t>
            </a:r>
            <a:r>
              <a:rPr lang="zh-CN" altLang="en-US" sz="1600" b="0" i="0" dirty="0">
                <a:effectLst/>
                <a:latin typeface="Microsoft YaHei" panose="020B0503020204020204" pitchFamily="34" charset="-122"/>
                <a:ea typeface="Microsoft YaHei" panose="020B0503020204020204" pitchFamily="34" charset="-122"/>
              </a:rPr>
              <a:t>，所以加法平滑也叫做拉普拉斯平滑</a:t>
            </a:r>
            <a:endParaRPr lang="en-US" altLang="zh-CN" sz="1600" b="0" i="0" dirty="0">
              <a:effectLst/>
              <a:latin typeface="Microsoft YaHei" panose="020B0503020204020204" pitchFamily="34" charset="-122"/>
              <a:ea typeface="Microsoft YaHei" panose="020B0503020204020204" pitchFamily="34" charset="-122"/>
            </a:endParaRPr>
          </a:p>
          <a:p>
            <a:pPr marL="1200150" lvl="2" indent="-285750">
              <a:lnSpc>
                <a:spcPct val="130000"/>
              </a:lnSpc>
              <a:spcBef>
                <a:spcPts val="600"/>
              </a:spcBef>
              <a:buFont typeface="Arial" panose="020B0604020202020204" pitchFamily="34" charset="0"/>
              <a:buChar char="•"/>
            </a:pPr>
            <a:r>
              <a:rPr lang="zh-CN" altLang="en-US" sz="1400" b="0" i="0" dirty="0">
                <a:effectLst/>
                <a:latin typeface="Microsoft YaHei" panose="020B0503020204020204" pitchFamily="34" charset="-122"/>
                <a:ea typeface="Microsoft YaHei" panose="020B0503020204020204" pitchFamily="34" charset="-122"/>
              </a:rPr>
              <a:t>假定训练样本很大时，每个分量</a:t>
            </a:r>
            <a:r>
              <a:rPr lang="en-US" altLang="zh-CN" sz="1400" b="0" i="0" dirty="0">
                <a:effectLst/>
                <a:latin typeface="Cambria Math" panose="02040503050406030204" pitchFamily="18" charset="0"/>
                <a:ea typeface="Cambria Math" panose="02040503050406030204" pitchFamily="18" charset="0"/>
              </a:rPr>
              <a:t>x</a:t>
            </a:r>
            <a:r>
              <a:rPr lang="zh-CN" altLang="en-US" sz="1400" b="0" i="0" dirty="0">
                <a:effectLst/>
                <a:latin typeface="Microsoft YaHei" panose="020B0503020204020204" pitchFamily="34" charset="-122"/>
                <a:ea typeface="Microsoft YaHei" panose="020B0503020204020204" pitchFamily="34" charset="-122"/>
              </a:rPr>
              <a:t>的计数加</a:t>
            </a:r>
            <a:r>
              <a:rPr lang="en-US" altLang="zh-CN" sz="1400" b="0" i="0" dirty="0">
                <a:effectLst/>
                <a:latin typeface="Cambria Math" panose="02040503050406030204" pitchFamily="18" charset="0"/>
                <a:ea typeface="Cambria Math" panose="02040503050406030204" pitchFamily="18" charset="0"/>
              </a:rPr>
              <a:t>1</a:t>
            </a:r>
            <a:r>
              <a:rPr lang="zh-CN" altLang="en-US" sz="1400" b="0" i="0" dirty="0">
                <a:effectLst/>
                <a:latin typeface="Microsoft YaHei" panose="020B0503020204020204" pitchFamily="34" charset="-122"/>
                <a:ea typeface="Microsoft YaHei" panose="020B0503020204020204" pitchFamily="34" charset="-122"/>
              </a:rPr>
              <a:t>造成的估计概率变化可以忽略不计，但可以方便有效的避免零概率问题</a:t>
            </a:r>
            <a:endParaRPr lang="en-US" altLang="zh-CN" sz="1400" b="0" i="0" dirty="0">
              <a:effectLst/>
              <a:latin typeface="Microsoft YaHei" panose="020B0503020204020204" pitchFamily="34" charset="-122"/>
              <a:ea typeface="Microsoft YaHei" panose="020B0503020204020204" pitchFamily="34" charset="-122"/>
            </a:endParaRPr>
          </a:p>
          <a:p>
            <a:pPr marL="1200150" lvl="2" indent="-285750">
              <a:lnSpc>
                <a:spcPct val="130000"/>
              </a:lnSpc>
              <a:spcBef>
                <a:spcPts val="600"/>
              </a:spcBef>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对应到</a:t>
            </a:r>
            <a:r>
              <a:rPr lang="zh-CN" altLang="en-US" sz="1400" b="0" i="0" dirty="0">
                <a:effectLst/>
                <a:latin typeface="Microsoft YaHei" panose="020B0503020204020204" pitchFamily="34" charset="-122"/>
                <a:ea typeface="Microsoft YaHei" panose="020B0503020204020204" pitchFamily="34" charset="-122"/>
              </a:rPr>
              <a:t>文本分类的场景中，如果使用多项式朴素贝叶斯，假定特征</a:t>
            </a:r>
            <a:r>
              <a:rPr lang="en-US" altLang="zh-CN" sz="1400" b="0" i="0" dirty="0">
                <a:effectLst/>
                <a:latin typeface="Cambria Math" panose="02040503050406030204" pitchFamily="18" charset="0"/>
                <a:ea typeface="Cambria Math" panose="02040503050406030204" pitchFamily="18" charset="0"/>
              </a:rPr>
              <a:t>x</a:t>
            </a:r>
            <a:r>
              <a:rPr lang="en-US" altLang="zh-CN" sz="1400" b="0" i="0" baseline="-25000" dirty="0">
                <a:effectLst/>
                <a:latin typeface="Cambria Math" panose="02040503050406030204" pitchFamily="18" charset="0"/>
                <a:ea typeface="Cambria Math" panose="02040503050406030204" pitchFamily="18" charset="0"/>
              </a:rPr>
              <a:t>i</a:t>
            </a:r>
            <a:r>
              <a:rPr lang="zh-CN" altLang="en-US" sz="1400" b="0" i="0" dirty="0">
                <a:effectLst/>
                <a:latin typeface="Microsoft YaHei" panose="020B0503020204020204" pitchFamily="34" charset="-122"/>
                <a:ea typeface="Microsoft YaHei" panose="020B0503020204020204" pitchFamily="34" charset="-122"/>
              </a:rPr>
              <a:t>表示某个词在样本中出现的次数。拉普拉斯平滑处理后的条件概率计算公式为：</a:t>
            </a:r>
            <a:endParaRPr lang="en-US" altLang="zh-CN" sz="1400" b="1"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87E6134D-2C11-2E50-3118-55F61E6DDD34}"/>
              </a:ext>
            </a:extLst>
          </p:cNvPr>
          <p:cNvPicPr>
            <a:picLocks noChangeAspect="1"/>
          </p:cNvPicPr>
          <p:nvPr/>
        </p:nvPicPr>
        <p:blipFill>
          <a:blip r:embed="rId2"/>
          <a:stretch>
            <a:fillRect/>
          </a:stretch>
        </p:blipFill>
        <p:spPr>
          <a:xfrm>
            <a:off x="3429813" y="4522709"/>
            <a:ext cx="2591428" cy="740408"/>
          </a:xfrm>
          <a:prstGeom prst="rect">
            <a:avLst/>
          </a:prstGeom>
        </p:spPr>
      </p:pic>
    </p:spTree>
    <p:extLst>
      <p:ext uri="{BB962C8B-B14F-4D97-AF65-F5344CB8AC3E}">
        <p14:creationId xmlns:p14="http://schemas.microsoft.com/office/powerpoint/2010/main" val="17144023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a:latin typeface="Verdana" pitchFamily="34" charset="0"/>
                <a:ea typeface="幼圆" pitchFamily="49" charset="-122"/>
                <a:cs typeface="Verdana" pitchFamily="34" charset="0"/>
              </a:rPr>
              <a:t>第八章：</a:t>
            </a:r>
            <a:r>
              <a:rPr kumimoji="1" lang="zh-CN" altLang="en-US" dirty="0">
                <a:cs typeface="Verdana" pitchFamily="34" charset="0"/>
              </a:rPr>
              <a:t>集成学习</a:t>
            </a:r>
            <a:endParaRPr lang="zh-CN" altLang="en-US" dirty="0"/>
          </a:p>
        </p:txBody>
      </p:sp>
    </p:spTree>
    <p:extLst>
      <p:ext uri="{BB962C8B-B14F-4D97-AF65-F5344CB8AC3E}">
        <p14:creationId xmlns:p14="http://schemas.microsoft.com/office/powerpoint/2010/main" val="1494613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chemeClr val="tx1"/>
                </a:solidFill>
                <a:latin typeface="Microsoft YaHei" panose="020B0503020204020204" pitchFamily="34" charset="-122"/>
                <a:ea typeface="Microsoft YaHei" panose="020B0503020204020204" pitchFamily="34" charset="-122"/>
              </a:rPr>
              <a:t>基本术语</a:t>
            </a:r>
            <a:r>
              <a:rPr lang="en-US" altLang="zh-CN" dirty="0">
                <a:solidFill>
                  <a:schemeClr val="tx1"/>
                </a:solidFill>
                <a:latin typeface="Microsoft YaHei" panose="020B0503020204020204" pitchFamily="34" charset="-122"/>
                <a:ea typeface="Microsoft YaHei" panose="020B0503020204020204" pitchFamily="34" charset="-122"/>
              </a:rPr>
              <a:t>-</a:t>
            </a:r>
            <a:r>
              <a:rPr lang="zh-CN" altLang="en-US" dirty="0">
                <a:solidFill>
                  <a:schemeClr val="tx1"/>
                </a:solidFill>
                <a:latin typeface="Microsoft YaHei" panose="020B0503020204020204" pitchFamily="34" charset="-122"/>
                <a:ea typeface="Microsoft YaHei" panose="020B0503020204020204" pitchFamily="34" charset="-122"/>
              </a:rPr>
              <a:t>泛化能力</a:t>
            </a:r>
          </a:p>
        </p:txBody>
      </p:sp>
      <p:sp>
        <p:nvSpPr>
          <p:cNvPr id="2" name="TextBox 1"/>
          <p:cNvSpPr txBox="1"/>
          <p:nvPr/>
        </p:nvSpPr>
        <p:spPr>
          <a:xfrm>
            <a:off x="822858" y="1393706"/>
            <a:ext cx="7106478" cy="1421415"/>
          </a:xfrm>
          <a:prstGeom prst="rect">
            <a:avLst/>
          </a:prstGeom>
          <a:noFill/>
        </p:spPr>
        <p:txBody>
          <a:bodyPr wrap="square" rtlCol="0">
            <a:spAutoFit/>
          </a:bodyPr>
          <a:lstStyle/>
          <a:p>
            <a:pPr marL="0" lvl="6">
              <a:lnSpc>
                <a:spcPct val="150000"/>
              </a:lnSpc>
            </a:pPr>
            <a:r>
              <a:rPr lang="zh-CN" altLang="en-US" sz="2000" dirty="0">
                <a:latin typeface="Microsoft YaHei" panose="020B0503020204020204" pitchFamily="34" charset="-122"/>
                <a:ea typeface="Microsoft YaHei" panose="020B0503020204020204" pitchFamily="34" charset="-122"/>
              </a:rPr>
              <a:t>机器学习的目标是使得学到的模型能</a:t>
            </a:r>
            <a:r>
              <a:rPr lang="zh-CN" altLang="en-US" sz="2000" b="1" dirty="0">
                <a:latin typeface="Microsoft YaHei" panose="020B0503020204020204" pitchFamily="34" charset="-122"/>
                <a:ea typeface="Microsoft YaHei" panose="020B0503020204020204" pitchFamily="34" charset="-122"/>
              </a:rPr>
              <a:t>很好的适用于“新样本”</a:t>
            </a:r>
            <a:r>
              <a:rPr lang="en-US" altLang="zh-CN" sz="2000" dirty="0">
                <a:latin typeface="Microsoft YaHei" panose="020B0503020204020204" pitchFamily="34" charset="-122"/>
                <a:ea typeface="Microsoft YaHei" panose="020B0503020204020204" pitchFamily="34" charset="-122"/>
              </a:rPr>
              <a:t>,</a:t>
            </a:r>
          </a:p>
          <a:p>
            <a:pPr marL="0" lvl="6">
              <a:lnSpc>
                <a:spcPct val="150000"/>
              </a:lnSpc>
            </a:pPr>
            <a:r>
              <a:rPr lang="zh-CN" altLang="en-US" sz="2000" dirty="0">
                <a:latin typeface="Microsoft YaHei" panose="020B0503020204020204" pitchFamily="34" charset="-122"/>
                <a:ea typeface="Microsoft YaHei" panose="020B0503020204020204" pitchFamily="34" charset="-122"/>
              </a:rPr>
              <a:t>而不仅仅是训练集合，我们称</a:t>
            </a:r>
            <a:r>
              <a:rPr lang="zh-CN" altLang="en-US" sz="2000" b="1" u="sng" dirty="0">
                <a:solidFill>
                  <a:srgbClr val="00B050"/>
                </a:solidFill>
                <a:latin typeface="Microsoft YaHei" panose="020B0503020204020204" pitchFamily="34" charset="-122"/>
                <a:ea typeface="Microsoft YaHei" panose="020B0503020204020204" pitchFamily="34" charset="-122"/>
              </a:rPr>
              <a:t>模型适用于新样本的能力为泛化</a:t>
            </a:r>
            <a:r>
              <a:rPr lang="en-US" altLang="zh-CN" sz="2000" b="1" u="sng" dirty="0">
                <a:solidFill>
                  <a:srgbClr val="00B050"/>
                </a:solidFill>
                <a:latin typeface="Microsoft YaHei" panose="020B0503020204020204" pitchFamily="34" charset="-122"/>
                <a:ea typeface="Microsoft YaHei" panose="020B0503020204020204" pitchFamily="34" charset="-122"/>
              </a:rPr>
              <a:t>(generalization)</a:t>
            </a:r>
            <a:r>
              <a:rPr lang="zh-CN" altLang="en-US" sz="2000" b="1" u="sng" dirty="0">
                <a:solidFill>
                  <a:srgbClr val="00B050"/>
                </a:solidFill>
                <a:latin typeface="Microsoft YaHei" panose="020B0503020204020204" pitchFamily="34" charset="-122"/>
                <a:ea typeface="Microsoft YaHei" panose="020B0503020204020204" pitchFamily="34" charset="-122"/>
              </a:rPr>
              <a:t>能力</a:t>
            </a:r>
            <a:r>
              <a:rPr lang="zh-CN" altLang="en-US" sz="2000" dirty="0">
                <a:latin typeface="Microsoft YaHei" panose="020B0503020204020204" pitchFamily="34" charset="-122"/>
                <a:ea typeface="Microsoft YaHei" panose="020B0503020204020204" pitchFamily="34" charset="-122"/>
              </a:rPr>
              <a:t>。</a:t>
            </a:r>
          </a:p>
        </p:txBody>
      </p:sp>
      <p:grpSp>
        <p:nvGrpSpPr>
          <p:cNvPr id="4" name="组合 3"/>
          <p:cNvGrpSpPr/>
          <p:nvPr/>
        </p:nvGrpSpPr>
        <p:grpSpPr>
          <a:xfrm>
            <a:off x="822858" y="3762512"/>
            <a:ext cx="7106478" cy="1421415"/>
            <a:chOff x="1205948" y="2970649"/>
            <a:chExt cx="7106478" cy="1421415"/>
          </a:xfrm>
        </p:grpSpPr>
        <p:sp>
          <p:nvSpPr>
            <p:cNvPr id="5" name="TextBox 4"/>
            <p:cNvSpPr txBox="1"/>
            <p:nvPr/>
          </p:nvSpPr>
          <p:spPr>
            <a:xfrm>
              <a:off x="1205948" y="2970649"/>
              <a:ext cx="7106478" cy="1421415"/>
            </a:xfrm>
            <a:prstGeom prst="rect">
              <a:avLst/>
            </a:prstGeom>
            <a:noFill/>
          </p:spPr>
          <p:txBody>
            <a:bodyPr wrap="square" rtlCol="0">
              <a:spAutoFit/>
            </a:bodyPr>
            <a:lstStyle/>
            <a:p>
              <a:pPr marL="0" lvl="6">
                <a:lnSpc>
                  <a:spcPct val="150000"/>
                </a:lnSpc>
              </a:pPr>
              <a:r>
                <a:rPr lang="zh-CN" altLang="en-US" sz="2000" strike="sngStrike" dirty="0">
                  <a:latin typeface="Microsoft YaHei" panose="020B0503020204020204" pitchFamily="34" charset="-122"/>
                  <a:ea typeface="Microsoft YaHei" panose="020B0503020204020204" pitchFamily="34" charset="-122"/>
                </a:rPr>
                <a:t>通常假设样本空间中的样本服从一个未知分布  </a:t>
              </a:r>
              <a:r>
                <a:rPr lang="en-US" altLang="zh-CN" sz="2000" strike="sngStrike" dirty="0">
                  <a:latin typeface="Microsoft YaHei" panose="020B0503020204020204" pitchFamily="34" charset="-122"/>
                  <a:ea typeface="Microsoft YaHei" panose="020B0503020204020204" pitchFamily="34" charset="-122"/>
                </a:rPr>
                <a:t> ,</a:t>
              </a:r>
              <a:r>
                <a:rPr lang="zh-CN" altLang="en-US" sz="2000" strike="sngStrike" dirty="0">
                  <a:latin typeface="Microsoft YaHei" panose="020B0503020204020204" pitchFamily="34" charset="-122"/>
                  <a:ea typeface="Microsoft YaHei" panose="020B0503020204020204" pitchFamily="34" charset="-122"/>
                </a:rPr>
                <a:t>样本从这个分布中独立获得，即“独立同分布”</a:t>
              </a:r>
              <a:r>
                <a:rPr lang="en-US" altLang="zh-CN" sz="2000" strike="sngStrike" dirty="0">
                  <a:latin typeface="Microsoft YaHei" panose="020B0503020204020204" pitchFamily="34" charset="-122"/>
                  <a:ea typeface="Microsoft YaHei" panose="020B0503020204020204" pitchFamily="34" charset="-122"/>
                </a:rPr>
                <a:t>(</a:t>
              </a:r>
              <a:r>
                <a:rPr lang="en-US" altLang="zh-CN" sz="2000" strike="sngStrike" dirty="0" err="1">
                  <a:latin typeface="Microsoft YaHei" panose="020B0503020204020204" pitchFamily="34" charset="-122"/>
                  <a:ea typeface="Microsoft YaHei" panose="020B0503020204020204" pitchFamily="34" charset="-122"/>
                </a:rPr>
                <a:t>i.i.d</a:t>
              </a:r>
              <a:r>
                <a:rPr lang="en-US" altLang="zh-CN" sz="2000" strike="sngStrike" dirty="0">
                  <a:latin typeface="Microsoft YaHei" panose="020B0503020204020204" pitchFamily="34" charset="-122"/>
                  <a:ea typeface="Microsoft YaHei" panose="020B0503020204020204" pitchFamily="34" charset="-122"/>
                </a:rPr>
                <a:t>)</a:t>
              </a:r>
              <a:r>
                <a:rPr lang="zh-CN" altLang="en-US" sz="2000" strike="sngStrike" dirty="0">
                  <a:latin typeface="Microsoft YaHei" panose="020B0503020204020204" pitchFamily="34" charset="-122"/>
                  <a:ea typeface="Microsoft YaHei" panose="020B0503020204020204" pitchFamily="34" charset="-122"/>
                </a:rPr>
                <a:t>。一般而言</a:t>
              </a:r>
              <a:r>
                <a:rPr lang="zh-CN" altLang="en-US" sz="2000" b="1" u="sng" strike="sngStrike" dirty="0">
                  <a:latin typeface="Microsoft YaHei" panose="020B0503020204020204" pitchFamily="34" charset="-122"/>
                  <a:ea typeface="Microsoft YaHei" panose="020B0503020204020204" pitchFamily="34" charset="-122"/>
                </a:rPr>
                <a:t>训练样本越多越有可能通过学习获得强泛化能力的模型</a:t>
              </a:r>
              <a:r>
                <a:rPr lang="zh-CN" altLang="en-US" sz="2000" strike="sngStrike" dirty="0">
                  <a:latin typeface="Microsoft YaHei" panose="020B0503020204020204" pitchFamily="34" charset="-122"/>
                  <a:ea typeface="Microsoft YaHei" panose="020B0503020204020204" pitchFamily="34" charset="-122"/>
                </a:rPr>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0618" y="3060009"/>
              <a:ext cx="277277" cy="20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6636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个体与集成</a:t>
            </a:r>
          </a:p>
        </p:txBody>
      </p:sp>
      <p:sp>
        <p:nvSpPr>
          <p:cNvPr id="4" name="内容占位符 3"/>
          <p:cNvSpPr>
            <a:spLocks noGrp="1"/>
          </p:cNvSpPr>
          <p:nvPr>
            <p:ph idx="1"/>
          </p:nvPr>
        </p:nvSpPr>
        <p:spPr>
          <a:xfrm>
            <a:off x="202173" y="1339029"/>
            <a:ext cx="8616950" cy="1615986"/>
          </a:xfrm>
          <a:solidFill>
            <a:schemeClr val="bg1">
              <a:lumMod val="85000"/>
            </a:schemeClr>
          </a:solidFill>
        </p:spPr>
        <p:txBody>
          <a:bodyPr/>
          <a:lstStyle/>
          <a:p>
            <a:pPr>
              <a:lnSpc>
                <a:spcPct val="100000"/>
              </a:lnSpc>
            </a:pPr>
            <a:r>
              <a:rPr lang="zh-CN" altLang="en-US" dirty="0"/>
              <a:t>集成学习</a:t>
            </a:r>
            <a:r>
              <a:rPr lang="en-US" altLang="zh-CN" dirty="0"/>
              <a:t>(ensemble</a:t>
            </a:r>
            <a:r>
              <a:rPr lang="zh-CN" altLang="en-US" dirty="0"/>
              <a:t> </a:t>
            </a:r>
            <a:r>
              <a:rPr lang="en-US" altLang="zh-CN" dirty="0"/>
              <a:t>learning)</a:t>
            </a:r>
            <a:r>
              <a:rPr lang="zh-CN" altLang="en-US" dirty="0"/>
              <a:t>通过构建并结合多个学习器来完成学习任务</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310" y="2347670"/>
            <a:ext cx="6162675" cy="2705100"/>
          </a:xfrm>
          <a:prstGeom prst="rect">
            <a:avLst/>
          </a:prstGeom>
        </p:spPr>
      </p:pic>
    </p:spTree>
    <p:extLst>
      <p:ext uri="{BB962C8B-B14F-4D97-AF65-F5344CB8AC3E}">
        <p14:creationId xmlns:p14="http://schemas.microsoft.com/office/powerpoint/2010/main" val="4372557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个体与集成</a:t>
            </a:r>
          </a:p>
        </p:txBody>
      </p:sp>
      <p:sp>
        <p:nvSpPr>
          <p:cNvPr id="4" name="内容占位符 3"/>
          <p:cNvSpPr>
            <a:spLocks noGrp="1"/>
          </p:cNvSpPr>
          <p:nvPr>
            <p:ph idx="1"/>
          </p:nvPr>
        </p:nvSpPr>
        <p:spPr>
          <a:xfrm>
            <a:off x="202173" y="1298520"/>
            <a:ext cx="8616950" cy="1615986"/>
          </a:xfrm>
        </p:spPr>
        <p:txBody>
          <a:bodyPr/>
          <a:lstStyle/>
          <a:p>
            <a:pPr>
              <a:lnSpc>
                <a:spcPct val="100000"/>
              </a:lnSpc>
            </a:pPr>
            <a:r>
              <a:rPr lang="zh-CN" altLang="en-US" dirty="0"/>
              <a:t>考虑一个简单的例子，在二分类问题中</a:t>
            </a:r>
            <a:r>
              <a:rPr lang="zh-CN" altLang="en-US"/>
              <a:t>，假定</a:t>
            </a:r>
            <a:r>
              <a:rPr lang="zh-CN" altLang="en-US" dirty="0"/>
              <a:t>三</a:t>
            </a:r>
            <a:r>
              <a:rPr lang="zh-CN" altLang="en-US"/>
              <a:t>个</a:t>
            </a:r>
            <a:r>
              <a:rPr lang="zh-CN" altLang="en-US" dirty="0"/>
              <a:t>分类器在</a:t>
            </a:r>
            <a:r>
              <a:rPr lang="zh-CN" altLang="en-US"/>
              <a:t>三个测试样本上的</a:t>
            </a:r>
            <a:r>
              <a:rPr lang="zh-CN" altLang="en-US" dirty="0"/>
              <a:t>表现如下图所示，</a:t>
            </a:r>
            <a:r>
              <a:rPr lang="zh-CN" altLang="en-US"/>
              <a:t>其中</a:t>
            </a:r>
            <a:r>
              <a:rPr lang="en-US" altLang="zh-CN"/>
              <a:t>√</a:t>
            </a:r>
            <a:r>
              <a:rPr lang="zh-CN" altLang="en-US"/>
              <a:t>表示</a:t>
            </a:r>
            <a:r>
              <a:rPr lang="zh-CN" altLang="en-US" dirty="0"/>
              <a:t>分类</a:t>
            </a:r>
            <a:r>
              <a:rPr lang="zh-CN" altLang="en-US"/>
              <a:t>正确，</a:t>
            </a:r>
            <a:r>
              <a:rPr lang="en-US" altLang="zh-CN"/>
              <a:t>×</a:t>
            </a:r>
            <a:r>
              <a:rPr lang="zh-CN" altLang="en-US"/>
              <a:t>表示</a:t>
            </a:r>
            <a:r>
              <a:rPr lang="zh-CN" altLang="en-US" dirty="0"/>
              <a:t>分类错误，集成的结果通过投票产生。</a:t>
            </a:r>
          </a:p>
        </p:txBody>
      </p:sp>
      <p:sp>
        <p:nvSpPr>
          <p:cNvPr id="8" name="内容占位符 3"/>
          <p:cNvSpPr txBox="1">
            <a:spLocks/>
          </p:cNvSpPr>
          <p:nvPr/>
        </p:nvSpPr>
        <p:spPr>
          <a:xfrm>
            <a:off x="202173" y="5382144"/>
            <a:ext cx="8616950" cy="65289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集成个体应：好而不同</a:t>
            </a:r>
            <a:endParaRPr lang="en-US" altLang="zh-CN" dirty="0"/>
          </a:p>
        </p:txBody>
      </p:sp>
      <p:grpSp>
        <p:nvGrpSpPr>
          <p:cNvPr id="5" name="组合 4"/>
          <p:cNvGrpSpPr/>
          <p:nvPr/>
        </p:nvGrpSpPr>
        <p:grpSpPr>
          <a:xfrm>
            <a:off x="5965865" y="2544376"/>
            <a:ext cx="2277270" cy="1694020"/>
            <a:chOff x="917912" y="2379581"/>
            <a:chExt cx="2277270" cy="1694020"/>
          </a:xfrm>
        </p:grpSpPr>
        <p:cxnSp>
          <p:nvCxnSpPr>
            <p:cNvPr id="9" name="直接连接符 8"/>
            <p:cNvCxnSpPr/>
            <p:nvPr/>
          </p:nvCxnSpPr>
          <p:spPr>
            <a:xfrm>
              <a:off x="962526" y="2690261"/>
              <a:ext cx="2180122" cy="0"/>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p:cNvCxnSpPr/>
            <p:nvPr/>
          </p:nvCxnSpPr>
          <p:spPr>
            <a:xfrm>
              <a:off x="962526" y="3728184"/>
              <a:ext cx="2180122"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962526" y="2690261"/>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i="1" baseline="-25000" smtClean="0">
                            <a:latin typeface="Cambria Math" panose="02040503050406030204" pitchFamily="18" charset="0"/>
                          </a:rPr>
                          <m:t>1</m:t>
                        </m:r>
                      </m:oMath>
                    </m:oMathPara>
                  </a14:m>
                  <a:endParaRPr lang="zh-CN" altLang="en-US" sz="1600" baseline="-25000"/>
                </a:p>
              </p:txBody>
            </p:sp>
          </mc:Choice>
          <mc:Fallback xmlns="">
            <p:sp>
              <p:nvSpPr>
                <p:cNvPr id="11" name="文本框 10"/>
                <p:cNvSpPr txBox="1">
                  <a:spLocks noRot="1" noChangeAspect="1" noMove="1" noResize="1" noEditPoints="1" noAdjustHandles="1" noChangeArrowheads="1" noChangeShapeType="1" noTextEdit="1"/>
                </p:cNvSpPr>
                <p:nvPr/>
              </p:nvSpPr>
              <p:spPr>
                <a:xfrm>
                  <a:off x="962526" y="2690261"/>
                  <a:ext cx="421910" cy="3329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962526" y="3028978"/>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2</m:t>
                        </m:r>
                      </m:oMath>
                    </m:oMathPara>
                  </a14:m>
                  <a:endParaRPr lang="zh-CN" altLang="en-US" sz="1600" baseline="-25000"/>
                </a:p>
              </p:txBody>
            </p:sp>
          </mc:Choice>
          <mc:Fallback xmlns="">
            <p:sp>
              <p:nvSpPr>
                <p:cNvPr id="12" name="文本框 11"/>
                <p:cNvSpPr txBox="1">
                  <a:spLocks noRot="1" noChangeAspect="1" noMove="1" noResize="1" noEditPoints="1" noAdjustHandles="1" noChangeArrowheads="1" noChangeShapeType="1" noTextEdit="1"/>
                </p:cNvSpPr>
                <p:nvPr/>
              </p:nvSpPr>
              <p:spPr>
                <a:xfrm>
                  <a:off x="962526" y="3028978"/>
                  <a:ext cx="421910" cy="33291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962526" y="3361890"/>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3</m:t>
                        </m:r>
                      </m:oMath>
                    </m:oMathPara>
                  </a14:m>
                  <a:endParaRPr lang="zh-CN" altLang="en-US" sz="1600" baseline="-25000"/>
                </a:p>
              </p:txBody>
            </p:sp>
          </mc:Choice>
          <mc:Fallback xmlns="">
            <p:sp>
              <p:nvSpPr>
                <p:cNvPr id="13" name="文本框 12"/>
                <p:cNvSpPr txBox="1">
                  <a:spLocks noRot="1" noChangeAspect="1" noMove="1" noResize="1" noEditPoints="1" noAdjustHandles="1" noChangeArrowheads="1" noChangeShapeType="1" noTextEdit="1"/>
                </p:cNvSpPr>
                <p:nvPr/>
              </p:nvSpPr>
              <p:spPr>
                <a:xfrm>
                  <a:off x="962526" y="3361890"/>
                  <a:ext cx="421910" cy="332912"/>
                </a:xfrm>
                <a:prstGeom prst="rect">
                  <a:avLst/>
                </a:prstGeom>
                <a:blipFill>
                  <a:blip r:embed="rId5"/>
                  <a:stretch>
                    <a:fillRect/>
                  </a:stretch>
                </a:blipFill>
              </p:spPr>
              <p:txBody>
                <a:bodyPr/>
                <a:lstStyle/>
                <a:p>
                  <a:r>
                    <a:rPr lang="zh-CN" altLang="en-US">
                      <a:noFill/>
                    </a:rPr>
                    <a:t> </a:t>
                  </a:r>
                </a:p>
              </p:txBody>
            </p:sp>
          </mc:Fallback>
        </mc:AlternateContent>
        <p:grpSp>
          <p:nvGrpSpPr>
            <p:cNvPr id="18" name="组合 17"/>
            <p:cNvGrpSpPr/>
            <p:nvPr/>
          </p:nvGrpSpPr>
          <p:grpSpPr>
            <a:xfrm>
              <a:off x="1197312" y="2379581"/>
              <a:ext cx="731513" cy="307777"/>
              <a:chOff x="1305262" y="2324103"/>
              <a:chExt cx="731513" cy="307777"/>
            </a:xfrm>
          </p:grpSpPr>
          <p:sp>
            <p:nvSpPr>
              <p:cNvPr id="14" name="文本框 13"/>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5" name="文本框 14"/>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6" name="文本框 15"/>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7" name="文本框 16"/>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1</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19" name="组合 18"/>
            <p:cNvGrpSpPr/>
            <p:nvPr/>
          </p:nvGrpSpPr>
          <p:grpSpPr>
            <a:xfrm>
              <a:off x="1803739" y="2382531"/>
              <a:ext cx="731513" cy="307777"/>
              <a:chOff x="1305262" y="2324103"/>
              <a:chExt cx="731513" cy="307777"/>
            </a:xfrm>
          </p:grpSpPr>
          <p:sp>
            <p:nvSpPr>
              <p:cNvPr id="20" name="文本框 19"/>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21" name="文本框 20"/>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22" name="文本框 21"/>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23" name="文本框 22"/>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2</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24" name="组合 23"/>
            <p:cNvGrpSpPr/>
            <p:nvPr/>
          </p:nvGrpSpPr>
          <p:grpSpPr>
            <a:xfrm>
              <a:off x="2463669" y="2382484"/>
              <a:ext cx="731513" cy="307777"/>
              <a:chOff x="1305262" y="2324103"/>
              <a:chExt cx="731513" cy="307777"/>
            </a:xfrm>
          </p:grpSpPr>
          <p:sp>
            <p:nvSpPr>
              <p:cNvPr id="25" name="文本框 24"/>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26" name="文本框 25"/>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27" name="文本框 26"/>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28" name="文本框 27"/>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3</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sp>
          <p:nvSpPr>
            <p:cNvPr id="29" name="文本框 28"/>
            <p:cNvSpPr txBox="1"/>
            <p:nvPr/>
          </p:nvSpPr>
          <p:spPr>
            <a:xfrm>
              <a:off x="1368340" y="2710598"/>
              <a:ext cx="352982" cy="338554"/>
            </a:xfrm>
            <a:prstGeom prst="rect">
              <a:avLst/>
            </a:prstGeom>
            <a:noFill/>
          </p:spPr>
          <p:txBody>
            <a:bodyPr wrap="none" rtlCol="0">
              <a:spAutoFit/>
            </a:bodyPr>
            <a:lstStyle/>
            <a:p>
              <a:r>
                <a:rPr lang="zh-CN" altLang="en-US" sz="1600"/>
                <a:t>√</a:t>
              </a:r>
            </a:p>
          </p:txBody>
        </p:sp>
        <p:sp>
          <p:nvSpPr>
            <p:cNvPr id="30" name="文本框 29"/>
            <p:cNvSpPr txBox="1"/>
            <p:nvPr/>
          </p:nvSpPr>
          <p:spPr>
            <a:xfrm>
              <a:off x="1974767" y="271280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1" name="文本框 30"/>
            <p:cNvSpPr txBox="1"/>
            <p:nvPr/>
          </p:nvSpPr>
          <p:spPr>
            <a:xfrm>
              <a:off x="2642595" y="272005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2" name="文本框 31"/>
            <p:cNvSpPr txBox="1"/>
            <p:nvPr/>
          </p:nvSpPr>
          <p:spPr>
            <a:xfrm>
              <a:off x="1350777" y="303683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3" name="文本框 32"/>
            <p:cNvSpPr txBox="1"/>
            <p:nvPr/>
          </p:nvSpPr>
          <p:spPr>
            <a:xfrm>
              <a:off x="1985840" y="3024135"/>
              <a:ext cx="352982" cy="338554"/>
            </a:xfrm>
            <a:prstGeom prst="rect">
              <a:avLst/>
            </a:prstGeom>
            <a:noFill/>
          </p:spPr>
          <p:txBody>
            <a:bodyPr wrap="none" rtlCol="0">
              <a:spAutoFit/>
            </a:bodyPr>
            <a:lstStyle/>
            <a:p>
              <a:r>
                <a:rPr lang="zh-CN" altLang="en-US" sz="1600"/>
                <a:t>√</a:t>
              </a:r>
            </a:p>
          </p:txBody>
        </p:sp>
        <p:sp>
          <p:nvSpPr>
            <p:cNvPr id="34" name="文本框 33"/>
            <p:cNvSpPr txBox="1"/>
            <p:nvPr/>
          </p:nvSpPr>
          <p:spPr>
            <a:xfrm>
              <a:off x="2639007" y="3039321"/>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5" name="文本框 34"/>
            <p:cNvSpPr txBox="1"/>
            <p:nvPr/>
          </p:nvSpPr>
          <p:spPr>
            <a:xfrm>
              <a:off x="1364628" y="336673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36" name="文本框 35"/>
            <p:cNvSpPr txBox="1"/>
            <p:nvPr/>
          </p:nvSpPr>
          <p:spPr>
            <a:xfrm>
              <a:off x="2648205" y="3356052"/>
              <a:ext cx="352982" cy="338554"/>
            </a:xfrm>
            <a:prstGeom prst="rect">
              <a:avLst/>
            </a:prstGeom>
            <a:noFill/>
          </p:spPr>
          <p:txBody>
            <a:bodyPr wrap="none" rtlCol="0">
              <a:spAutoFit/>
            </a:bodyPr>
            <a:lstStyle/>
            <a:p>
              <a:r>
                <a:rPr lang="zh-CN" altLang="en-US" sz="1600"/>
                <a:t>√</a:t>
              </a:r>
            </a:p>
          </p:txBody>
        </p:sp>
        <p:sp>
          <p:nvSpPr>
            <p:cNvPr id="37" name="文本框 36"/>
            <p:cNvSpPr txBox="1"/>
            <p:nvPr/>
          </p:nvSpPr>
          <p:spPr>
            <a:xfrm>
              <a:off x="1990584" y="336137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grpSp>
          <p:nvGrpSpPr>
            <p:cNvPr id="40" name="组合 39"/>
            <p:cNvGrpSpPr/>
            <p:nvPr/>
          </p:nvGrpSpPr>
          <p:grpSpPr>
            <a:xfrm>
              <a:off x="917912" y="3738661"/>
              <a:ext cx="517006" cy="308408"/>
              <a:chOff x="936962" y="3760886"/>
              <a:chExt cx="517006" cy="308408"/>
            </a:xfrm>
          </p:grpSpPr>
          <p:sp>
            <p:nvSpPr>
              <p:cNvPr id="38" name="文本框 37"/>
              <p:cNvSpPr txBox="1"/>
              <p:nvPr/>
            </p:nvSpPr>
            <p:spPr>
              <a:xfrm>
                <a:off x="936962" y="3760886"/>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集</a:t>
                </a:r>
              </a:p>
            </p:txBody>
          </p:sp>
          <p:sp>
            <p:nvSpPr>
              <p:cNvPr id="39" name="文本框 38"/>
              <p:cNvSpPr txBox="1"/>
              <p:nvPr/>
            </p:nvSpPr>
            <p:spPr>
              <a:xfrm>
                <a:off x="1089766" y="3761517"/>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成</a:t>
                </a:r>
              </a:p>
            </p:txBody>
          </p:sp>
        </p:grpSp>
        <p:sp>
          <p:nvSpPr>
            <p:cNvPr id="41" name="文本框 40"/>
            <p:cNvSpPr txBox="1"/>
            <p:nvPr/>
          </p:nvSpPr>
          <p:spPr>
            <a:xfrm>
              <a:off x="1388440" y="3731161"/>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42" name="文本框 41"/>
            <p:cNvSpPr txBox="1"/>
            <p:nvPr/>
          </p:nvSpPr>
          <p:spPr>
            <a:xfrm>
              <a:off x="2004785" y="3735047"/>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43" name="文本框 42"/>
            <p:cNvSpPr txBox="1"/>
            <p:nvPr/>
          </p:nvSpPr>
          <p:spPr>
            <a:xfrm>
              <a:off x="2661029" y="3735047"/>
              <a:ext cx="389850" cy="338554"/>
            </a:xfrm>
            <a:prstGeom prst="rect">
              <a:avLst/>
            </a:prstGeom>
            <a:noFill/>
          </p:spPr>
          <p:txBody>
            <a:bodyPr wrap="none" rtlCol="0">
              <a:spAutoFit/>
            </a:bodyPr>
            <a:lstStyle/>
            <a:p>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p:grpSp>
      <p:grpSp>
        <p:nvGrpSpPr>
          <p:cNvPr id="44" name="组合 43"/>
          <p:cNvGrpSpPr/>
          <p:nvPr/>
        </p:nvGrpSpPr>
        <p:grpSpPr>
          <a:xfrm>
            <a:off x="3462872" y="2540795"/>
            <a:ext cx="2277270" cy="1694020"/>
            <a:chOff x="917912" y="2379581"/>
            <a:chExt cx="2277270" cy="1694020"/>
          </a:xfrm>
        </p:grpSpPr>
        <p:cxnSp>
          <p:nvCxnSpPr>
            <p:cNvPr id="45" name="直接连接符 44"/>
            <p:cNvCxnSpPr/>
            <p:nvPr/>
          </p:nvCxnSpPr>
          <p:spPr>
            <a:xfrm>
              <a:off x="962526" y="2690261"/>
              <a:ext cx="2180122" cy="0"/>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p:cNvCxnSpPr/>
            <p:nvPr/>
          </p:nvCxnSpPr>
          <p:spPr>
            <a:xfrm>
              <a:off x="962526" y="3728184"/>
              <a:ext cx="2180122"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7" name="文本框 46"/>
                <p:cNvSpPr txBox="1"/>
                <p:nvPr/>
              </p:nvSpPr>
              <p:spPr>
                <a:xfrm>
                  <a:off x="962526" y="2690261"/>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i="1" baseline="-25000" smtClean="0">
                            <a:latin typeface="Cambria Math" panose="02040503050406030204" pitchFamily="18" charset="0"/>
                          </a:rPr>
                          <m:t>1</m:t>
                        </m:r>
                      </m:oMath>
                    </m:oMathPara>
                  </a14:m>
                  <a:endParaRPr lang="zh-CN" altLang="en-US" sz="1600" baseline="-25000"/>
                </a:p>
              </p:txBody>
            </p:sp>
          </mc:Choice>
          <mc:Fallback xmlns="">
            <p:sp>
              <p:nvSpPr>
                <p:cNvPr id="47" name="文本框 46"/>
                <p:cNvSpPr txBox="1">
                  <a:spLocks noRot="1" noChangeAspect="1" noMove="1" noResize="1" noEditPoints="1" noAdjustHandles="1" noChangeArrowheads="1" noChangeShapeType="1" noTextEdit="1"/>
                </p:cNvSpPr>
                <p:nvPr/>
              </p:nvSpPr>
              <p:spPr>
                <a:xfrm>
                  <a:off x="962526" y="2690261"/>
                  <a:ext cx="421910" cy="33291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962526" y="3028978"/>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2</m:t>
                        </m:r>
                      </m:oMath>
                    </m:oMathPara>
                  </a14:m>
                  <a:endParaRPr lang="zh-CN" altLang="en-US" sz="1600" baseline="-25000"/>
                </a:p>
              </p:txBody>
            </p:sp>
          </mc:Choice>
          <mc:Fallback xmlns="">
            <p:sp>
              <p:nvSpPr>
                <p:cNvPr id="48" name="文本框 47"/>
                <p:cNvSpPr txBox="1">
                  <a:spLocks noRot="1" noChangeAspect="1" noMove="1" noResize="1" noEditPoints="1" noAdjustHandles="1" noChangeArrowheads="1" noChangeShapeType="1" noTextEdit="1"/>
                </p:cNvSpPr>
                <p:nvPr/>
              </p:nvSpPr>
              <p:spPr>
                <a:xfrm>
                  <a:off x="962526" y="3028978"/>
                  <a:ext cx="421910" cy="33291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962526" y="3361890"/>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3</m:t>
                        </m:r>
                      </m:oMath>
                    </m:oMathPara>
                  </a14:m>
                  <a:endParaRPr lang="zh-CN" altLang="en-US" sz="1600" baseline="-25000"/>
                </a:p>
              </p:txBody>
            </p:sp>
          </mc:Choice>
          <mc:Fallback xmlns="">
            <p:sp>
              <p:nvSpPr>
                <p:cNvPr id="49" name="文本框 48"/>
                <p:cNvSpPr txBox="1">
                  <a:spLocks noRot="1" noChangeAspect="1" noMove="1" noResize="1" noEditPoints="1" noAdjustHandles="1" noChangeArrowheads="1" noChangeShapeType="1" noTextEdit="1"/>
                </p:cNvSpPr>
                <p:nvPr/>
              </p:nvSpPr>
              <p:spPr>
                <a:xfrm>
                  <a:off x="962526" y="3361890"/>
                  <a:ext cx="421910" cy="332912"/>
                </a:xfrm>
                <a:prstGeom prst="rect">
                  <a:avLst/>
                </a:prstGeom>
                <a:blipFill>
                  <a:blip r:embed="rId8"/>
                  <a:stretch>
                    <a:fillRect/>
                  </a:stretch>
                </a:blipFill>
              </p:spPr>
              <p:txBody>
                <a:bodyPr/>
                <a:lstStyle/>
                <a:p>
                  <a:r>
                    <a:rPr lang="zh-CN" altLang="en-US">
                      <a:noFill/>
                    </a:rPr>
                    <a:t> </a:t>
                  </a:r>
                </a:p>
              </p:txBody>
            </p:sp>
          </mc:Fallback>
        </mc:AlternateContent>
        <p:grpSp>
          <p:nvGrpSpPr>
            <p:cNvPr id="50" name="组合 49"/>
            <p:cNvGrpSpPr/>
            <p:nvPr/>
          </p:nvGrpSpPr>
          <p:grpSpPr>
            <a:xfrm>
              <a:off x="1197312" y="2379581"/>
              <a:ext cx="731513" cy="307777"/>
              <a:chOff x="1305262" y="2324103"/>
              <a:chExt cx="731513" cy="307777"/>
            </a:xfrm>
          </p:grpSpPr>
          <p:sp>
            <p:nvSpPr>
              <p:cNvPr id="76" name="文本框 75"/>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77" name="文本框 76"/>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78" name="文本框 77"/>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79" name="文本框 78"/>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1</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51" name="组合 50"/>
            <p:cNvGrpSpPr/>
            <p:nvPr/>
          </p:nvGrpSpPr>
          <p:grpSpPr>
            <a:xfrm>
              <a:off x="1803739" y="2382531"/>
              <a:ext cx="731513" cy="307777"/>
              <a:chOff x="1305262" y="2324103"/>
              <a:chExt cx="731513" cy="307777"/>
            </a:xfrm>
          </p:grpSpPr>
          <p:sp>
            <p:nvSpPr>
              <p:cNvPr id="72" name="文本框 71"/>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73" name="文本框 72"/>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74" name="文本框 73"/>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75" name="文本框 74"/>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2</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52" name="组合 51"/>
            <p:cNvGrpSpPr/>
            <p:nvPr/>
          </p:nvGrpSpPr>
          <p:grpSpPr>
            <a:xfrm>
              <a:off x="2463669" y="2382484"/>
              <a:ext cx="731513" cy="307777"/>
              <a:chOff x="1305262" y="2324103"/>
              <a:chExt cx="731513" cy="307777"/>
            </a:xfrm>
          </p:grpSpPr>
          <p:sp>
            <p:nvSpPr>
              <p:cNvPr id="68" name="文本框 67"/>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69" name="文本框 68"/>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70" name="文本框 69"/>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71" name="文本框 70"/>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3</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sp>
          <p:nvSpPr>
            <p:cNvPr id="53" name="文本框 52"/>
            <p:cNvSpPr txBox="1"/>
            <p:nvPr/>
          </p:nvSpPr>
          <p:spPr>
            <a:xfrm>
              <a:off x="1368340" y="2710598"/>
              <a:ext cx="352982" cy="338554"/>
            </a:xfrm>
            <a:prstGeom prst="rect">
              <a:avLst/>
            </a:prstGeom>
            <a:noFill/>
          </p:spPr>
          <p:txBody>
            <a:bodyPr wrap="none" rtlCol="0">
              <a:spAutoFit/>
            </a:bodyPr>
            <a:lstStyle/>
            <a:p>
              <a:r>
                <a:rPr lang="zh-CN" altLang="en-US" sz="1600"/>
                <a:t>√</a:t>
              </a:r>
            </a:p>
          </p:txBody>
        </p:sp>
        <p:sp>
          <p:nvSpPr>
            <p:cNvPr id="54" name="文本框 53"/>
            <p:cNvSpPr txBox="1"/>
            <p:nvPr/>
          </p:nvSpPr>
          <p:spPr>
            <a:xfrm>
              <a:off x="1974767" y="2712804"/>
              <a:ext cx="352982" cy="338554"/>
            </a:xfrm>
            <a:prstGeom prst="rect">
              <a:avLst/>
            </a:prstGeom>
            <a:noFill/>
          </p:spPr>
          <p:txBody>
            <a:bodyPr wrap="none" rtlCol="0">
              <a:spAutoFit/>
            </a:bodyPr>
            <a:lstStyle/>
            <a:p>
              <a:r>
                <a:rPr lang="zh-CN" altLang="en-US" sz="1600"/>
                <a:t>√</a:t>
              </a:r>
            </a:p>
          </p:txBody>
        </p:sp>
        <p:sp>
          <p:nvSpPr>
            <p:cNvPr id="55" name="文本框 54"/>
            <p:cNvSpPr txBox="1"/>
            <p:nvPr/>
          </p:nvSpPr>
          <p:spPr>
            <a:xfrm>
              <a:off x="2642595" y="272005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56" name="文本框 55"/>
            <p:cNvSpPr txBox="1"/>
            <p:nvPr/>
          </p:nvSpPr>
          <p:spPr>
            <a:xfrm>
              <a:off x="1365216" y="3028948"/>
              <a:ext cx="352982" cy="338554"/>
            </a:xfrm>
            <a:prstGeom prst="rect">
              <a:avLst/>
            </a:prstGeom>
            <a:noFill/>
          </p:spPr>
          <p:txBody>
            <a:bodyPr wrap="none" rtlCol="0">
              <a:spAutoFit/>
            </a:bodyPr>
            <a:lstStyle/>
            <a:p>
              <a:r>
                <a:rPr lang="zh-CN" altLang="en-US" sz="1600"/>
                <a:t>√</a:t>
              </a:r>
            </a:p>
          </p:txBody>
        </p:sp>
        <p:sp>
          <p:nvSpPr>
            <p:cNvPr id="57" name="文本框 56"/>
            <p:cNvSpPr txBox="1"/>
            <p:nvPr/>
          </p:nvSpPr>
          <p:spPr>
            <a:xfrm>
              <a:off x="1985840" y="3024135"/>
              <a:ext cx="352982" cy="338554"/>
            </a:xfrm>
            <a:prstGeom prst="rect">
              <a:avLst/>
            </a:prstGeom>
            <a:noFill/>
          </p:spPr>
          <p:txBody>
            <a:bodyPr wrap="none" rtlCol="0">
              <a:spAutoFit/>
            </a:bodyPr>
            <a:lstStyle/>
            <a:p>
              <a:r>
                <a:rPr lang="zh-CN" altLang="en-US" sz="1600"/>
                <a:t>√</a:t>
              </a:r>
            </a:p>
          </p:txBody>
        </p:sp>
        <p:sp>
          <p:nvSpPr>
            <p:cNvPr id="58" name="文本框 57"/>
            <p:cNvSpPr txBox="1"/>
            <p:nvPr/>
          </p:nvSpPr>
          <p:spPr>
            <a:xfrm>
              <a:off x="2644617" y="3042280"/>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59" name="文本框 58"/>
            <p:cNvSpPr txBox="1"/>
            <p:nvPr/>
          </p:nvSpPr>
          <p:spPr>
            <a:xfrm>
              <a:off x="1378885" y="3370619"/>
              <a:ext cx="352982" cy="338554"/>
            </a:xfrm>
            <a:prstGeom prst="rect">
              <a:avLst/>
            </a:prstGeom>
            <a:noFill/>
          </p:spPr>
          <p:txBody>
            <a:bodyPr wrap="none" rtlCol="0">
              <a:spAutoFit/>
            </a:bodyPr>
            <a:lstStyle/>
            <a:p>
              <a:r>
                <a:rPr lang="zh-CN" altLang="en-US" sz="1600"/>
                <a:t>√</a:t>
              </a:r>
            </a:p>
          </p:txBody>
        </p:sp>
        <p:sp>
          <p:nvSpPr>
            <p:cNvPr id="60" name="文本框 59"/>
            <p:cNvSpPr txBox="1"/>
            <p:nvPr/>
          </p:nvSpPr>
          <p:spPr>
            <a:xfrm>
              <a:off x="2648205" y="3356052"/>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61" name="文本框 60"/>
            <p:cNvSpPr txBox="1"/>
            <p:nvPr/>
          </p:nvSpPr>
          <p:spPr>
            <a:xfrm>
              <a:off x="1990440" y="3361913"/>
              <a:ext cx="352982" cy="338554"/>
            </a:xfrm>
            <a:prstGeom prst="rect">
              <a:avLst/>
            </a:prstGeom>
            <a:noFill/>
          </p:spPr>
          <p:txBody>
            <a:bodyPr wrap="none" rtlCol="0">
              <a:spAutoFit/>
            </a:bodyPr>
            <a:lstStyle/>
            <a:p>
              <a:r>
                <a:rPr lang="zh-CN" altLang="en-US" sz="1600"/>
                <a:t>√</a:t>
              </a:r>
            </a:p>
          </p:txBody>
        </p:sp>
        <p:grpSp>
          <p:nvGrpSpPr>
            <p:cNvPr id="62" name="组合 61"/>
            <p:cNvGrpSpPr/>
            <p:nvPr/>
          </p:nvGrpSpPr>
          <p:grpSpPr>
            <a:xfrm>
              <a:off x="917912" y="3738661"/>
              <a:ext cx="517006" cy="308408"/>
              <a:chOff x="936962" y="3760886"/>
              <a:chExt cx="517006" cy="308408"/>
            </a:xfrm>
          </p:grpSpPr>
          <p:sp>
            <p:nvSpPr>
              <p:cNvPr id="66" name="文本框 65"/>
              <p:cNvSpPr txBox="1"/>
              <p:nvPr/>
            </p:nvSpPr>
            <p:spPr>
              <a:xfrm>
                <a:off x="936962" y="3760886"/>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集</a:t>
                </a:r>
              </a:p>
            </p:txBody>
          </p:sp>
          <p:sp>
            <p:nvSpPr>
              <p:cNvPr id="67" name="文本框 66"/>
              <p:cNvSpPr txBox="1"/>
              <p:nvPr/>
            </p:nvSpPr>
            <p:spPr>
              <a:xfrm>
                <a:off x="1089766" y="3761517"/>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成</a:t>
                </a:r>
              </a:p>
            </p:txBody>
          </p:sp>
        </p:grpSp>
        <p:sp>
          <p:nvSpPr>
            <p:cNvPr id="63" name="文本框 62"/>
            <p:cNvSpPr txBox="1"/>
            <p:nvPr/>
          </p:nvSpPr>
          <p:spPr>
            <a:xfrm>
              <a:off x="1388440" y="3731161"/>
              <a:ext cx="352982" cy="338554"/>
            </a:xfrm>
            <a:prstGeom prst="rect">
              <a:avLst/>
            </a:prstGeom>
            <a:noFill/>
          </p:spPr>
          <p:txBody>
            <a:bodyPr wrap="none" rtlCol="0">
              <a:spAutoFit/>
            </a:bodyPr>
            <a:lstStyle/>
            <a:p>
              <a:r>
                <a:rPr lang="zh-CN" altLang="en-US" sz="1600"/>
                <a:t>√</a:t>
              </a:r>
            </a:p>
          </p:txBody>
        </p:sp>
        <p:sp>
          <p:nvSpPr>
            <p:cNvPr id="64" name="文本框 63"/>
            <p:cNvSpPr txBox="1"/>
            <p:nvPr/>
          </p:nvSpPr>
          <p:spPr>
            <a:xfrm>
              <a:off x="2000552" y="3735047"/>
              <a:ext cx="352982" cy="338554"/>
            </a:xfrm>
            <a:prstGeom prst="rect">
              <a:avLst/>
            </a:prstGeom>
            <a:noFill/>
          </p:spPr>
          <p:txBody>
            <a:bodyPr wrap="none" rtlCol="0">
              <a:spAutoFit/>
            </a:bodyPr>
            <a:lstStyle/>
            <a:p>
              <a:r>
                <a:rPr lang="zh-CN" altLang="en-US" sz="1600"/>
                <a:t>√</a:t>
              </a:r>
            </a:p>
          </p:txBody>
        </p:sp>
        <p:sp>
          <p:nvSpPr>
            <p:cNvPr id="65" name="文本框 64"/>
            <p:cNvSpPr txBox="1"/>
            <p:nvPr/>
          </p:nvSpPr>
          <p:spPr>
            <a:xfrm>
              <a:off x="2661029" y="3735047"/>
              <a:ext cx="389850" cy="338554"/>
            </a:xfrm>
            <a:prstGeom prst="rect">
              <a:avLst/>
            </a:prstGeom>
            <a:noFill/>
          </p:spPr>
          <p:txBody>
            <a:bodyPr wrap="none" rtlCol="0">
              <a:spAutoFit/>
            </a:bodyPr>
            <a:lstStyle/>
            <a:p>
              <a:r>
                <a:rPr lang="en-US" altLang="zh-CN" sz="1600" dirty="0">
                  <a:latin typeface="楷体" panose="02010609060101010101" pitchFamily="49" charset="-122"/>
                  <a:ea typeface="楷体" panose="02010609060101010101" pitchFamily="49" charset="-122"/>
                </a:rPr>
                <a:t>×</a:t>
              </a:r>
              <a:endParaRPr lang="zh-CN" altLang="en-US" sz="1600" dirty="0">
                <a:latin typeface="楷体" panose="02010609060101010101" pitchFamily="49" charset="-122"/>
                <a:ea typeface="楷体" panose="02010609060101010101" pitchFamily="49" charset="-122"/>
              </a:endParaRPr>
            </a:p>
          </p:txBody>
        </p:sp>
      </p:grpSp>
      <p:grpSp>
        <p:nvGrpSpPr>
          <p:cNvPr id="80" name="组合 79"/>
          <p:cNvGrpSpPr/>
          <p:nvPr/>
        </p:nvGrpSpPr>
        <p:grpSpPr>
          <a:xfrm>
            <a:off x="924262" y="2544681"/>
            <a:ext cx="2277270" cy="1694020"/>
            <a:chOff x="917912" y="2379581"/>
            <a:chExt cx="2277270" cy="1694020"/>
          </a:xfrm>
        </p:grpSpPr>
        <p:cxnSp>
          <p:nvCxnSpPr>
            <p:cNvPr id="81" name="直接连接符 80"/>
            <p:cNvCxnSpPr/>
            <p:nvPr/>
          </p:nvCxnSpPr>
          <p:spPr>
            <a:xfrm>
              <a:off x="962526" y="2690261"/>
              <a:ext cx="2180122" cy="0"/>
            </a:xfrm>
            <a:prstGeom prst="line">
              <a:avLst/>
            </a:prstGeom>
          </p:spPr>
          <p:style>
            <a:lnRef idx="2">
              <a:schemeClr val="dk1"/>
            </a:lnRef>
            <a:fillRef idx="0">
              <a:schemeClr val="dk1"/>
            </a:fillRef>
            <a:effectRef idx="1">
              <a:schemeClr val="dk1"/>
            </a:effectRef>
            <a:fontRef idx="minor">
              <a:schemeClr val="tx1"/>
            </a:fontRef>
          </p:style>
        </p:cxnSp>
        <p:cxnSp>
          <p:nvCxnSpPr>
            <p:cNvPr id="82" name="直接连接符 81"/>
            <p:cNvCxnSpPr/>
            <p:nvPr/>
          </p:nvCxnSpPr>
          <p:spPr>
            <a:xfrm>
              <a:off x="962526" y="3728184"/>
              <a:ext cx="2180122" cy="0"/>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83" name="文本框 82"/>
                <p:cNvSpPr txBox="1"/>
                <p:nvPr/>
              </p:nvSpPr>
              <p:spPr>
                <a:xfrm>
                  <a:off x="962526" y="2690261"/>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i="1" baseline="-25000" smtClean="0">
                            <a:latin typeface="Cambria Math" panose="02040503050406030204" pitchFamily="18" charset="0"/>
                          </a:rPr>
                          <m:t>1</m:t>
                        </m:r>
                      </m:oMath>
                    </m:oMathPara>
                  </a14:m>
                  <a:endParaRPr lang="zh-CN" altLang="en-US" sz="1600" baseline="-25000"/>
                </a:p>
              </p:txBody>
            </p:sp>
          </mc:Choice>
          <mc:Fallback xmlns="">
            <p:sp>
              <p:nvSpPr>
                <p:cNvPr id="83" name="文本框 82"/>
                <p:cNvSpPr txBox="1">
                  <a:spLocks noRot="1" noChangeAspect="1" noMove="1" noResize="1" noEditPoints="1" noAdjustHandles="1" noChangeArrowheads="1" noChangeShapeType="1" noTextEdit="1"/>
                </p:cNvSpPr>
                <p:nvPr/>
              </p:nvSpPr>
              <p:spPr>
                <a:xfrm>
                  <a:off x="962526" y="2690261"/>
                  <a:ext cx="421910" cy="33291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962526" y="3028978"/>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2</m:t>
                        </m:r>
                      </m:oMath>
                    </m:oMathPara>
                  </a14:m>
                  <a:endParaRPr lang="zh-CN" altLang="en-US" sz="1600" baseline="-25000"/>
                </a:p>
              </p:txBody>
            </p:sp>
          </mc:Choice>
          <mc:Fallback xmlns="">
            <p:sp>
              <p:nvSpPr>
                <p:cNvPr id="84" name="文本框 83"/>
                <p:cNvSpPr txBox="1">
                  <a:spLocks noRot="1" noChangeAspect="1" noMove="1" noResize="1" noEditPoints="1" noAdjustHandles="1" noChangeArrowheads="1" noChangeShapeType="1" noTextEdit="1"/>
                </p:cNvSpPr>
                <p:nvPr/>
              </p:nvSpPr>
              <p:spPr>
                <a:xfrm>
                  <a:off x="962526" y="3028978"/>
                  <a:ext cx="421910" cy="33291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962526" y="3361890"/>
                  <a:ext cx="421910"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panose="02040503050406030204" pitchFamily="18" charset="0"/>
                          </a:rPr>
                          <m:t>h</m:t>
                        </m:r>
                        <m:r>
                          <a:rPr lang="en-US" altLang="zh-CN" sz="1600" b="0" i="0" baseline="-25000" smtClean="0">
                            <a:latin typeface="Cambria Math" panose="02040503050406030204" pitchFamily="18" charset="0"/>
                          </a:rPr>
                          <m:t>3</m:t>
                        </m:r>
                      </m:oMath>
                    </m:oMathPara>
                  </a14:m>
                  <a:endParaRPr lang="zh-CN" altLang="en-US" sz="1600" baseline="-25000"/>
                </a:p>
              </p:txBody>
            </p:sp>
          </mc:Choice>
          <mc:Fallback xmlns="">
            <p:sp>
              <p:nvSpPr>
                <p:cNvPr id="85" name="文本框 84"/>
                <p:cNvSpPr txBox="1">
                  <a:spLocks noRot="1" noChangeAspect="1" noMove="1" noResize="1" noEditPoints="1" noAdjustHandles="1" noChangeArrowheads="1" noChangeShapeType="1" noTextEdit="1"/>
                </p:cNvSpPr>
                <p:nvPr/>
              </p:nvSpPr>
              <p:spPr>
                <a:xfrm>
                  <a:off x="962526" y="3361890"/>
                  <a:ext cx="421910" cy="332912"/>
                </a:xfrm>
                <a:prstGeom prst="rect">
                  <a:avLst/>
                </a:prstGeom>
                <a:blipFill>
                  <a:blip r:embed="rId11"/>
                  <a:stretch>
                    <a:fillRect/>
                  </a:stretch>
                </a:blipFill>
              </p:spPr>
              <p:txBody>
                <a:bodyPr/>
                <a:lstStyle/>
                <a:p>
                  <a:r>
                    <a:rPr lang="zh-CN" altLang="en-US">
                      <a:noFill/>
                    </a:rPr>
                    <a:t> </a:t>
                  </a:r>
                </a:p>
              </p:txBody>
            </p:sp>
          </mc:Fallback>
        </mc:AlternateContent>
        <p:grpSp>
          <p:nvGrpSpPr>
            <p:cNvPr id="86" name="组合 85"/>
            <p:cNvGrpSpPr/>
            <p:nvPr/>
          </p:nvGrpSpPr>
          <p:grpSpPr>
            <a:xfrm>
              <a:off x="1197312" y="2379581"/>
              <a:ext cx="731513" cy="307777"/>
              <a:chOff x="1305262" y="2324103"/>
              <a:chExt cx="731513" cy="307777"/>
            </a:xfrm>
          </p:grpSpPr>
          <p:sp>
            <p:nvSpPr>
              <p:cNvPr id="112" name="文本框 111"/>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13" name="文本框 112"/>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14" name="文本框 113"/>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15" name="文本框 114"/>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1</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87" name="组合 86"/>
            <p:cNvGrpSpPr/>
            <p:nvPr/>
          </p:nvGrpSpPr>
          <p:grpSpPr>
            <a:xfrm>
              <a:off x="1803739" y="2382531"/>
              <a:ext cx="731513" cy="307777"/>
              <a:chOff x="1305262" y="2324103"/>
              <a:chExt cx="731513" cy="307777"/>
            </a:xfrm>
          </p:grpSpPr>
          <p:sp>
            <p:nvSpPr>
              <p:cNvPr id="108" name="文本框 107"/>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09" name="文本框 108"/>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10" name="文本框 109"/>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11" name="文本框 110"/>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2</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88" name="组合 87"/>
            <p:cNvGrpSpPr/>
            <p:nvPr/>
          </p:nvGrpSpPr>
          <p:grpSpPr>
            <a:xfrm>
              <a:off x="2463669" y="2382484"/>
              <a:ext cx="731513" cy="307777"/>
              <a:chOff x="1305262" y="2324103"/>
              <a:chExt cx="731513" cy="307777"/>
            </a:xfrm>
          </p:grpSpPr>
          <p:sp>
            <p:nvSpPr>
              <p:cNvPr id="104" name="文本框 103"/>
              <p:cNvSpPr txBox="1"/>
              <p:nvPr/>
            </p:nvSpPr>
            <p:spPr>
              <a:xfrm>
                <a:off x="1305262"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测</a:t>
                </a:r>
              </a:p>
            </p:txBody>
          </p:sp>
          <p:sp>
            <p:nvSpPr>
              <p:cNvPr id="105" name="文本框 104"/>
              <p:cNvSpPr txBox="1"/>
              <p:nvPr/>
            </p:nvSpPr>
            <p:spPr>
              <a:xfrm>
                <a:off x="1465070"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试</a:t>
                </a:r>
              </a:p>
            </p:txBody>
          </p:sp>
          <p:sp>
            <p:nvSpPr>
              <p:cNvPr id="106" name="文本框 105"/>
              <p:cNvSpPr txBox="1"/>
              <p:nvPr/>
            </p:nvSpPr>
            <p:spPr>
              <a:xfrm>
                <a:off x="1624878" y="2324103"/>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例</a:t>
                </a:r>
              </a:p>
            </p:txBody>
          </p:sp>
          <p:sp>
            <p:nvSpPr>
              <p:cNvPr id="107" name="文本框 106"/>
              <p:cNvSpPr txBox="1"/>
              <p:nvPr/>
            </p:nvSpPr>
            <p:spPr>
              <a:xfrm>
                <a:off x="1781577" y="2366680"/>
                <a:ext cx="255198" cy="261610"/>
              </a:xfrm>
              <a:prstGeom prst="rect">
                <a:avLst/>
              </a:prstGeom>
              <a:noFill/>
            </p:spPr>
            <p:txBody>
              <a:bodyPr wrap="none" rtlCol="0">
                <a:spAutoFit/>
              </a:bodyPr>
              <a:lstStyle/>
              <a:p>
                <a:r>
                  <a:rPr lang="en-US" altLang="zh-CN" sz="1100">
                    <a:latin typeface="楷体" panose="02010609060101010101" pitchFamily="49" charset="-122"/>
                    <a:ea typeface="楷体" panose="02010609060101010101" pitchFamily="49" charset="-122"/>
                    <a:cs typeface="Times New Roman" panose="02020603050405020304" pitchFamily="18" charset="0"/>
                  </a:rPr>
                  <a:t>3</a:t>
                </a:r>
                <a:endParaRPr lang="zh-CN" altLang="en-US" sz="1100">
                  <a:latin typeface="楷体" panose="02010609060101010101" pitchFamily="49" charset="-122"/>
                  <a:ea typeface="楷体" panose="02010609060101010101" pitchFamily="49" charset="-122"/>
                  <a:cs typeface="Times New Roman" panose="02020603050405020304" pitchFamily="18" charset="0"/>
                </a:endParaRPr>
              </a:p>
            </p:txBody>
          </p:sp>
        </p:grpSp>
        <p:sp>
          <p:nvSpPr>
            <p:cNvPr id="89" name="文本框 88"/>
            <p:cNvSpPr txBox="1"/>
            <p:nvPr/>
          </p:nvSpPr>
          <p:spPr>
            <a:xfrm>
              <a:off x="1368340" y="2710598"/>
              <a:ext cx="352982" cy="338554"/>
            </a:xfrm>
            <a:prstGeom prst="rect">
              <a:avLst/>
            </a:prstGeom>
            <a:noFill/>
          </p:spPr>
          <p:txBody>
            <a:bodyPr wrap="none" rtlCol="0">
              <a:spAutoFit/>
            </a:bodyPr>
            <a:lstStyle/>
            <a:p>
              <a:r>
                <a:rPr lang="zh-CN" altLang="en-US" sz="1600"/>
                <a:t>√</a:t>
              </a:r>
            </a:p>
          </p:txBody>
        </p:sp>
        <p:sp>
          <p:nvSpPr>
            <p:cNvPr id="90" name="文本框 89"/>
            <p:cNvSpPr txBox="1"/>
            <p:nvPr/>
          </p:nvSpPr>
          <p:spPr>
            <a:xfrm>
              <a:off x="1974767" y="2712804"/>
              <a:ext cx="352982" cy="338554"/>
            </a:xfrm>
            <a:prstGeom prst="rect">
              <a:avLst/>
            </a:prstGeom>
            <a:noFill/>
          </p:spPr>
          <p:txBody>
            <a:bodyPr wrap="none" rtlCol="0">
              <a:spAutoFit/>
            </a:bodyPr>
            <a:lstStyle/>
            <a:p>
              <a:r>
                <a:rPr lang="zh-CN" altLang="en-US" sz="1600"/>
                <a:t>√</a:t>
              </a:r>
            </a:p>
          </p:txBody>
        </p:sp>
        <p:sp>
          <p:nvSpPr>
            <p:cNvPr id="91" name="文本框 90"/>
            <p:cNvSpPr txBox="1"/>
            <p:nvPr/>
          </p:nvSpPr>
          <p:spPr>
            <a:xfrm>
              <a:off x="2642595" y="2720053"/>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92" name="文本框 91"/>
            <p:cNvSpPr txBox="1"/>
            <p:nvPr/>
          </p:nvSpPr>
          <p:spPr>
            <a:xfrm>
              <a:off x="1350777" y="303683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sp>
          <p:nvSpPr>
            <p:cNvPr id="93" name="文本框 92"/>
            <p:cNvSpPr txBox="1"/>
            <p:nvPr/>
          </p:nvSpPr>
          <p:spPr>
            <a:xfrm>
              <a:off x="1985840" y="3028368"/>
              <a:ext cx="352982" cy="338554"/>
            </a:xfrm>
            <a:prstGeom prst="rect">
              <a:avLst/>
            </a:prstGeom>
            <a:noFill/>
          </p:spPr>
          <p:txBody>
            <a:bodyPr wrap="none" rtlCol="0">
              <a:spAutoFit/>
            </a:bodyPr>
            <a:lstStyle/>
            <a:p>
              <a:r>
                <a:rPr lang="zh-CN" altLang="en-US" sz="1600"/>
                <a:t>√</a:t>
              </a:r>
            </a:p>
          </p:txBody>
        </p:sp>
        <p:sp>
          <p:nvSpPr>
            <p:cNvPr id="94" name="文本框 93"/>
            <p:cNvSpPr txBox="1"/>
            <p:nvPr/>
          </p:nvSpPr>
          <p:spPr>
            <a:xfrm>
              <a:off x="2639007" y="3030855"/>
              <a:ext cx="352982" cy="338554"/>
            </a:xfrm>
            <a:prstGeom prst="rect">
              <a:avLst/>
            </a:prstGeom>
            <a:noFill/>
          </p:spPr>
          <p:txBody>
            <a:bodyPr wrap="none" rtlCol="0">
              <a:spAutoFit/>
            </a:bodyPr>
            <a:lstStyle/>
            <a:p>
              <a:r>
                <a:rPr lang="zh-CN" altLang="en-US" sz="1600"/>
                <a:t>√</a:t>
              </a:r>
            </a:p>
          </p:txBody>
        </p:sp>
        <p:sp>
          <p:nvSpPr>
            <p:cNvPr id="95" name="文本框 94"/>
            <p:cNvSpPr txBox="1"/>
            <p:nvPr/>
          </p:nvSpPr>
          <p:spPr>
            <a:xfrm>
              <a:off x="1369441" y="3366733"/>
              <a:ext cx="352982" cy="338554"/>
            </a:xfrm>
            <a:prstGeom prst="rect">
              <a:avLst/>
            </a:prstGeom>
            <a:noFill/>
          </p:spPr>
          <p:txBody>
            <a:bodyPr wrap="none" rtlCol="0">
              <a:spAutoFit/>
            </a:bodyPr>
            <a:lstStyle/>
            <a:p>
              <a:r>
                <a:rPr lang="zh-CN" altLang="en-US" sz="1600"/>
                <a:t>√</a:t>
              </a:r>
            </a:p>
          </p:txBody>
        </p:sp>
        <p:sp>
          <p:nvSpPr>
            <p:cNvPr id="96" name="文本框 95"/>
            <p:cNvSpPr txBox="1"/>
            <p:nvPr/>
          </p:nvSpPr>
          <p:spPr>
            <a:xfrm>
              <a:off x="2648205" y="3356052"/>
              <a:ext cx="352982" cy="338554"/>
            </a:xfrm>
            <a:prstGeom prst="rect">
              <a:avLst/>
            </a:prstGeom>
            <a:noFill/>
          </p:spPr>
          <p:txBody>
            <a:bodyPr wrap="none" rtlCol="0">
              <a:spAutoFit/>
            </a:bodyPr>
            <a:lstStyle/>
            <a:p>
              <a:r>
                <a:rPr lang="zh-CN" altLang="en-US" sz="1600"/>
                <a:t>√</a:t>
              </a:r>
            </a:p>
          </p:txBody>
        </p:sp>
        <p:sp>
          <p:nvSpPr>
            <p:cNvPr id="97" name="文本框 96"/>
            <p:cNvSpPr txBox="1"/>
            <p:nvPr/>
          </p:nvSpPr>
          <p:spPr>
            <a:xfrm>
              <a:off x="1982118" y="3361374"/>
              <a:ext cx="389850" cy="338554"/>
            </a:xfrm>
            <a:prstGeom prst="rect">
              <a:avLst/>
            </a:prstGeom>
            <a:noFill/>
          </p:spPr>
          <p:txBody>
            <a:bodyPr wrap="none" rtlCol="0">
              <a:spAutoFit/>
            </a:bodyPr>
            <a:lstStyle/>
            <a:p>
              <a:r>
                <a:rPr lang="en-US" altLang="zh-CN" sz="1600">
                  <a:latin typeface="楷体" panose="02010609060101010101" pitchFamily="49" charset="-122"/>
                  <a:ea typeface="楷体" panose="02010609060101010101" pitchFamily="49" charset="-122"/>
                </a:rPr>
                <a:t>×</a:t>
              </a:r>
              <a:endParaRPr lang="zh-CN" altLang="en-US" sz="1600">
                <a:latin typeface="楷体" panose="02010609060101010101" pitchFamily="49" charset="-122"/>
                <a:ea typeface="楷体" panose="02010609060101010101" pitchFamily="49" charset="-122"/>
              </a:endParaRPr>
            </a:p>
          </p:txBody>
        </p:sp>
        <p:grpSp>
          <p:nvGrpSpPr>
            <p:cNvPr id="98" name="组合 97"/>
            <p:cNvGrpSpPr/>
            <p:nvPr/>
          </p:nvGrpSpPr>
          <p:grpSpPr>
            <a:xfrm>
              <a:off x="917912" y="3738661"/>
              <a:ext cx="517006" cy="308408"/>
              <a:chOff x="936962" y="3760886"/>
              <a:chExt cx="517006" cy="308408"/>
            </a:xfrm>
          </p:grpSpPr>
          <p:sp>
            <p:nvSpPr>
              <p:cNvPr id="102" name="文本框 101"/>
              <p:cNvSpPr txBox="1"/>
              <p:nvPr/>
            </p:nvSpPr>
            <p:spPr>
              <a:xfrm>
                <a:off x="936962" y="3760886"/>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集</a:t>
                </a:r>
              </a:p>
            </p:txBody>
          </p:sp>
          <p:sp>
            <p:nvSpPr>
              <p:cNvPr id="103" name="文本框 102"/>
              <p:cNvSpPr txBox="1"/>
              <p:nvPr/>
            </p:nvSpPr>
            <p:spPr>
              <a:xfrm>
                <a:off x="1089766" y="3761517"/>
                <a:ext cx="364202" cy="307777"/>
              </a:xfrm>
              <a:prstGeom prst="rect">
                <a:avLst/>
              </a:prstGeom>
              <a:noFill/>
            </p:spPr>
            <p:txBody>
              <a:bodyPr wrap="none" rtlCol="0">
                <a:spAutoFit/>
              </a:bodyPr>
              <a:lstStyle/>
              <a:p>
                <a:r>
                  <a:rPr lang="zh-CN" altLang="en-US" sz="1400">
                    <a:latin typeface="楷体" panose="02010609060101010101" pitchFamily="49" charset="-122"/>
                    <a:ea typeface="楷体" panose="02010609060101010101" pitchFamily="49" charset="-122"/>
                    <a:cs typeface="Times New Roman" panose="02020603050405020304" pitchFamily="18" charset="0"/>
                  </a:rPr>
                  <a:t>成</a:t>
                </a:r>
              </a:p>
            </p:txBody>
          </p:sp>
        </p:grpSp>
        <p:sp>
          <p:nvSpPr>
            <p:cNvPr id="99" name="文本框 98"/>
            <p:cNvSpPr txBox="1"/>
            <p:nvPr/>
          </p:nvSpPr>
          <p:spPr>
            <a:xfrm>
              <a:off x="1388440" y="3731161"/>
              <a:ext cx="352982" cy="338554"/>
            </a:xfrm>
            <a:prstGeom prst="rect">
              <a:avLst/>
            </a:prstGeom>
            <a:noFill/>
          </p:spPr>
          <p:txBody>
            <a:bodyPr wrap="none" rtlCol="0">
              <a:spAutoFit/>
            </a:bodyPr>
            <a:lstStyle/>
            <a:p>
              <a:r>
                <a:rPr lang="zh-CN" altLang="en-US" sz="1600"/>
                <a:t>√</a:t>
              </a:r>
            </a:p>
          </p:txBody>
        </p:sp>
        <p:sp>
          <p:nvSpPr>
            <p:cNvPr id="100" name="文本框 99"/>
            <p:cNvSpPr txBox="1"/>
            <p:nvPr/>
          </p:nvSpPr>
          <p:spPr>
            <a:xfrm>
              <a:off x="2000552" y="3735047"/>
              <a:ext cx="352982" cy="338554"/>
            </a:xfrm>
            <a:prstGeom prst="rect">
              <a:avLst/>
            </a:prstGeom>
            <a:noFill/>
          </p:spPr>
          <p:txBody>
            <a:bodyPr wrap="none" rtlCol="0">
              <a:spAutoFit/>
            </a:bodyPr>
            <a:lstStyle/>
            <a:p>
              <a:r>
                <a:rPr lang="zh-CN" altLang="en-US" sz="1600"/>
                <a:t>√</a:t>
              </a:r>
            </a:p>
          </p:txBody>
        </p:sp>
        <p:sp>
          <p:nvSpPr>
            <p:cNvPr id="101" name="文本框 100"/>
            <p:cNvSpPr txBox="1"/>
            <p:nvPr/>
          </p:nvSpPr>
          <p:spPr>
            <a:xfrm>
              <a:off x="2661029" y="3735047"/>
              <a:ext cx="352982" cy="338554"/>
            </a:xfrm>
            <a:prstGeom prst="rect">
              <a:avLst/>
            </a:prstGeom>
            <a:noFill/>
          </p:spPr>
          <p:txBody>
            <a:bodyPr wrap="none" rtlCol="0">
              <a:spAutoFit/>
            </a:bodyPr>
            <a:lstStyle/>
            <a:p>
              <a:r>
                <a:rPr lang="zh-CN" altLang="en-US" sz="1600"/>
                <a:t>√</a:t>
              </a:r>
            </a:p>
          </p:txBody>
        </p:sp>
      </p:grpSp>
      <p:sp>
        <p:nvSpPr>
          <p:cNvPr id="6" name="文本框 5"/>
          <p:cNvSpPr txBox="1"/>
          <p:nvPr/>
        </p:nvSpPr>
        <p:spPr>
          <a:xfrm>
            <a:off x="1236553" y="4218481"/>
            <a:ext cx="1696298" cy="338554"/>
          </a:xfrm>
          <a:prstGeom prst="rect">
            <a:avLst/>
          </a:prstGeom>
          <a:noFill/>
        </p:spPr>
        <p:txBody>
          <a:bodyPr wrap="none" rtlCol="0">
            <a:spAutoFit/>
          </a:body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(a) </a:t>
            </a:r>
            <a:r>
              <a:rPr lang="zh-CN" altLang="en-US" sz="1600">
                <a:latin typeface="楷体" panose="02010609060101010101" pitchFamily="49" charset="-122"/>
                <a:ea typeface="楷体" panose="02010609060101010101" pitchFamily="49" charset="-122"/>
              </a:rPr>
              <a:t>集成提升性能</a:t>
            </a:r>
          </a:p>
        </p:txBody>
      </p:sp>
      <p:sp>
        <p:nvSpPr>
          <p:cNvPr id="116" name="文本框 115"/>
          <p:cNvSpPr txBox="1"/>
          <p:nvPr/>
        </p:nvSpPr>
        <p:spPr>
          <a:xfrm>
            <a:off x="3783431" y="4212849"/>
            <a:ext cx="1707519" cy="338554"/>
          </a:xfrm>
          <a:prstGeom prst="rect">
            <a:avLst/>
          </a:prstGeom>
          <a:noFill/>
        </p:spPr>
        <p:txBody>
          <a:bodyPr wrap="none" rtlCol="0">
            <a:spAutoFit/>
          </a:body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(b) </a:t>
            </a:r>
            <a:r>
              <a:rPr lang="zh-CN" altLang="en-US" sz="1600">
                <a:latin typeface="楷体" panose="02010609060101010101" pitchFamily="49" charset="-122"/>
                <a:ea typeface="楷体" panose="02010609060101010101" pitchFamily="49" charset="-122"/>
              </a:rPr>
              <a:t>集成不起作用</a:t>
            </a:r>
          </a:p>
        </p:txBody>
      </p:sp>
      <p:sp>
        <p:nvSpPr>
          <p:cNvPr id="117" name="文本框 116"/>
          <p:cNvSpPr txBox="1"/>
          <p:nvPr/>
        </p:nvSpPr>
        <p:spPr>
          <a:xfrm>
            <a:off x="6269571" y="4212849"/>
            <a:ext cx="1696298" cy="338554"/>
          </a:xfrm>
          <a:prstGeom prst="rect">
            <a:avLst/>
          </a:prstGeom>
          <a:noFill/>
        </p:spPr>
        <p:txBody>
          <a:bodyPr wrap="none" rtlCol="0">
            <a:spAutoFit/>
          </a:bodyPr>
          <a:lstStyle/>
          <a:p>
            <a:r>
              <a:rPr lang="en-US" altLang="zh-CN" sz="1600">
                <a:latin typeface="Times New Roman" panose="02020603050405020304" pitchFamily="18" charset="0"/>
                <a:ea typeface="楷体" panose="02010609060101010101" pitchFamily="49" charset="-122"/>
                <a:cs typeface="Times New Roman" panose="02020603050405020304" pitchFamily="18" charset="0"/>
              </a:rPr>
              <a:t>(c) </a:t>
            </a:r>
            <a:r>
              <a:rPr lang="zh-CN" altLang="en-US" sz="1600">
                <a:latin typeface="楷体" panose="02010609060101010101" pitchFamily="49" charset="-122"/>
                <a:ea typeface="楷体" panose="02010609060101010101" pitchFamily="49" charset="-122"/>
              </a:rPr>
              <a:t>集成起负作用</a:t>
            </a:r>
          </a:p>
        </p:txBody>
      </p:sp>
    </p:spTree>
    <p:extLst>
      <p:ext uri="{BB962C8B-B14F-4D97-AF65-F5344CB8AC3E}">
        <p14:creationId xmlns:p14="http://schemas.microsoft.com/office/powerpoint/2010/main" val="3964737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Boosting</a:t>
            </a:r>
            <a:endParaRPr lang="zh-CN" altLang="en-US" dirty="0"/>
          </a:p>
        </p:txBody>
      </p:sp>
      <p:sp>
        <p:nvSpPr>
          <p:cNvPr id="5" name="内容占位符 4"/>
          <p:cNvSpPr>
            <a:spLocks noGrp="1"/>
          </p:cNvSpPr>
          <p:nvPr>
            <p:ph idx="1"/>
          </p:nvPr>
        </p:nvSpPr>
        <p:spPr>
          <a:xfrm>
            <a:off x="260350" y="1266825"/>
            <a:ext cx="8616950" cy="1626148"/>
          </a:xfrm>
        </p:spPr>
        <p:txBody>
          <a:bodyPr>
            <a:noAutofit/>
          </a:bodyPr>
          <a:lstStyle/>
          <a:p>
            <a:r>
              <a:rPr lang="zh-CN" altLang="en-US" dirty="0"/>
              <a:t>个体学习器存在强</a:t>
            </a:r>
            <a:r>
              <a:rPr lang="zh-CN" altLang="en-US"/>
              <a:t>依赖关系</a:t>
            </a:r>
            <a:endParaRPr lang="en-US" altLang="zh-CN" dirty="0"/>
          </a:p>
          <a:p>
            <a:r>
              <a:rPr lang="zh-CN" altLang="en-US" dirty="0"/>
              <a:t>串行生成</a:t>
            </a:r>
            <a:endParaRPr lang="en-US" altLang="zh-CN" dirty="0"/>
          </a:p>
          <a:p>
            <a:r>
              <a:rPr lang="zh-CN" altLang="en-US" dirty="0"/>
              <a:t>每次调整训练数据的样本分布</a:t>
            </a:r>
            <a:endParaRPr lang="en-US" altLang="zh-CN" dirty="0"/>
          </a:p>
        </p:txBody>
      </p:sp>
      <p:pic>
        <p:nvPicPr>
          <p:cNvPr id="6" name="图片 5"/>
          <p:cNvPicPr>
            <a:picLocks noChangeAspect="1"/>
          </p:cNvPicPr>
          <p:nvPr/>
        </p:nvPicPr>
        <p:blipFill>
          <a:blip r:embed="rId3"/>
          <a:stretch>
            <a:fillRect/>
          </a:stretch>
        </p:blipFill>
        <p:spPr>
          <a:xfrm>
            <a:off x="976234" y="2892973"/>
            <a:ext cx="6901334" cy="2946745"/>
          </a:xfrm>
          <a:prstGeom prst="rect">
            <a:avLst/>
          </a:prstGeom>
        </p:spPr>
      </p:pic>
    </p:spTree>
    <p:extLst>
      <p:ext uri="{BB962C8B-B14F-4D97-AF65-F5344CB8AC3E}">
        <p14:creationId xmlns:p14="http://schemas.microsoft.com/office/powerpoint/2010/main" val="4342486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Boosting - AdaBoost</a:t>
            </a:r>
            <a:r>
              <a:rPr lang="zh-CN" altLang="en-US" dirty="0"/>
              <a:t>算法</a:t>
            </a:r>
          </a:p>
        </p:txBody>
      </p:sp>
      <p:sp>
        <p:nvSpPr>
          <p:cNvPr id="5" name="矩形 4"/>
          <p:cNvSpPr/>
          <p:nvPr/>
        </p:nvSpPr>
        <p:spPr>
          <a:xfrm>
            <a:off x="260350" y="963675"/>
            <a:ext cx="5854488" cy="430887"/>
          </a:xfrm>
          <a:prstGeom prst="rect">
            <a:avLst/>
          </a:prstGeom>
        </p:spPr>
        <p:txBody>
          <a:bodyPr wrap="none">
            <a:spAutoFit/>
          </a:bodyPr>
          <a:lstStyle/>
          <a:p>
            <a:pPr marL="285750" indent="-285750">
              <a:buClr>
                <a:schemeClr val="tx2"/>
              </a:buClr>
              <a:buFont typeface="Wingdings" panose="05000000000000000000" pitchFamily="2" charset="2"/>
              <a:buChar char="p"/>
            </a:pPr>
            <a:r>
              <a:rPr lang="en-US" altLang="zh-CN" sz="2200" dirty="0">
                <a:highlight>
                  <a:srgbClr val="FFFF00"/>
                </a:highlight>
                <a:latin typeface="Verdana" panose="020B0604030504040204" pitchFamily="34" charset="0"/>
                <a:ea typeface="幼圆" panose="02010509060101010101" pitchFamily="49" charset="-122"/>
              </a:rPr>
              <a:t>Boosting</a:t>
            </a:r>
            <a:r>
              <a:rPr lang="zh-CN" altLang="en-US" sz="2200" dirty="0">
                <a:highlight>
                  <a:srgbClr val="FFFF00"/>
                </a:highlight>
                <a:latin typeface="Verdana" panose="020B0604030504040204" pitchFamily="34" charset="0"/>
                <a:ea typeface="幼圆" panose="02010509060101010101" pitchFamily="49" charset="-122"/>
              </a:rPr>
              <a:t>族算法最著名的代表是</a:t>
            </a:r>
            <a:r>
              <a:rPr lang="en-US" altLang="zh-CN" sz="2200" dirty="0" err="1">
                <a:highlight>
                  <a:srgbClr val="FFFF00"/>
                </a:highlight>
                <a:latin typeface="Verdana" panose="020B0604030504040204" pitchFamily="34" charset="0"/>
                <a:ea typeface="幼圆" panose="02010509060101010101" pitchFamily="49" charset="-122"/>
              </a:rPr>
              <a:t>AdaBoost</a:t>
            </a:r>
            <a:endParaRPr lang="zh-CN" altLang="en-US" sz="2200" dirty="0">
              <a:highlight>
                <a:srgbClr val="FFFF00"/>
              </a:highlight>
              <a:latin typeface="Verdana" panose="020B0604030504040204" pitchFamily="34" charset="0"/>
              <a:ea typeface="幼圆" panose="02010509060101010101" pitchFamily="49" charset="-122"/>
            </a:endParaRPr>
          </a:p>
        </p:txBody>
      </p:sp>
      <p:pic>
        <p:nvPicPr>
          <p:cNvPr id="4" name="图片 3"/>
          <p:cNvPicPr>
            <a:picLocks noChangeAspect="1"/>
          </p:cNvPicPr>
          <p:nvPr/>
        </p:nvPicPr>
        <p:blipFill>
          <a:blip r:embed="rId3"/>
          <a:stretch>
            <a:fillRect/>
          </a:stretch>
        </p:blipFill>
        <p:spPr>
          <a:xfrm>
            <a:off x="713839" y="1448047"/>
            <a:ext cx="6494483" cy="4663189"/>
          </a:xfrm>
          <a:prstGeom prst="rect">
            <a:avLst/>
          </a:prstGeom>
        </p:spPr>
      </p:pic>
    </p:spTree>
    <p:extLst>
      <p:ext uri="{BB962C8B-B14F-4D97-AF65-F5344CB8AC3E}">
        <p14:creationId xmlns:p14="http://schemas.microsoft.com/office/powerpoint/2010/main" val="5524734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Boosting - </a:t>
            </a:r>
            <a:r>
              <a:rPr lang="zh-CN" altLang="en-US"/>
              <a:t>注意</a:t>
            </a:r>
            <a:r>
              <a:rPr lang="zh-CN" altLang="en-US" dirty="0"/>
              <a:t>事项</a:t>
            </a:r>
            <a:endParaRPr kumimoji="1" lang="zh-CN" altLang="en-US" dirty="0"/>
          </a:p>
        </p:txBody>
      </p:sp>
      <p:sp>
        <p:nvSpPr>
          <p:cNvPr id="7" name="内容占位符 4"/>
          <p:cNvSpPr>
            <a:spLocks noGrp="1"/>
          </p:cNvSpPr>
          <p:nvPr>
            <p:ph idx="1"/>
          </p:nvPr>
        </p:nvSpPr>
        <p:spPr>
          <a:xfrm>
            <a:off x="379103" y="1503951"/>
            <a:ext cx="8616950" cy="4343400"/>
          </a:xfrm>
        </p:spPr>
        <p:txBody>
          <a:bodyPr>
            <a:normAutofit/>
          </a:bodyPr>
          <a:lstStyle/>
          <a:p>
            <a:pPr>
              <a:lnSpc>
                <a:spcPts val="2800"/>
              </a:lnSpc>
            </a:pPr>
            <a:r>
              <a:rPr lang="zh-CN" altLang="en-US" dirty="0"/>
              <a:t>训练的每一轮都检查当前生成的基分类器是否比随机猜测好</a:t>
            </a:r>
            <a:endParaRPr lang="en-US" altLang="zh-CN" dirty="0"/>
          </a:p>
          <a:p>
            <a:pPr>
              <a:lnSpc>
                <a:spcPts val="2800"/>
              </a:lnSpc>
            </a:pPr>
            <a:endParaRPr lang="en-US" altLang="zh-CN" dirty="0"/>
          </a:p>
          <a:p>
            <a:pPr>
              <a:lnSpc>
                <a:spcPts val="2800"/>
              </a:lnSpc>
            </a:pPr>
            <a:r>
              <a:rPr lang="zh-CN" altLang="en-US" dirty="0"/>
              <a:t>对特定的数据分布进行学习</a:t>
            </a:r>
            <a:endParaRPr lang="en-US" altLang="zh-CN" dirty="0"/>
          </a:p>
          <a:p>
            <a:pPr lvl="1">
              <a:lnSpc>
                <a:spcPts val="2800"/>
              </a:lnSpc>
            </a:pPr>
            <a:r>
              <a:rPr lang="zh-CN" altLang="en-US" dirty="0"/>
              <a:t>重赋权法</a:t>
            </a:r>
            <a:r>
              <a:rPr lang="en-US" altLang="zh-CN" dirty="0"/>
              <a:t>(re-weighting)</a:t>
            </a:r>
            <a:endParaRPr lang="zh-CN" altLang="en-US" dirty="0"/>
          </a:p>
          <a:p>
            <a:pPr lvl="1">
              <a:lnSpc>
                <a:spcPts val="2800"/>
              </a:lnSpc>
            </a:pPr>
            <a:r>
              <a:rPr lang="zh-CN" altLang="en-US" dirty="0"/>
              <a:t>重采样法</a:t>
            </a:r>
            <a:r>
              <a:rPr lang="en-US" altLang="zh-CN" dirty="0"/>
              <a:t>(re-sampling)</a:t>
            </a:r>
          </a:p>
          <a:p>
            <a:pPr marL="783000" lvl="2" indent="0">
              <a:lnSpc>
                <a:spcPts val="2800"/>
              </a:lnSpc>
              <a:buNone/>
            </a:pPr>
            <a:r>
              <a:rPr lang="zh-CN" altLang="en-US" sz="2000" dirty="0"/>
              <a:t>可获得“重启动”机会以避免训练过程过早停止</a:t>
            </a:r>
            <a:endParaRPr lang="en-US" altLang="zh-CN" sz="2000" dirty="0"/>
          </a:p>
          <a:p>
            <a:pPr marL="783000" lvl="2" indent="0">
              <a:lnSpc>
                <a:spcPts val="2800"/>
              </a:lnSpc>
              <a:buNone/>
            </a:pPr>
            <a:endParaRPr lang="en-US" altLang="zh-CN" sz="2000" dirty="0"/>
          </a:p>
        </p:txBody>
      </p:sp>
    </p:spTree>
    <p:extLst>
      <p:ext uri="{BB962C8B-B14F-4D97-AF65-F5344CB8AC3E}">
        <p14:creationId xmlns:p14="http://schemas.microsoft.com/office/powerpoint/2010/main" val="7079009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cxnSp>
        <p:nvCxnSpPr>
          <p:cNvPr id="4" name="直接箭头连接符 3"/>
          <p:cNvCxnSpPr/>
          <p:nvPr/>
        </p:nvCxnSpPr>
        <p:spPr>
          <a:xfrm flipH="1" flipV="1">
            <a:off x="735057" y="1534326"/>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5" name="直接箭头连接符 4"/>
          <p:cNvCxnSpPr/>
          <p:nvPr/>
        </p:nvCxnSpPr>
        <p:spPr>
          <a:xfrm>
            <a:off x="728909" y="3424371"/>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592485" y="3363226"/>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 name="直接连接符 6"/>
          <p:cNvCxnSpPr/>
          <p:nvPr/>
        </p:nvCxnSpPr>
        <p:spPr>
          <a:xfrm>
            <a:off x="1207414"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a:off x="1674057"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2140699" y="3370701"/>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a:off x="2607342" y="3370701"/>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1035967" y="3392132"/>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2" name="文本框 11"/>
          <p:cNvSpPr txBox="1"/>
          <p:nvPr/>
        </p:nvSpPr>
        <p:spPr>
          <a:xfrm>
            <a:off x="1502782" y="3392132"/>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3" name="文本框 12"/>
          <p:cNvSpPr txBox="1"/>
          <p:nvPr/>
        </p:nvSpPr>
        <p:spPr>
          <a:xfrm>
            <a:off x="1969598" y="3392132"/>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4" name="文本框 13"/>
          <p:cNvSpPr txBox="1"/>
          <p:nvPr/>
        </p:nvSpPr>
        <p:spPr>
          <a:xfrm>
            <a:off x="2436414" y="3392132"/>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5" name="直接连接符 14"/>
          <p:cNvCxnSpPr/>
          <p:nvPr/>
        </p:nvCxnSpPr>
        <p:spPr>
          <a:xfrm rot="5400000">
            <a:off x="762327" y="1994324"/>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rot="5400000">
            <a:off x="762327" y="246200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rot="5400000">
            <a:off x="762327" y="2929688"/>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419609" y="2841272"/>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9" name="文本框 18"/>
          <p:cNvSpPr txBox="1"/>
          <p:nvPr/>
        </p:nvSpPr>
        <p:spPr>
          <a:xfrm>
            <a:off x="419609" y="2373590"/>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20" name="文本框 19"/>
          <p:cNvSpPr txBox="1"/>
          <p:nvPr/>
        </p:nvSpPr>
        <p:spPr>
          <a:xfrm>
            <a:off x="419609" y="1905908"/>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21" name="组合 20"/>
          <p:cNvGrpSpPr/>
          <p:nvPr/>
        </p:nvGrpSpPr>
        <p:grpSpPr>
          <a:xfrm>
            <a:off x="810920" y="1711619"/>
            <a:ext cx="761159" cy="470971"/>
            <a:chOff x="2902949" y="2313167"/>
            <a:chExt cx="1014878" cy="627960"/>
          </a:xfrm>
        </p:grpSpPr>
        <p:grpSp>
          <p:nvGrpSpPr>
            <p:cNvPr id="22" name="组合 21"/>
            <p:cNvGrpSpPr/>
            <p:nvPr/>
          </p:nvGrpSpPr>
          <p:grpSpPr>
            <a:xfrm>
              <a:off x="2902949" y="2313167"/>
              <a:ext cx="1014878" cy="627960"/>
              <a:chOff x="5860991" y="1513622"/>
              <a:chExt cx="1014878" cy="627960"/>
            </a:xfrm>
          </p:grpSpPr>
          <p:sp>
            <p:nvSpPr>
              <p:cNvPr id="26" name="矩形 25"/>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7" name="文本框 26"/>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28" name="文本框 27"/>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29" name="直接连接符 28"/>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3" name="组合 22"/>
            <p:cNvGrpSpPr/>
            <p:nvPr/>
          </p:nvGrpSpPr>
          <p:grpSpPr>
            <a:xfrm>
              <a:off x="3043927" y="2444745"/>
              <a:ext cx="108000" cy="108000"/>
              <a:chOff x="5476803" y="2392530"/>
              <a:chExt cx="108000" cy="108000"/>
            </a:xfrm>
          </p:grpSpPr>
          <p:cxnSp>
            <p:nvCxnSpPr>
              <p:cNvPr id="24" name="直接连接符 2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30" name="组合 29"/>
          <p:cNvGrpSpPr/>
          <p:nvPr/>
        </p:nvGrpSpPr>
        <p:grpSpPr>
          <a:xfrm>
            <a:off x="2346715" y="2293985"/>
            <a:ext cx="81000" cy="81000"/>
            <a:chOff x="5476803" y="2392530"/>
            <a:chExt cx="108000" cy="108000"/>
          </a:xfrm>
        </p:grpSpPr>
        <p:cxnSp>
          <p:nvCxnSpPr>
            <p:cNvPr id="31" name="直接连接符 3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直接连接符 3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3" name="组合 32"/>
          <p:cNvGrpSpPr/>
          <p:nvPr/>
        </p:nvGrpSpPr>
        <p:grpSpPr>
          <a:xfrm>
            <a:off x="2489590" y="2565447"/>
            <a:ext cx="81000" cy="81000"/>
            <a:chOff x="5476803" y="2392530"/>
            <a:chExt cx="108000" cy="108000"/>
          </a:xfrm>
        </p:grpSpPr>
        <p:cxnSp>
          <p:nvCxnSpPr>
            <p:cNvPr id="34" name="直接连接符 3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6" name="组合 35"/>
          <p:cNvGrpSpPr/>
          <p:nvPr/>
        </p:nvGrpSpPr>
        <p:grpSpPr>
          <a:xfrm>
            <a:off x="2251615" y="2781371"/>
            <a:ext cx="81000" cy="81000"/>
            <a:chOff x="5476803" y="2392530"/>
            <a:chExt cx="108000" cy="108000"/>
          </a:xfrm>
        </p:grpSpPr>
        <p:cxnSp>
          <p:nvCxnSpPr>
            <p:cNvPr id="37" name="直接连接符 3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9" name="组合 38"/>
          <p:cNvGrpSpPr/>
          <p:nvPr/>
        </p:nvGrpSpPr>
        <p:grpSpPr>
          <a:xfrm>
            <a:off x="2120685" y="2662943"/>
            <a:ext cx="81000" cy="81000"/>
            <a:chOff x="5476803" y="2392530"/>
            <a:chExt cx="108000" cy="108000"/>
          </a:xfrm>
        </p:grpSpPr>
        <p:cxnSp>
          <p:nvCxnSpPr>
            <p:cNvPr id="40" name="直接连接符 3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2" name="组合 41"/>
          <p:cNvGrpSpPr/>
          <p:nvPr/>
        </p:nvGrpSpPr>
        <p:grpSpPr>
          <a:xfrm>
            <a:off x="1849990" y="2832779"/>
            <a:ext cx="81000" cy="81000"/>
            <a:chOff x="5476803" y="2392530"/>
            <a:chExt cx="108000" cy="108000"/>
          </a:xfrm>
        </p:grpSpPr>
        <p:cxnSp>
          <p:nvCxnSpPr>
            <p:cNvPr id="43" name="直接连接符 4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5" name="组合 44"/>
          <p:cNvGrpSpPr/>
          <p:nvPr/>
        </p:nvGrpSpPr>
        <p:grpSpPr>
          <a:xfrm>
            <a:off x="1639474" y="2782702"/>
            <a:ext cx="81000" cy="81000"/>
            <a:chOff x="5476803" y="2392530"/>
            <a:chExt cx="108000" cy="108000"/>
          </a:xfrm>
        </p:grpSpPr>
        <p:cxnSp>
          <p:nvCxnSpPr>
            <p:cNvPr id="46" name="直接连接符 4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8" name="组合 47"/>
          <p:cNvGrpSpPr/>
          <p:nvPr/>
        </p:nvGrpSpPr>
        <p:grpSpPr>
          <a:xfrm>
            <a:off x="1827568" y="3044181"/>
            <a:ext cx="81000" cy="81000"/>
            <a:chOff x="5476803" y="2392530"/>
            <a:chExt cx="108000" cy="108000"/>
          </a:xfrm>
        </p:grpSpPr>
        <p:cxnSp>
          <p:nvCxnSpPr>
            <p:cNvPr id="49" name="直接连接符 4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1" name="组合 50"/>
          <p:cNvGrpSpPr/>
          <p:nvPr/>
        </p:nvGrpSpPr>
        <p:grpSpPr>
          <a:xfrm>
            <a:off x="1720412" y="2840802"/>
            <a:ext cx="81000" cy="81000"/>
            <a:chOff x="5476803" y="2392530"/>
            <a:chExt cx="108000" cy="108000"/>
          </a:xfrm>
        </p:grpSpPr>
        <p:cxnSp>
          <p:nvCxnSpPr>
            <p:cNvPr id="52" name="直接连接符 5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54" name="直接连接符 53"/>
          <p:cNvCxnSpPr/>
          <p:nvPr/>
        </p:nvCxnSpPr>
        <p:spPr>
          <a:xfrm>
            <a:off x="2292115" y="320512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a:off x="1335944" y="2807313"/>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a:off x="1355013" y="330023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直接连接符 56"/>
          <p:cNvCxnSpPr/>
          <p:nvPr/>
        </p:nvCxnSpPr>
        <p:spPr>
          <a:xfrm>
            <a:off x="1484209" y="317758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直接连接符 57"/>
          <p:cNvCxnSpPr/>
          <p:nvPr/>
        </p:nvCxnSpPr>
        <p:spPr>
          <a:xfrm>
            <a:off x="2229076" y="306353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a:off x="2263353" y="296571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直接连接符 59"/>
          <p:cNvCxnSpPr/>
          <p:nvPr/>
        </p:nvCxnSpPr>
        <p:spPr>
          <a:xfrm>
            <a:off x="1481351" y="2668949"/>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1" name="直接连接符 60"/>
          <p:cNvCxnSpPr/>
          <p:nvPr/>
        </p:nvCxnSpPr>
        <p:spPr>
          <a:xfrm>
            <a:off x="2093197" y="333595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a:off x="2353772" y="3171470"/>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63" name="文本框 62"/>
          <p:cNvSpPr txBox="1"/>
          <p:nvPr/>
        </p:nvSpPr>
        <p:spPr>
          <a:xfrm>
            <a:off x="1656855" y="3537901"/>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64" name="文本框 63"/>
          <p:cNvSpPr txBox="1"/>
          <p:nvPr/>
        </p:nvSpPr>
        <p:spPr>
          <a:xfrm>
            <a:off x="181634" y="2048458"/>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71" name="直接箭头连接符 70"/>
          <p:cNvCxnSpPr/>
          <p:nvPr/>
        </p:nvCxnSpPr>
        <p:spPr>
          <a:xfrm flipH="1" flipV="1">
            <a:off x="3410619" y="1534198"/>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a:xfrm>
            <a:off x="3404471" y="3424243"/>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73" name="文本框 72"/>
          <p:cNvSpPr txBox="1"/>
          <p:nvPr/>
        </p:nvSpPr>
        <p:spPr>
          <a:xfrm>
            <a:off x="3268047" y="3363098"/>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74" name="直接连接符 73"/>
          <p:cNvCxnSpPr/>
          <p:nvPr/>
        </p:nvCxnSpPr>
        <p:spPr>
          <a:xfrm>
            <a:off x="3882976"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4349619"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6" name="直接连接符 75"/>
          <p:cNvCxnSpPr/>
          <p:nvPr/>
        </p:nvCxnSpPr>
        <p:spPr>
          <a:xfrm>
            <a:off x="4816261" y="3370573"/>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77" name="直接连接符 76"/>
          <p:cNvCxnSpPr/>
          <p:nvPr/>
        </p:nvCxnSpPr>
        <p:spPr>
          <a:xfrm>
            <a:off x="5282904" y="3370573"/>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78" name="文本框 77"/>
          <p:cNvSpPr txBox="1"/>
          <p:nvPr/>
        </p:nvSpPr>
        <p:spPr>
          <a:xfrm>
            <a:off x="3711529" y="3392004"/>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79" name="文本框 78"/>
          <p:cNvSpPr txBox="1"/>
          <p:nvPr/>
        </p:nvSpPr>
        <p:spPr>
          <a:xfrm>
            <a:off x="4178344" y="3392004"/>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0" name="文本框 79"/>
          <p:cNvSpPr txBox="1"/>
          <p:nvPr/>
        </p:nvSpPr>
        <p:spPr>
          <a:xfrm>
            <a:off x="4645160" y="3392004"/>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81" name="文本框 80"/>
          <p:cNvSpPr txBox="1"/>
          <p:nvPr/>
        </p:nvSpPr>
        <p:spPr>
          <a:xfrm>
            <a:off x="5111976" y="3392004"/>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82" name="直接连接符 81"/>
          <p:cNvCxnSpPr/>
          <p:nvPr/>
        </p:nvCxnSpPr>
        <p:spPr>
          <a:xfrm rot="5400000">
            <a:off x="3437889" y="1994196"/>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rot="5400000">
            <a:off x="3437889" y="246187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rot="5400000">
            <a:off x="3437889" y="2929560"/>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3095171" y="2841143"/>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86" name="文本框 85"/>
          <p:cNvSpPr txBox="1"/>
          <p:nvPr/>
        </p:nvSpPr>
        <p:spPr>
          <a:xfrm>
            <a:off x="3095171" y="2373461"/>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87" name="文本框 86"/>
          <p:cNvSpPr txBox="1"/>
          <p:nvPr/>
        </p:nvSpPr>
        <p:spPr>
          <a:xfrm>
            <a:off x="3095171" y="1905779"/>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88" name="组合 87"/>
          <p:cNvGrpSpPr/>
          <p:nvPr/>
        </p:nvGrpSpPr>
        <p:grpSpPr>
          <a:xfrm>
            <a:off x="3486482" y="1711491"/>
            <a:ext cx="761159" cy="470971"/>
            <a:chOff x="2902949" y="2313167"/>
            <a:chExt cx="1014878" cy="627960"/>
          </a:xfrm>
        </p:grpSpPr>
        <p:grpSp>
          <p:nvGrpSpPr>
            <p:cNvPr id="124" name="组合 123"/>
            <p:cNvGrpSpPr/>
            <p:nvPr/>
          </p:nvGrpSpPr>
          <p:grpSpPr>
            <a:xfrm>
              <a:off x="2902949" y="2313167"/>
              <a:ext cx="1014878" cy="627960"/>
              <a:chOff x="5860991" y="1513622"/>
              <a:chExt cx="1014878" cy="627960"/>
            </a:xfrm>
          </p:grpSpPr>
          <p:sp>
            <p:nvSpPr>
              <p:cNvPr id="128" name="矩形 127"/>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9" name="文本框 128"/>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30" name="文本框 129"/>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31" name="直接连接符 130"/>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5" name="组合 124"/>
            <p:cNvGrpSpPr/>
            <p:nvPr/>
          </p:nvGrpSpPr>
          <p:grpSpPr>
            <a:xfrm>
              <a:off x="3043927" y="2444745"/>
              <a:ext cx="108000" cy="108000"/>
              <a:chOff x="5476803" y="2392530"/>
              <a:chExt cx="108000" cy="108000"/>
            </a:xfrm>
          </p:grpSpPr>
          <p:cxnSp>
            <p:nvCxnSpPr>
              <p:cNvPr id="126" name="直接连接符 12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直接连接符 12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89" name="组合 88"/>
          <p:cNvGrpSpPr/>
          <p:nvPr/>
        </p:nvGrpSpPr>
        <p:grpSpPr>
          <a:xfrm>
            <a:off x="5022277" y="2293856"/>
            <a:ext cx="81000" cy="81000"/>
            <a:chOff x="5476803" y="2392530"/>
            <a:chExt cx="108000" cy="108000"/>
          </a:xfrm>
        </p:grpSpPr>
        <p:cxnSp>
          <p:nvCxnSpPr>
            <p:cNvPr id="122" name="直接连接符 12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直接连接符 12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0" name="组合 89"/>
          <p:cNvGrpSpPr/>
          <p:nvPr/>
        </p:nvGrpSpPr>
        <p:grpSpPr>
          <a:xfrm>
            <a:off x="5165152" y="2565319"/>
            <a:ext cx="81000" cy="81000"/>
            <a:chOff x="5476803" y="2392530"/>
            <a:chExt cx="108000" cy="108000"/>
          </a:xfrm>
        </p:grpSpPr>
        <p:cxnSp>
          <p:nvCxnSpPr>
            <p:cNvPr id="120" name="直接连接符 11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直接连接符 12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1" name="组合 90"/>
          <p:cNvGrpSpPr/>
          <p:nvPr/>
        </p:nvGrpSpPr>
        <p:grpSpPr>
          <a:xfrm>
            <a:off x="4927177" y="2781243"/>
            <a:ext cx="81000" cy="81000"/>
            <a:chOff x="5476803" y="2392530"/>
            <a:chExt cx="108000" cy="108000"/>
          </a:xfrm>
        </p:grpSpPr>
        <p:cxnSp>
          <p:nvCxnSpPr>
            <p:cNvPr id="118" name="直接连接符 1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2" name="组合 91"/>
          <p:cNvGrpSpPr/>
          <p:nvPr/>
        </p:nvGrpSpPr>
        <p:grpSpPr>
          <a:xfrm>
            <a:off x="4796247" y="2662815"/>
            <a:ext cx="81000" cy="81000"/>
            <a:chOff x="5476803" y="2392530"/>
            <a:chExt cx="108000" cy="108000"/>
          </a:xfrm>
        </p:grpSpPr>
        <p:cxnSp>
          <p:nvCxnSpPr>
            <p:cNvPr id="116" name="直接连接符 11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直接连接符 11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3" name="组合 92"/>
          <p:cNvGrpSpPr/>
          <p:nvPr/>
        </p:nvGrpSpPr>
        <p:grpSpPr>
          <a:xfrm>
            <a:off x="4525552" y="2832650"/>
            <a:ext cx="81000" cy="81000"/>
            <a:chOff x="5476803" y="2392530"/>
            <a:chExt cx="108000" cy="108000"/>
          </a:xfrm>
        </p:grpSpPr>
        <p:cxnSp>
          <p:nvCxnSpPr>
            <p:cNvPr id="114" name="直接连接符 11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4" name="组合 93"/>
          <p:cNvGrpSpPr/>
          <p:nvPr/>
        </p:nvGrpSpPr>
        <p:grpSpPr>
          <a:xfrm>
            <a:off x="4315036" y="2782574"/>
            <a:ext cx="81000" cy="81000"/>
            <a:chOff x="5476803" y="2392530"/>
            <a:chExt cx="108000" cy="108000"/>
          </a:xfrm>
        </p:grpSpPr>
        <p:cxnSp>
          <p:nvCxnSpPr>
            <p:cNvPr id="112" name="直接连接符 11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4503130" y="3044053"/>
            <a:ext cx="81000" cy="81000"/>
            <a:chOff x="5476803" y="2392530"/>
            <a:chExt cx="108000" cy="108000"/>
          </a:xfrm>
        </p:grpSpPr>
        <p:cxnSp>
          <p:nvCxnSpPr>
            <p:cNvPr id="110" name="直接连接符 10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6" name="组合 95"/>
          <p:cNvGrpSpPr/>
          <p:nvPr/>
        </p:nvGrpSpPr>
        <p:grpSpPr>
          <a:xfrm>
            <a:off x="4395974" y="2840674"/>
            <a:ext cx="81000" cy="81000"/>
            <a:chOff x="5476803" y="2392530"/>
            <a:chExt cx="108000" cy="108000"/>
          </a:xfrm>
        </p:grpSpPr>
        <p:cxnSp>
          <p:nvCxnSpPr>
            <p:cNvPr id="108" name="直接连接符 10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97" name="直接连接符 96"/>
          <p:cNvCxnSpPr/>
          <p:nvPr/>
        </p:nvCxnSpPr>
        <p:spPr>
          <a:xfrm>
            <a:off x="4967677" y="3205001"/>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直接连接符 97"/>
          <p:cNvCxnSpPr/>
          <p:nvPr/>
        </p:nvCxnSpPr>
        <p:spPr>
          <a:xfrm>
            <a:off x="4011506" y="280718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9" name="直接连接符 98"/>
          <p:cNvCxnSpPr/>
          <p:nvPr/>
        </p:nvCxnSpPr>
        <p:spPr>
          <a:xfrm>
            <a:off x="4030575" y="330010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a:off x="4159771" y="317745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1" name="直接连接符 100"/>
          <p:cNvCxnSpPr/>
          <p:nvPr/>
        </p:nvCxnSpPr>
        <p:spPr>
          <a:xfrm>
            <a:off x="4904638" y="306340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a:xfrm>
            <a:off x="4938915" y="296558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4156913" y="2668820"/>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4768759" y="333582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直接连接符 104"/>
          <p:cNvCxnSpPr/>
          <p:nvPr/>
        </p:nvCxnSpPr>
        <p:spPr>
          <a:xfrm>
            <a:off x="5029334" y="3171341"/>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06" name="文本框 105"/>
          <p:cNvSpPr txBox="1"/>
          <p:nvPr/>
        </p:nvSpPr>
        <p:spPr>
          <a:xfrm>
            <a:off x="4332417" y="3537773"/>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07" name="文本框 106"/>
          <p:cNvSpPr txBox="1"/>
          <p:nvPr/>
        </p:nvSpPr>
        <p:spPr>
          <a:xfrm>
            <a:off x="2857196" y="2048329"/>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33" name="直接箭头连接符 132"/>
          <p:cNvCxnSpPr/>
          <p:nvPr/>
        </p:nvCxnSpPr>
        <p:spPr>
          <a:xfrm flipH="1" flipV="1">
            <a:off x="6086181" y="1574570"/>
            <a:ext cx="0" cy="189000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6080033" y="3464615"/>
            <a:ext cx="2295000"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135" name="文本框 134"/>
          <p:cNvSpPr txBox="1"/>
          <p:nvPr/>
        </p:nvSpPr>
        <p:spPr>
          <a:xfrm>
            <a:off x="5943609" y="3403469"/>
            <a:ext cx="251992" cy="253916"/>
          </a:xfrm>
          <a:prstGeom prst="rect">
            <a:avLst/>
          </a:prstGeom>
          <a:noFill/>
        </p:spPr>
        <p:txBody>
          <a:bodyPr wrap="none" rtlCol="0">
            <a:spAutoFit/>
          </a:bodyPr>
          <a:lstStyle/>
          <a:p>
            <a:r>
              <a:rPr lang="en-US" altLang="zh-CN" sz="1050" dirty="0">
                <a:latin typeface="Times "/>
              </a:rPr>
              <a:t>0</a:t>
            </a:r>
            <a:endParaRPr lang="zh-CN" altLang="en-US" sz="1050" dirty="0">
              <a:latin typeface="Times "/>
            </a:endParaRPr>
          </a:p>
        </p:txBody>
      </p:sp>
      <p:cxnSp>
        <p:nvCxnSpPr>
          <p:cNvPr id="136" name="直接连接符 135"/>
          <p:cNvCxnSpPr/>
          <p:nvPr/>
        </p:nvCxnSpPr>
        <p:spPr>
          <a:xfrm>
            <a:off x="6558538"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7" name="直接连接符 136"/>
          <p:cNvCxnSpPr/>
          <p:nvPr/>
        </p:nvCxnSpPr>
        <p:spPr>
          <a:xfrm>
            <a:off x="7025181"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8" name="直接连接符 137"/>
          <p:cNvCxnSpPr/>
          <p:nvPr/>
        </p:nvCxnSpPr>
        <p:spPr>
          <a:xfrm>
            <a:off x="7491823" y="3410945"/>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39" name="直接连接符 138"/>
          <p:cNvCxnSpPr/>
          <p:nvPr/>
        </p:nvCxnSpPr>
        <p:spPr>
          <a:xfrm>
            <a:off x="7958466" y="3410945"/>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0" name="文本框 139"/>
          <p:cNvSpPr txBox="1"/>
          <p:nvPr/>
        </p:nvSpPr>
        <p:spPr>
          <a:xfrm>
            <a:off x="6387091" y="3432376"/>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1" name="文本框 140"/>
          <p:cNvSpPr txBox="1"/>
          <p:nvPr/>
        </p:nvSpPr>
        <p:spPr>
          <a:xfrm>
            <a:off x="6853906" y="3432376"/>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2" name="文本框 141"/>
          <p:cNvSpPr txBox="1"/>
          <p:nvPr/>
        </p:nvSpPr>
        <p:spPr>
          <a:xfrm>
            <a:off x="7320722" y="3432376"/>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sp>
        <p:nvSpPr>
          <p:cNvPr id="143" name="文本框 142"/>
          <p:cNvSpPr txBox="1"/>
          <p:nvPr/>
        </p:nvSpPr>
        <p:spPr>
          <a:xfrm>
            <a:off x="7787538" y="3432376"/>
            <a:ext cx="386644" cy="253916"/>
          </a:xfrm>
          <a:prstGeom prst="rect">
            <a:avLst/>
          </a:prstGeom>
          <a:noFill/>
        </p:spPr>
        <p:txBody>
          <a:bodyPr wrap="none" rtlCol="0">
            <a:spAutoFit/>
          </a:bodyPr>
          <a:lstStyle/>
          <a:p>
            <a:r>
              <a:rPr lang="en-US" altLang="zh-CN" sz="1050" dirty="0">
                <a:latin typeface="Times "/>
              </a:rPr>
              <a:t>0.8</a:t>
            </a:r>
            <a:endParaRPr lang="zh-CN" altLang="en-US" sz="1050" dirty="0">
              <a:latin typeface="Times "/>
            </a:endParaRPr>
          </a:p>
        </p:txBody>
      </p:sp>
      <p:cxnSp>
        <p:nvCxnSpPr>
          <p:cNvPr id="144" name="直接连接符 143"/>
          <p:cNvCxnSpPr/>
          <p:nvPr/>
        </p:nvCxnSpPr>
        <p:spPr>
          <a:xfrm rot="5400000">
            <a:off x="6113451" y="2034568"/>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5" name="直接连接符 144"/>
          <p:cNvCxnSpPr/>
          <p:nvPr/>
        </p:nvCxnSpPr>
        <p:spPr>
          <a:xfrm rot="5400000">
            <a:off x="6113451" y="2502250"/>
            <a:ext cx="0" cy="54000"/>
          </a:xfrm>
          <a:prstGeom prst="line">
            <a:avLst/>
          </a:prstGeom>
          <a:ln w="12700"/>
        </p:spPr>
        <p:style>
          <a:lnRef idx="1">
            <a:schemeClr val="dk1"/>
          </a:lnRef>
          <a:fillRef idx="0">
            <a:schemeClr val="dk1"/>
          </a:fillRef>
          <a:effectRef idx="0">
            <a:schemeClr val="dk1"/>
          </a:effectRef>
          <a:fontRef idx="minor">
            <a:schemeClr val="tx1"/>
          </a:fontRef>
        </p:style>
      </p:cxnSp>
      <p:cxnSp>
        <p:nvCxnSpPr>
          <p:cNvPr id="146" name="直接连接符 145"/>
          <p:cNvCxnSpPr/>
          <p:nvPr/>
        </p:nvCxnSpPr>
        <p:spPr>
          <a:xfrm rot="5400000">
            <a:off x="6113451" y="2969932"/>
            <a:ext cx="0" cy="54000"/>
          </a:xfrm>
          <a:prstGeom prst="line">
            <a:avLst/>
          </a:prstGeom>
          <a:ln w="12700"/>
        </p:spPr>
        <p:style>
          <a:lnRef idx="1">
            <a:schemeClr val="dk1"/>
          </a:lnRef>
          <a:fillRef idx="0">
            <a:schemeClr val="dk1"/>
          </a:fillRef>
          <a:effectRef idx="0">
            <a:schemeClr val="dk1"/>
          </a:effectRef>
          <a:fontRef idx="minor">
            <a:schemeClr val="tx1"/>
          </a:fontRef>
        </p:style>
      </p:cxnSp>
      <p:sp>
        <p:nvSpPr>
          <p:cNvPr id="147" name="文本框 146"/>
          <p:cNvSpPr txBox="1"/>
          <p:nvPr/>
        </p:nvSpPr>
        <p:spPr>
          <a:xfrm>
            <a:off x="5770733" y="2881515"/>
            <a:ext cx="386644" cy="253916"/>
          </a:xfrm>
          <a:prstGeom prst="rect">
            <a:avLst/>
          </a:prstGeom>
          <a:noFill/>
        </p:spPr>
        <p:txBody>
          <a:bodyPr wrap="none" rtlCol="0">
            <a:spAutoFit/>
          </a:bodyPr>
          <a:lstStyle/>
          <a:p>
            <a:r>
              <a:rPr lang="en-US" altLang="zh-CN" sz="1050" dirty="0">
                <a:latin typeface="Times "/>
              </a:rPr>
              <a:t>0.2</a:t>
            </a:r>
            <a:endParaRPr lang="zh-CN" altLang="en-US" sz="1050" dirty="0">
              <a:latin typeface="Times "/>
            </a:endParaRPr>
          </a:p>
        </p:txBody>
      </p:sp>
      <p:sp>
        <p:nvSpPr>
          <p:cNvPr id="148" name="文本框 147"/>
          <p:cNvSpPr txBox="1"/>
          <p:nvPr/>
        </p:nvSpPr>
        <p:spPr>
          <a:xfrm>
            <a:off x="5770733" y="2413833"/>
            <a:ext cx="386644" cy="253916"/>
          </a:xfrm>
          <a:prstGeom prst="rect">
            <a:avLst/>
          </a:prstGeom>
          <a:noFill/>
        </p:spPr>
        <p:txBody>
          <a:bodyPr wrap="none" rtlCol="0">
            <a:spAutoFit/>
          </a:bodyPr>
          <a:lstStyle/>
          <a:p>
            <a:r>
              <a:rPr lang="en-US" altLang="zh-CN" sz="1050" dirty="0">
                <a:latin typeface="Times "/>
              </a:rPr>
              <a:t>0.4</a:t>
            </a:r>
            <a:endParaRPr lang="zh-CN" altLang="en-US" sz="1050" dirty="0">
              <a:latin typeface="Times "/>
            </a:endParaRPr>
          </a:p>
        </p:txBody>
      </p:sp>
      <p:sp>
        <p:nvSpPr>
          <p:cNvPr id="149" name="文本框 148"/>
          <p:cNvSpPr txBox="1"/>
          <p:nvPr/>
        </p:nvSpPr>
        <p:spPr>
          <a:xfrm>
            <a:off x="5770733" y="1946151"/>
            <a:ext cx="386644" cy="253916"/>
          </a:xfrm>
          <a:prstGeom prst="rect">
            <a:avLst/>
          </a:prstGeom>
          <a:noFill/>
        </p:spPr>
        <p:txBody>
          <a:bodyPr wrap="none" rtlCol="0">
            <a:spAutoFit/>
          </a:bodyPr>
          <a:lstStyle/>
          <a:p>
            <a:r>
              <a:rPr lang="en-US" altLang="zh-CN" sz="1050" dirty="0">
                <a:latin typeface="Times "/>
              </a:rPr>
              <a:t>0.6</a:t>
            </a:r>
            <a:endParaRPr lang="zh-CN" altLang="en-US" sz="1050" dirty="0">
              <a:latin typeface="Times "/>
            </a:endParaRPr>
          </a:p>
        </p:txBody>
      </p:sp>
      <p:grpSp>
        <p:nvGrpSpPr>
          <p:cNvPr id="150" name="组合 149"/>
          <p:cNvGrpSpPr/>
          <p:nvPr/>
        </p:nvGrpSpPr>
        <p:grpSpPr>
          <a:xfrm>
            <a:off x="6162044" y="1751862"/>
            <a:ext cx="761159" cy="470971"/>
            <a:chOff x="2902949" y="2313167"/>
            <a:chExt cx="1014878" cy="627960"/>
          </a:xfrm>
        </p:grpSpPr>
        <p:grpSp>
          <p:nvGrpSpPr>
            <p:cNvPr id="186" name="组合 185"/>
            <p:cNvGrpSpPr/>
            <p:nvPr/>
          </p:nvGrpSpPr>
          <p:grpSpPr>
            <a:xfrm>
              <a:off x="2902949" y="2313167"/>
              <a:ext cx="1014878" cy="627960"/>
              <a:chOff x="5860991" y="1513622"/>
              <a:chExt cx="1014878" cy="627960"/>
            </a:xfrm>
          </p:grpSpPr>
          <p:sp>
            <p:nvSpPr>
              <p:cNvPr id="190" name="矩形 189"/>
              <p:cNvSpPr/>
              <p:nvPr/>
            </p:nvSpPr>
            <p:spPr>
              <a:xfrm>
                <a:off x="5860991" y="1521176"/>
                <a:ext cx="936000" cy="576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91" name="文本框 190"/>
              <p:cNvSpPr txBox="1"/>
              <p:nvPr/>
            </p:nvSpPr>
            <p:spPr>
              <a:xfrm>
                <a:off x="6219278" y="1513622"/>
                <a:ext cx="656591"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好瓜</a:t>
                </a:r>
              </a:p>
            </p:txBody>
          </p:sp>
          <p:sp>
            <p:nvSpPr>
              <p:cNvPr id="192" name="文本框 191"/>
              <p:cNvSpPr txBox="1"/>
              <p:nvPr/>
            </p:nvSpPr>
            <p:spPr>
              <a:xfrm>
                <a:off x="6219277" y="1772250"/>
                <a:ext cx="656590" cy="369332"/>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坏瓜</a:t>
                </a:r>
              </a:p>
            </p:txBody>
          </p:sp>
          <p:cxnSp>
            <p:nvCxnSpPr>
              <p:cNvPr id="193" name="直接连接符 192"/>
              <p:cNvCxnSpPr/>
              <p:nvPr/>
            </p:nvCxnSpPr>
            <p:spPr>
              <a:xfrm>
                <a:off x="6001969" y="1949727"/>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87" name="组合 186"/>
            <p:cNvGrpSpPr/>
            <p:nvPr/>
          </p:nvGrpSpPr>
          <p:grpSpPr>
            <a:xfrm>
              <a:off x="3043927" y="2444745"/>
              <a:ext cx="108000" cy="108000"/>
              <a:chOff x="5476803" y="2392530"/>
              <a:chExt cx="108000" cy="108000"/>
            </a:xfrm>
          </p:grpSpPr>
          <p:cxnSp>
            <p:nvCxnSpPr>
              <p:cNvPr id="188" name="直接连接符 18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9" name="直接连接符 18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grpSp>
        <p:nvGrpSpPr>
          <p:cNvPr id="151" name="组合 150"/>
          <p:cNvGrpSpPr/>
          <p:nvPr/>
        </p:nvGrpSpPr>
        <p:grpSpPr>
          <a:xfrm>
            <a:off x="7697839" y="2334228"/>
            <a:ext cx="81000" cy="81000"/>
            <a:chOff x="5476803" y="2392530"/>
            <a:chExt cx="108000" cy="108000"/>
          </a:xfrm>
        </p:grpSpPr>
        <p:cxnSp>
          <p:nvCxnSpPr>
            <p:cNvPr id="184" name="直接连接符 18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5" name="直接连接符 18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2" name="组合 151"/>
          <p:cNvGrpSpPr/>
          <p:nvPr/>
        </p:nvGrpSpPr>
        <p:grpSpPr>
          <a:xfrm>
            <a:off x="7840714" y="2605691"/>
            <a:ext cx="81000" cy="81000"/>
            <a:chOff x="5476803" y="2392530"/>
            <a:chExt cx="108000" cy="108000"/>
          </a:xfrm>
        </p:grpSpPr>
        <p:cxnSp>
          <p:nvCxnSpPr>
            <p:cNvPr id="182" name="直接连接符 18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3" name="直接连接符 18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3" name="组合 152"/>
          <p:cNvGrpSpPr/>
          <p:nvPr/>
        </p:nvGrpSpPr>
        <p:grpSpPr>
          <a:xfrm>
            <a:off x="7602739" y="2821615"/>
            <a:ext cx="81000" cy="81000"/>
            <a:chOff x="5476803" y="2392530"/>
            <a:chExt cx="108000" cy="108000"/>
          </a:xfrm>
        </p:grpSpPr>
        <p:cxnSp>
          <p:nvCxnSpPr>
            <p:cNvPr id="180" name="直接连接符 17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1" name="直接连接符 18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4" name="组合 153"/>
          <p:cNvGrpSpPr/>
          <p:nvPr/>
        </p:nvGrpSpPr>
        <p:grpSpPr>
          <a:xfrm>
            <a:off x="7471809" y="2703187"/>
            <a:ext cx="81000" cy="81000"/>
            <a:chOff x="5476803" y="2392530"/>
            <a:chExt cx="108000" cy="108000"/>
          </a:xfrm>
        </p:grpSpPr>
        <p:cxnSp>
          <p:nvCxnSpPr>
            <p:cNvPr id="178" name="直接连接符 17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9" name="直接连接符 17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5" name="组合 154"/>
          <p:cNvGrpSpPr/>
          <p:nvPr/>
        </p:nvGrpSpPr>
        <p:grpSpPr>
          <a:xfrm>
            <a:off x="7201114" y="2875424"/>
            <a:ext cx="81000" cy="81000"/>
            <a:chOff x="5476803" y="2392530"/>
            <a:chExt cx="108000" cy="108000"/>
          </a:xfrm>
        </p:grpSpPr>
        <p:cxnSp>
          <p:nvCxnSpPr>
            <p:cNvPr id="176" name="直接连接符 17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7" name="直接连接符 17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6" name="组合 155"/>
          <p:cNvGrpSpPr/>
          <p:nvPr/>
        </p:nvGrpSpPr>
        <p:grpSpPr>
          <a:xfrm>
            <a:off x="6990598" y="2822945"/>
            <a:ext cx="81000" cy="81000"/>
            <a:chOff x="5476803" y="2392530"/>
            <a:chExt cx="108000" cy="108000"/>
          </a:xfrm>
        </p:grpSpPr>
        <p:cxnSp>
          <p:nvCxnSpPr>
            <p:cNvPr id="174" name="直接连接符 17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5" name="直接连接符 17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7" name="组合 156"/>
          <p:cNvGrpSpPr/>
          <p:nvPr/>
        </p:nvGrpSpPr>
        <p:grpSpPr>
          <a:xfrm>
            <a:off x="7178692" y="3084425"/>
            <a:ext cx="81000" cy="81000"/>
            <a:chOff x="5476803" y="2392530"/>
            <a:chExt cx="108000" cy="108000"/>
          </a:xfrm>
        </p:grpSpPr>
        <p:cxnSp>
          <p:nvCxnSpPr>
            <p:cNvPr id="172" name="直接连接符 17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3" name="直接连接符 17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58" name="组合 157"/>
          <p:cNvGrpSpPr/>
          <p:nvPr/>
        </p:nvGrpSpPr>
        <p:grpSpPr>
          <a:xfrm>
            <a:off x="7071536" y="2883447"/>
            <a:ext cx="81000" cy="81000"/>
            <a:chOff x="5476803" y="2392530"/>
            <a:chExt cx="108000" cy="108000"/>
          </a:xfrm>
        </p:grpSpPr>
        <p:cxnSp>
          <p:nvCxnSpPr>
            <p:cNvPr id="170" name="直接连接符 16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1" name="直接连接符 17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59" name="直接连接符 158"/>
          <p:cNvCxnSpPr/>
          <p:nvPr/>
        </p:nvCxnSpPr>
        <p:spPr>
          <a:xfrm>
            <a:off x="7643239" y="324537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0" name="直接连接符 159"/>
          <p:cNvCxnSpPr/>
          <p:nvPr/>
        </p:nvCxnSpPr>
        <p:spPr>
          <a:xfrm>
            <a:off x="6687068" y="284755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1" name="直接连接符 160"/>
          <p:cNvCxnSpPr/>
          <p:nvPr/>
        </p:nvCxnSpPr>
        <p:spPr>
          <a:xfrm>
            <a:off x="6706137" y="334047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2" name="直接连接符 161"/>
          <p:cNvCxnSpPr/>
          <p:nvPr/>
        </p:nvCxnSpPr>
        <p:spPr>
          <a:xfrm>
            <a:off x="6835333" y="3217827"/>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3" name="直接连接符 162"/>
          <p:cNvCxnSpPr/>
          <p:nvPr/>
        </p:nvCxnSpPr>
        <p:spPr>
          <a:xfrm>
            <a:off x="7580200" y="3103775"/>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7614477" y="300595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6832475" y="2709192"/>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7444321" y="3376194"/>
            <a:ext cx="8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7704896" y="3211713"/>
            <a:ext cx="81000" cy="0"/>
          </a:xfrm>
          <a:prstGeom prst="line">
            <a:avLst/>
          </a:prstGeom>
          <a:ln w="19050"/>
        </p:spPr>
        <p:style>
          <a:lnRef idx="1">
            <a:schemeClr val="dk1"/>
          </a:lnRef>
          <a:fillRef idx="0">
            <a:schemeClr val="dk1"/>
          </a:fillRef>
          <a:effectRef idx="0">
            <a:schemeClr val="dk1"/>
          </a:effectRef>
          <a:fontRef idx="minor">
            <a:schemeClr val="tx1"/>
          </a:fontRef>
        </p:style>
      </p:cxnSp>
      <p:sp>
        <p:nvSpPr>
          <p:cNvPr id="168" name="文本框 167"/>
          <p:cNvSpPr txBox="1"/>
          <p:nvPr/>
        </p:nvSpPr>
        <p:spPr>
          <a:xfrm>
            <a:off x="7007979" y="3578145"/>
            <a:ext cx="492443" cy="276999"/>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密度</a:t>
            </a:r>
          </a:p>
        </p:txBody>
      </p:sp>
      <p:sp>
        <p:nvSpPr>
          <p:cNvPr id="169" name="文本框 168"/>
          <p:cNvSpPr txBox="1"/>
          <p:nvPr/>
        </p:nvSpPr>
        <p:spPr>
          <a:xfrm>
            <a:off x="5532758" y="2088701"/>
            <a:ext cx="369332" cy="553998"/>
          </a:xfrm>
          <a:prstGeom prst="rect">
            <a:avLst/>
          </a:prstGeom>
          <a:noFill/>
        </p:spPr>
        <p:txBody>
          <a:bodyPr vert="eaVert" wrap="none" rtlCol="0">
            <a:spAutoFit/>
          </a:bodyPr>
          <a:lstStyle/>
          <a:p>
            <a:r>
              <a:rPr lang="zh-CN" altLang="en-US" sz="1200" dirty="0">
                <a:latin typeface="楷体" panose="02010609060101010101" pitchFamily="49" charset="-122"/>
                <a:ea typeface="楷体" panose="02010609060101010101" pitchFamily="49" charset="-122"/>
              </a:rPr>
              <a:t>含糖率</a:t>
            </a:r>
          </a:p>
        </p:txBody>
      </p:sp>
      <p:cxnSp>
        <p:nvCxnSpPr>
          <p:cNvPr id="197" name="直接连接符 196"/>
          <p:cNvCxnSpPr/>
          <p:nvPr/>
        </p:nvCxnSpPr>
        <p:spPr>
          <a:xfrm rot="16200000" flipV="1">
            <a:off x="1810682" y="2197312"/>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198" name="直接连接符 197"/>
          <p:cNvCxnSpPr/>
          <p:nvPr/>
        </p:nvCxnSpPr>
        <p:spPr>
          <a:xfrm rot="5400000">
            <a:off x="982414" y="2653633"/>
            <a:ext cx="1269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9" name="文本框 198"/>
          <p:cNvSpPr txBox="1"/>
          <p:nvPr/>
        </p:nvSpPr>
        <p:spPr>
          <a:xfrm>
            <a:off x="1095496" y="3758992"/>
            <a:ext cx="1415772"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(a)  3</a:t>
            </a:r>
            <a:r>
              <a:rPr lang="zh-CN" altLang="en-US" sz="1350" dirty="0">
                <a:latin typeface="Times" panose="02020603060405020304" pitchFamily="18" charset="0"/>
                <a:ea typeface="楷体" panose="02010609060101010101" pitchFamily="49" charset="-122"/>
              </a:rPr>
              <a:t>个基学习器</a:t>
            </a:r>
          </a:p>
        </p:txBody>
      </p:sp>
      <p:cxnSp>
        <p:nvCxnSpPr>
          <p:cNvPr id="202" name="直接连接符 201"/>
          <p:cNvCxnSpPr/>
          <p:nvPr/>
        </p:nvCxnSpPr>
        <p:spPr>
          <a:xfrm rot="16200000" flipV="1">
            <a:off x="4524253" y="2193077"/>
            <a:ext cx="0" cy="1890000"/>
          </a:xfrm>
          <a:prstGeom prst="line">
            <a:avLst/>
          </a:prstGeom>
        </p:spPr>
        <p:style>
          <a:lnRef idx="1">
            <a:schemeClr val="dk1"/>
          </a:lnRef>
          <a:fillRef idx="0">
            <a:schemeClr val="dk1"/>
          </a:fillRef>
          <a:effectRef idx="0">
            <a:schemeClr val="dk1"/>
          </a:effectRef>
          <a:fontRef idx="minor">
            <a:schemeClr val="tx1"/>
          </a:fontRef>
        </p:style>
      </p:cxnSp>
      <p:sp>
        <p:nvSpPr>
          <p:cNvPr id="207" name="文本框 206"/>
          <p:cNvSpPr txBox="1"/>
          <p:nvPr/>
        </p:nvSpPr>
        <p:spPr>
          <a:xfrm>
            <a:off x="3818327" y="3750681"/>
            <a:ext cx="1425390"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(b)  5</a:t>
            </a:r>
            <a:r>
              <a:rPr lang="zh-CN" altLang="en-US" sz="1350" dirty="0">
                <a:latin typeface="Times" panose="02020603060405020304" pitchFamily="18" charset="0"/>
                <a:ea typeface="楷体" panose="02010609060101010101" pitchFamily="49" charset="-122"/>
              </a:rPr>
              <a:t>个基学习器</a:t>
            </a:r>
          </a:p>
        </p:txBody>
      </p:sp>
      <p:cxnSp>
        <p:nvCxnSpPr>
          <p:cNvPr id="211" name="直接连接符 210"/>
          <p:cNvCxnSpPr/>
          <p:nvPr/>
        </p:nvCxnSpPr>
        <p:spPr>
          <a:xfrm rot="16200000" flipV="1">
            <a:off x="7206769" y="2024985"/>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2" name="直接连接符 211"/>
          <p:cNvCxnSpPr/>
          <p:nvPr/>
        </p:nvCxnSpPr>
        <p:spPr>
          <a:xfrm rot="16200000" flipV="1">
            <a:off x="7211001" y="2235529"/>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13" name="直接连接符 212"/>
          <p:cNvCxnSpPr/>
          <p:nvPr/>
        </p:nvCxnSpPr>
        <p:spPr>
          <a:xfrm rot="10800000" flipV="1">
            <a:off x="6963556" y="202818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5" name="直接连接符 214"/>
          <p:cNvCxnSpPr/>
          <p:nvPr/>
        </p:nvCxnSpPr>
        <p:spPr>
          <a:xfrm rot="10800000" flipV="1">
            <a:off x="6976255" y="2032419"/>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18" name="直接连接符 217"/>
          <p:cNvCxnSpPr/>
          <p:nvPr/>
        </p:nvCxnSpPr>
        <p:spPr>
          <a:xfrm rot="10800000" flipV="1">
            <a:off x="6970694" y="2028184"/>
            <a:ext cx="0" cy="1350000"/>
          </a:xfrm>
          <a:prstGeom prst="line">
            <a:avLst/>
          </a:prstGeom>
        </p:spPr>
        <p:style>
          <a:lnRef idx="1">
            <a:schemeClr val="dk1"/>
          </a:lnRef>
          <a:fillRef idx="0">
            <a:schemeClr val="dk1"/>
          </a:fillRef>
          <a:effectRef idx="0">
            <a:schemeClr val="dk1"/>
          </a:effectRef>
          <a:fontRef idx="minor">
            <a:schemeClr val="tx1"/>
          </a:fontRef>
        </p:style>
      </p:cxnSp>
      <p:sp>
        <p:nvSpPr>
          <p:cNvPr id="223" name="文本框 222"/>
          <p:cNvSpPr txBox="1"/>
          <p:nvPr/>
        </p:nvSpPr>
        <p:spPr>
          <a:xfrm>
            <a:off x="6413030" y="3760723"/>
            <a:ext cx="1502334" cy="300082"/>
          </a:xfrm>
          <a:prstGeom prst="rect">
            <a:avLst/>
          </a:prstGeom>
          <a:noFill/>
        </p:spPr>
        <p:txBody>
          <a:bodyPr wrap="none" rtlCol="0">
            <a:spAutoFit/>
          </a:bodyPr>
          <a:lstStyle/>
          <a:p>
            <a:r>
              <a:rPr lang="en-US" altLang="zh-CN" sz="1350" dirty="0">
                <a:latin typeface="Times" panose="02020603060405020304" pitchFamily="18" charset="0"/>
                <a:ea typeface="楷体" panose="02010609060101010101" pitchFamily="49" charset="-122"/>
              </a:rPr>
              <a:t>(c)  11</a:t>
            </a:r>
            <a:r>
              <a:rPr lang="zh-CN" altLang="en-US" sz="1350" dirty="0">
                <a:latin typeface="Times" panose="02020603060405020304" pitchFamily="18" charset="0"/>
                <a:ea typeface="楷体" panose="02010609060101010101" pitchFamily="49" charset="-122"/>
              </a:rPr>
              <a:t>个基学习器</a:t>
            </a:r>
          </a:p>
        </p:txBody>
      </p:sp>
      <p:cxnSp>
        <p:nvCxnSpPr>
          <p:cNvPr id="224" name="直接连接符 223"/>
          <p:cNvCxnSpPr/>
          <p:nvPr/>
        </p:nvCxnSpPr>
        <p:spPr>
          <a:xfrm rot="10800000" flipV="1">
            <a:off x="1610899" y="1974770"/>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5" name="直接连接符 224"/>
          <p:cNvCxnSpPr/>
          <p:nvPr/>
        </p:nvCxnSpPr>
        <p:spPr>
          <a:xfrm rot="10800000" flipV="1">
            <a:off x="1618040" y="198190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6" name="直接连接符 225"/>
          <p:cNvCxnSpPr/>
          <p:nvPr/>
        </p:nvCxnSpPr>
        <p:spPr>
          <a:xfrm rot="10800000" flipV="1">
            <a:off x="4281153" y="1986599"/>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7" name="直接连接符 226"/>
          <p:cNvCxnSpPr/>
          <p:nvPr/>
        </p:nvCxnSpPr>
        <p:spPr>
          <a:xfrm rot="10800000" flipV="1">
            <a:off x="4289089" y="1993768"/>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28" name="直接连接符 227"/>
          <p:cNvCxnSpPr/>
          <p:nvPr/>
        </p:nvCxnSpPr>
        <p:spPr>
          <a:xfrm rot="16200000" flipV="1">
            <a:off x="4522411" y="1981072"/>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29" name="直接连接符 228"/>
          <p:cNvCxnSpPr/>
          <p:nvPr/>
        </p:nvCxnSpPr>
        <p:spPr>
          <a:xfrm rot="10800000" flipV="1">
            <a:off x="4273458" y="2002987"/>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1" name="直接连接符 230"/>
          <p:cNvCxnSpPr/>
          <p:nvPr/>
        </p:nvCxnSpPr>
        <p:spPr>
          <a:xfrm>
            <a:off x="3609492" y="2927973"/>
            <a:ext cx="675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4293000" y="3133679"/>
            <a:ext cx="1107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rot="16200000" flipH="1">
            <a:off x="4186159" y="3033449"/>
            <a:ext cx="216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rot="10800000" flipV="1">
            <a:off x="7420750" y="2028184"/>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5" name="直接连接符 234"/>
          <p:cNvCxnSpPr/>
          <p:nvPr/>
        </p:nvCxnSpPr>
        <p:spPr>
          <a:xfrm rot="16200000" flipV="1">
            <a:off x="7199625" y="1717804"/>
            <a:ext cx="0" cy="1890000"/>
          </a:xfrm>
          <a:prstGeom prst="line">
            <a:avLst/>
          </a:prstGeom>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a:xfrm rot="10800000" flipV="1">
            <a:off x="7598021" y="2035328"/>
            <a:ext cx="0" cy="1350000"/>
          </a:xfrm>
          <a:prstGeom prst="line">
            <a:avLst/>
          </a:prstGeom>
        </p:spPr>
        <p:style>
          <a:lnRef idx="1">
            <a:schemeClr val="dk1"/>
          </a:lnRef>
          <a:fillRef idx="0">
            <a:schemeClr val="dk1"/>
          </a:fillRef>
          <a:effectRef idx="0">
            <a:schemeClr val="dk1"/>
          </a:effectRef>
          <a:fontRef idx="minor">
            <a:schemeClr val="tx1"/>
          </a:fontRef>
        </p:style>
      </p:cxnSp>
      <p:cxnSp>
        <p:nvCxnSpPr>
          <p:cNvPr id="237" name="直接连接符 236"/>
          <p:cNvCxnSpPr/>
          <p:nvPr/>
        </p:nvCxnSpPr>
        <p:spPr>
          <a:xfrm rot="16200000" flipH="1">
            <a:off x="6424784" y="2648043"/>
            <a:ext cx="1080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7582954" y="2957672"/>
            <a:ext cx="513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6960826" y="3189315"/>
            <a:ext cx="648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rot="16200000" flipH="1">
            <a:off x="7487426" y="3078684"/>
            <a:ext cx="216000" cy="2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4" name="标题 1"/>
          <p:cNvSpPr>
            <a:spLocks noGrp="1"/>
          </p:cNvSpPr>
          <p:nvPr>
            <p:ph type="title"/>
          </p:nvPr>
        </p:nvSpPr>
        <p:spPr>
          <a:xfrm>
            <a:off x="260350" y="51974"/>
            <a:ext cx="7886700" cy="777874"/>
          </a:xfrm>
        </p:spPr>
        <p:txBody>
          <a:bodyPr/>
          <a:lstStyle/>
          <a:p>
            <a:r>
              <a:rPr lang="en-US" altLang="zh-CN"/>
              <a:t>Boosting</a:t>
            </a:r>
            <a:r>
              <a:rPr lang="zh-CN" altLang="en-US"/>
              <a:t> </a:t>
            </a:r>
            <a:r>
              <a:rPr lang="en-US" altLang="zh-CN"/>
              <a:t>- AdaBoost</a:t>
            </a:r>
            <a:r>
              <a:rPr lang="zh-CN" altLang="en-US" dirty="0"/>
              <a:t>实验</a:t>
            </a:r>
          </a:p>
        </p:txBody>
      </p:sp>
      <p:sp>
        <p:nvSpPr>
          <p:cNvPr id="216" name="内容占位符 4"/>
          <p:cNvSpPr>
            <a:spLocks noGrp="1"/>
          </p:cNvSpPr>
          <p:nvPr>
            <p:ph idx="1"/>
          </p:nvPr>
        </p:nvSpPr>
        <p:spPr>
          <a:xfrm>
            <a:off x="366300" y="4394392"/>
            <a:ext cx="8616950" cy="2250774"/>
          </a:xfrm>
        </p:spPr>
        <p:txBody>
          <a:bodyPr>
            <a:normAutofit/>
          </a:bodyPr>
          <a:lstStyle/>
          <a:p>
            <a:pPr marL="0" indent="0">
              <a:lnSpc>
                <a:spcPct val="100000"/>
              </a:lnSpc>
              <a:buNone/>
            </a:pPr>
            <a:endParaRPr lang="en-US" altLang="zh-CN" dirty="0"/>
          </a:p>
          <a:p>
            <a:pPr>
              <a:lnSpc>
                <a:spcPct val="100000"/>
              </a:lnSpc>
            </a:pPr>
            <a:r>
              <a:rPr lang="zh-CN" altLang="en-US" dirty="0"/>
              <a:t>从偏差</a:t>
            </a:r>
            <a:r>
              <a:rPr lang="en-US" altLang="zh-CN" dirty="0"/>
              <a:t>-</a:t>
            </a:r>
            <a:r>
              <a:rPr lang="zh-CN" altLang="en-US" dirty="0"/>
              <a:t>方差的角度：降低偏差，可对泛化性能相当弱的学习器构造出很强的集成</a:t>
            </a:r>
            <a:endParaRPr lang="en-US" altLang="zh-CN" dirty="0"/>
          </a:p>
        </p:txBody>
      </p:sp>
    </p:spTree>
    <p:extLst>
      <p:ext uri="{BB962C8B-B14F-4D97-AF65-F5344CB8AC3E}">
        <p14:creationId xmlns:p14="http://schemas.microsoft.com/office/powerpoint/2010/main" val="21139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j-lt"/>
              </a:rPr>
              <a:t>Bagging</a:t>
            </a:r>
            <a:r>
              <a:rPr lang="zh-CN" altLang="en-US" dirty="0">
                <a:latin typeface="+mn-ea"/>
              </a:rPr>
              <a:t>与随机森林</a:t>
            </a:r>
            <a:endParaRPr lang="zh-CN" altLang="en-US" dirty="0"/>
          </a:p>
        </p:txBody>
      </p:sp>
      <p:sp>
        <p:nvSpPr>
          <p:cNvPr id="20" name="内容占位符 2"/>
          <p:cNvSpPr>
            <a:spLocks noGrp="1"/>
          </p:cNvSpPr>
          <p:nvPr>
            <p:ph idx="1"/>
          </p:nvPr>
        </p:nvSpPr>
        <p:spPr>
          <a:xfrm>
            <a:off x="524435" y="1630306"/>
            <a:ext cx="7861576" cy="4103743"/>
          </a:xfrm>
        </p:spPr>
        <p:txBody>
          <a:bodyPr>
            <a:normAutofit/>
          </a:bodyPr>
          <a:lstStyle/>
          <a:p>
            <a:pPr>
              <a:lnSpc>
                <a:spcPts val="2700"/>
              </a:lnSpc>
            </a:pPr>
            <a:r>
              <a:rPr lang="zh-CN" altLang="en-US" dirty="0"/>
              <a:t>个体学习器不存在强依赖关系</a:t>
            </a:r>
            <a:endParaRPr lang="en-US" altLang="zh-CN" dirty="0"/>
          </a:p>
          <a:p>
            <a:pPr>
              <a:lnSpc>
                <a:spcPts val="2700"/>
              </a:lnSpc>
            </a:pPr>
            <a:endParaRPr lang="en-US" altLang="zh-CN" dirty="0"/>
          </a:p>
          <a:p>
            <a:pPr>
              <a:lnSpc>
                <a:spcPts val="2700"/>
              </a:lnSpc>
            </a:pPr>
            <a:endParaRPr lang="en-US" altLang="zh-CN" dirty="0"/>
          </a:p>
          <a:p>
            <a:pPr>
              <a:lnSpc>
                <a:spcPts val="2700"/>
              </a:lnSpc>
            </a:pPr>
            <a:r>
              <a:rPr lang="zh-CN" altLang="en-US" dirty="0"/>
              <a:t>并行化生成</a:t>
            </a:r>
            <a:endParaRPr lang="en-US" altLang="zh-CN" dirty="0"/>
          </a:p>
          <a:p>
            <a:pPr>
              <a:lnSpc>
                <a:spcPts val="2700"/>
              </a:lnSpc>
            </a:pPr>
            <a:endParaRPr lang="en-US" altLang="zh-CN" dirty="0"/>
          </a:p>
          <a:p>
            <a:pPr>
              <a:lnSpc>
                <a:spcPts val="2700"/>
              </a:lnSpc>
            </a:pPr>
            <a:endParaRPr lang="en-US" altLang="zh-CN" dirty="0"/>
          </a:p>
          <a:p>
            <a:pPr>
              <a:lnSpc>
                <a:spcPts val="2700"/>
              </a:lnSpc>
            </a:pPr>
            <a:r>
              <a:rPr lang="zh-CN" altLang="en-US" dirty="0"/>
              <a:t>通过对训练样本采样使基学习器尽可能具有较大的差异</a:t>
            </a:r>
            <a:endParaRPr lang="en-US" altLang="zh-CN" dirty="0"/>
          </a:p>
          <a:p>
            <a:pPr lvl="1">
              <a:lnSpc>
                <a:spcPts val="2700"/>
              </a:lnSpc>
            </a:pPr>
            <a:r>
              <a:rPr lang="zh-CN" altLang="en-US" dirty="0"/>
              <a:t>自助采样法</a:t>
            </a:r>
            <a:r>
              <a:rPr lang="en-US" altLang="zh-CN" dirty="0"/>
              <a:t>(bootstrap sampling)</a:t>
            </a:r>
          </a:p>
          <a:p>
            <a:endParaRPr lang="zh-CN" altLang="en-US" dirty="0"/>
          </a:p>
        </p:txBody>
      </p:sp>
    </p:spTree>
    <p:extLst>
      <p:ext uri="{BB962C8B-B14F-4D97-AF65-F5344CB8AC3E}">
        <p14:creationId xmlns:p14="http://schemas.microsoft.com/office/powerpoint/2010/main" val="7118458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j-lt"/>
              </a:rPr>
              <a:t>Bagging</a:t>
            </a:r>
            <a:r>
              <a:rPr lang="zh-CN" altLang="en-US" dirty="0">
                <a:latin typeface="+mn-ea"/>
              </a:rPr>
              <a:t>与随机森林</a:t>
            </a:r>
            <a:r>
              <a:rPr lang="en-US" altLang="zh-CN" dirty="0">
                <a:latin typeface="+mj-lt"/>
              </a:rPr>
              <a:t>-Bagging</a:t>
            </a:r>
            <a:r>
              <a:rPr lang="zh-CN" altLang="en-US" dirty="0">
                <a:latin typeface="+mn-ea"/>
              </a:rPr>
              <a:t>算法</a:t>
            </a:r>
            <a:endParaRPr lang="zh-CN" altLang="en-US" dirty="0"/>
          </a:p>
        </p:txBody>
      </p:sp>
      <p:pic>
        <p:nvPicPr>
          <p:cNvPr id="6" name="图片 5"/>
          <p:cNvPicPr>
            <a:picLocks noChangeAspect="1"/>
          </p:cNvPicPr>
          <p:nvPr/>
        </p:nvPicPr>
        <p:blipFill>
          <a:blip r:embed="rId3"/>
          <a:stretch>
            <a:fillRect/>
          </a:stretch>
        </p:blipFill>
        <p:spPr>
          <a:xfrm>
            <a:off x="380010" y="1457792"/>
            <a:ext cx="8474619" cy="3719850"/>
          </a:xfrm>
          <a:prstGeom prst="rect">
            <a:avLst/>
          </a:prstGeom>
        </p:spPr>
      </p:pic>
      <p:sp>
        <p:nvSpPr>
          <p:cNvPr id="4" name="内容占位符 2"/>
          <p:cNvSpPr>
            <a:spLocks noGrp="1"/>
          </p:cNvSpPr>
          <p:nvPr>
            <p:ph idx="1"/>
          </p:nvPr>
        </p:nvSpPr>
        <p:spPr>
          <a:xfrm>
            <a:off x="352918" y="1046528"/>
            <a:ext cx="7260665" cy="640031"/>
          </a:xfrm>
        </p:spPr>
        <p:txBody>
          <a:bodyPr>
            <a:normAutofit/>
          </a:bodyPr>
          <a:lstStyle/>
          <a:p>
            <a:r>
              <a:rPr lang="en-US" altLang="zh-CN"/>
              <a:t>Bagging = Bootstrap AGGregatING</a:t>
            </a:r>
          </a:p>
        </p:txBody>
      </p:sp>
    </p:spTree>
    <p:extLst>
      <p:ext uri="{BB962C8B-B14F-4D97-AF65-F5344CB8AC3E}">
        <p14:creationId xmlns:p14="http://schemas.microsoft.com/office/powerpoint/2010/main" val="9373701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0349" y="42864"/>
            <a:ext cx="8819989" cy="777874"/>
          </a:xfrm>
        </p:spPr>
        <p:txBody>
          <a:bodyPr>
            <a:normAutofit/>
          </a:bodyPr>
          <a:lstStyle/>
          <a:p>
            <a:r>
              <a:rPr lang="en-US" altLang="zh-CN" dirty="0">
                <a:latin typeface="+mj-lt"/>
              </a:rPr>
              <a:t>Bagging</a:t>
            </a:r>
            <a:r>
              <a:rPr lang="zh-CN" altLang="en-US" dirty="0">
                <a:latin typeface="+mn-ea"/>
              </a:rPr>
              <a:t>与</a:t>
            </a:r>
            <a:r>
              <a:rPr lang="zh-CN" altLang="en-US">
                <a:latin typeface="+mn-ea"/>
              </a:rPr>
              <a:t>随机森林</a:t>
            </a:r>
            <a:r>
              <a:rPr lang="en-US" altLang="zh-CN">
                <a:latin typeface="+mj-lt"/>
              </a:rPr>
              <a:t>-Bagging</a:t>
            </a:r>
            <a:r>
              <a:rPr lang="zh-CN" altLang="en-US" dirty="0">
                <a:latin typeface="+mn-ea"/>
              </a:rPr>
              <a:t>算法特点</a:t>
            </a:r>
            <a:endParaRPr kumimoji="1" lang="zh-CN" altLang="en-US" dirty="0"/>
          </a:p>
        </p:txBody>
      </p:sp>
      <p:sp>
        <p:nvSpPr>
          <p:cNvPr id="4" name="内容占位符 3"/>
          <p:cNvSpPr>
            <a:spLocks noGrp="1"/>
          </p:cNvSpPr>
          <p:nvPr>
            <p:ph idx="1"/>
          </p:nvPr>
        </p:nvSpPr>
        <p:spPr>
          <a:xfrm>
            <a:off x="260350" y="1814512"/>
            <a:ext cx="8616950" cy="2943225"/>
          </a:xfrm>
        </p:spPr>
        <p:txBody>
          <a:bodyPr>
            <a:normAutofit/>
          </a:bodyPr>
          <a:lstStyle/>
          <a:p>
            <a:pPr>
              <a:lnSpc>
                <a:spcPts val="2700"/>
              </a:lnSpc>
            </a:pPr>
            <a:r>
              <a:rPr kumimoji="1" lang="zh-CN" altLang="en-US" dirty="0"/>
              <a:t>时间复杂度低</a:t>
            </a:r>
          </a:p>
          <a:p>
            <a:pPr lvl="1">
              <a:lnSpc>
                <a:spcPts val="2700"/>
              </a:lnSpc>
            </a:pPr>
            <a:r>
              <a:rPr kumimoji="1" lang="zh-CN" altLang="en-US" dirty="0"/>
              <a:t>假定基学习器的计算复杂度为</a:t>
            </a:r>
            <a:r>
              <a:rPr kumimoji="1" lang="en-US" altLang="zh-CN" dirty="0"/>
              <a:t>O(m)</a:t>
            </a:r>
            <a:r>
              <a:rPr kumimoji="1" lang="zh-CN" altLang="en-US" dirty="0"/>
              <a:t>，采样与投票</a:t>
            </a:r>
            <a:r>
              <a:rPr kumimoji="1" lang="en-US" altLang="zh-CN" dirty="0"/>
              <a:t>/</a:t>
            </a:r>
            <a:r>
              <a:rPr kumimoji="1" lang="zh-CN" altLang="en-US" dirty="0"/>
              <a:t>平均过程的复杂度为</a:t>
            </a:r>
            <a:r>
              <a:rPr kumimoji="1" lang="en-US" altLang="zh-CN" dirty="0"/>
              <a:t>O(s)</a:t>
            </a:r>
            <a:r>
              <a:rPr kumimoji="1" lang="zh-CN" altLang="en-US" dirty="0"/>
              <a:t>，则</a:t>
            </a:r>
            <a:r>
              <a:rPr kumimoji="1" lang="en-US" altLang="zh-CN" dirty="0"/>
              <a:t>bagging</a:t>
            </a:r>
            <a:r>
              <a:rPr kumimoji="1" lang="zh-CN" altLang="en-US" dirty="0"/>
              <a:t>的复杂度大致为</a:t>
            </a:r>
            <a:r>
              <a:rPr kumimoji="1" lang="en-US" altLang="zh-CN" dirty="0"/>
              <a:t>T(O(m)+O(s))</a:t>
            </a:r>
            <a:endParaRPr kumimoji="1" lang="zh-CN" altLang="en-US" dirty="0"/>
          </a:p>
          <a:p>
            <a:pPr lvl="1">
              <a:lnSpc>
                <a:spcPts val="2700"/>
              </a:lnSpc>
            </a:pPr>
            <a:r>
              <a:rPr kumimoji="1" lang="zh-CN" altLang="en-US" dirty="0"/>
              <a:t>由于</a:t>
            </a:r>
            <a:r>
              <a:rPr kumimoji="1" lang="en-US" altLang="zh-CN" dirty="0"/>
              <a:t>O(s)</a:t>
            </a:r>
            <a:r>
              <a:rPr kumimoji="1" lang="zh-CN" altLang="en-US" dirty="0"/>
              <a:t>很小且</a:t>
            </a:r>
            <a:r>
              <a:rPr kumimoji="1" lang="en-US" altLang="zh-CN" dirty="0"/>
              <a:t>T</a:t>
            </a:r>
            <a:r>
              <a:rPr kumimoji="1" lang="zh-CN" altLang="en-US" dirty="0"/>
              <a:t>是一个不大的常数</a:t>
            </a:r>
          </a:p>
          <a:p>
            <a:pPr lvl="1">
              <a:lnSpc>
                <a:spcPts val="2700"/>
              </a:lnSpc>
            </a:pPr>
            <a:r>
              <a:rPr kumimoji="1" lang="zh-CN" altLang="en-US" dirty="0"/>
              <a:t>因此训练一个</a:t>
            </a:r>
            <a:r>
              <a:rPr kumimoji="1" lang="en-US" altLang="zh-CN" dirty="0"/>
              <a:t>bagging</a:t>
            </a:r>
            <a:r>
              <a:rPr kumimoji="1" lang="zh-CN" altLang="en-US" dirty="0"/>
              <a:t>集成与直接使用基学习器的复杂度同阶</a:t>
            </a:r>
          </a:p>
          <a:p>
            <a:pPr lvl="1">
              <a:lnSpc>
                <a:spcPts val="2700"/>
              </a:lnSpc>
            </a:pPr>
            <a:endParaRPr kumimoji="1" lang="zh-CN" altLang="en-US" dirty="0"/>
          </a:p>
          <a:p>
            <a:pPr>
              <a:lnSpc>
                <a:spcPts val="2700"/>
              </a:lnSpc>
            </a:pPr>
            <a:r>
              <a:rPr kumimoji="1" lang="zh-CN" altLang="en-US" dirty="0"/>
              <a:t>可使用包外估计</a:t>
            </a:r>
          </a:p>
        </p:txBody>
      </p:sp>
    </p:spTree>
    <p:extLst>
      <p:ext uri="{BB962C8B-B14F-4D97-AF65-F5344CB8AC3E}">
        <p14:creationId xmlns:p14="http://schemas.microsoft.com/office/powerpoint/2010/main" val="19733879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标题 1"/>
          <p:cNvSpPr>
            <a:spLocks noGrp="1"/>
          </p:cNvSpPr>
          <p:nvPr>
            <p:ph type="title"/>
          </p:nvPr>
        </p:nvSpPr>
        <p:spPr>
          <a:xfrm>
            <a:off x="260350" y="34607"/>
            <a:ext cx="7886700" cy="777874"/>
          </a:xfrm>
        </p:spPr>
        <p:txBody>
          <a:bodyPr>
            <a:normAutofit/>
          </a:bodyPr>
          <a:lstStyle/>
          <a:p>
            <a:r>
              <a:rPr lang="en-US" altLang="zh-CN" dirty="0">
                <a:latin typeface="+mj-lt"/>
              </a:rPr>
              <a:t>Bagging</a:t>
            </a:r>
            <a:r>
              <a:rPr lang="zh-CN" altLang="en-US" dirty="0">
                <a:latin typeface="+mn-ea"/>
              </a:rPr>
              <a:t>与随机</a:t>
            </a:r>
            <a:r>
              <a:rPr lang="zh-CN" altLang="en-US">
                <a:latin typeface="+mn-ea"/>
              </a:rPr>
              <a:t>森林</a:t>
            </a:r>
            <a:r>
              <a:rPr lang="en-US" altLang="zh-CN">
                <a:latin typeface="+mj-lt"/>
              </a:rPr>
              <a:t>-Bagging</a:t>
            </a:r>
            <a:r>
              <a:rPr lang="zh-CN" altLang="en-US" dirty="0">
                <a:latin typeface="+mn-ea"/>
              </a:rPr>
              <a:t>实验</a:t>
            </a:r>
            <a:endParaRPr lang="zh-CN" altLang="en-US" dirty="0"/>
          </a:p>
        </p:txBody>
      </p:sp>
      <p:sp>
        <p:nvSpPr>
          <p:cNvPr id="225" name="内容占位符 4"/>
          <p:cNvSpPr txBox="1">
            <a:spLocks/>
          </p:cNvSpPr>
          <p:nvPr/>
        </p:nvSpPr>
        <p:spPr>
          <a:xfrm>
            <a:off x="260350" y="4756430"/>
            <a:ext cx="8616950" cy="1001396"/>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t>从偏差</a:t>
            </a:r>
            <a:r>
              <a:rPr lang="en-US" altLang="zh-CN" dirty="0"/>
              <a:t>-</a:t>
            </a:r>
            <a:r>
              <a:rPr lang="zh-CN" altLang="en-US" dirty="0"/>
              <a:t>方差的角度：降低方差，在不剪枝的决策树、神经网络等易受样本影响的学习器上效果更好</a:t>
            </a:r>
          </a:p>
          <a:p>
            <a:pPr>
              <a:lnSpc>
                <a:spcPct val="100000"/>
              </a:lnSpc>
            </a:pP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554"/>
            <a:ext cx="9144000" cy="2984992"/>
          </a:xfrm>
          <a:prstGeom prst="rect">
            <a:avLst/>
          </a:prstGeom>
        </p:spPr>
      </p:pic>
    </p:spTree>
    <p:extLst>
      <p:ext uri="{BB962C8B-B14F-4D97-AF65-F5344CB8AC3E}">
        <p14:creationId xmlns:p14="http://schemas.microsoft.com/office/powerpoint/2010/main" val="260152959"/>
      </p:ext>
    </p:extLst>
  </p:cSld>
  <p:clrMapOvr>
    <a:masterClrMapping/>
  </p:clrMapOvr>
</p:sld>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21505</TotalTime>
  <Words>9129</Words>
  <Application>Microsoft Macintosh PowerPoint</Application>
  <PresentationFormat>全屏显示(4:3)</PresentationFormat>
  <Paragraphs>957</Paragraphs>
  <Slides>137</Slides>
  <Notes>16</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137</vt:i4>
      </vt:variant>
    </vt:vector>
  </HeadingPairs>
  <TitlesOfParts>
    <vt:vector size="156" baseType="lpstr">
      <vt:lpstr>FangSong</vt:lpstr>
      <vt:lpstr>华文仿宋</vt:lpstr>
      <vt:lpstr>楷体</vt:lpstr>
      <vt:lpstr>幼圆</vt:lpstr>
      <vt:lpstr>Times</vt:lpstr>
      <vt:lpstr>Times </vt:lpstr>
      <vt:lpstr>等线</vt:lpstr>
      <vt:lpstr>微软雅黑</vt:lpstr>
      <vt:lpstr>Arial</vt:lpstr>
      <vt:lpstr>Cambria Math</vt:lpstr>
      <vt:lpstr>Century Gothic</vt:lpstr>
      <vt:lpstr>Times New Roman</vt:lpstr>
      <vt:lpstr>Verdana</vt:lpstr>
      <vt:lpstr>Wingdings</vt:lpstr>
      <vt:lpstr>Wingdings 2</vt:lpstr>
      <vt:lpstr>机器学习v2.1rgb</vt:lpstr>
      <vt:lpstr>工作表</vt:lpstr>
      <vt:lpstr>Equation</vt:lpstr>
      <vt:lpstr>Formula</vt:lpstr>
      <vt:lpstr>PowerPoint 演示文稿</vt:lpstr>
      <vt:lpstr>第一章：绪论</vt:lpstr>
      <vt:lpstr>1机器学习</vt:lpstr>
      <vt:lpstr>1机器学习其它定义</vt:lpstr>
      <vt:lpstr>典型的机器学习过程</vt:lpstr>
      <vt:lpstr>1基本术语-数据</vt:lpstr>
      <vt:lpstr>1基本术语-任务</vt:lpstr>
      <vt:lpstr>1基本术语-任务</vt:lpstr>
      <vt:lpstr>基本术语-泛化能力</vt:lpstr>
      <vt:lpstr>归纳偏好</vt:lpstr>
      <vt:lpstr>归纳偏好</vt:lpstr>
      <vt:lpstr>归纳偏好</vt:lpstr>
      <vt:lpstr>1NoFreeLunch</vt:lpstr>
      <vt:lpstr>发展历程</vt:lpstr>
      <vt:lpstr>发展历程</vt:lpstr>
      <vt:lpstr>发展历程</vt:lpstr>
      <vt:lpstr>第二章 模型评估与选择</vt:lpstr>
      <vt:lpstr>经验误差与过拟合</vt:lpstr>
      <vt:lpstr>经验误差与过拟合</vt:lpstr>
      <vt:lpstr>经验误差与过拟合</vt:lpstr>
      <vt:lpstr>评估方法</vt:lpstr>
      <vt:lpstr>评估方法</vt:lpstr>
      <vt:lpstr>评估方法?</vt:lpstr>
      <vt:lpstr>评估方法</vt:lpstr>
      <vt:lpstr>评估方法</vt:lpstr>
      <vt:lpstr>性能度量?</vt:lpstr>
      <vt:lpstr>性能度量</vt:lpstr>
      <vt:lpstr>性能度量</vt:lpstr>
      <vt:lpstr>性能度量</vt:lpstr>
      <vt:lpstr>性能度量</vt:lpstr>
      <vt:lpstr>性能度量</vt:lpstr>
      <vt:lpstr>性能度量</vt:lpstr>
      <vt:lpstr>性能度量</vt:lpstr>
      <vt:lpstr>性能评估</vt:lpstr>
      <vt:lpstr>偏差与方差</vt:lpstr>
      <vt:lpstr>偏差与方差</vt:lpstr>
      <vt:lpstr>第三章：线性模型</vt:lpstr>
      <vt:lpstr>基本形式</vt:lpstr>
      <vt:lpstr>线性模型优点</vt:lpstr>
      <vt:lpstr>线性回归</vt:lpstr>
      <vt:lpstr>线性回归</vt:lpstr>
      <vt:lpstr>线性回归 - 最小二乘法</vt:lpstr>
      <vt:lpstr>线性回归 - 最小二乘法</vt:lpstr>
      <vt:lpstr>第四章：决策树</vt:lpstr>
      <vt:lpstr>1.决策树</vt:lpstr>
      <vt:lpstr>2.决策树算法核心思想</vt:lpstr>
      <vt:lpstr>2.决策树算法核心思想</vt:lpstr>
      <vt:lpstr>2.决策树算法核心思想</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3.决策树生长与最优属性的选择</vt:lpstr>
      <vt:lpstr>4.过拟合与剪枝</vt:lpstr>
      <vt:lpstr>4.过拟合与剪枝</vt:lpstr>
      <vt:lpstr>第五章 神经网络</vt:lpstr>
      <vt:lpstr>激活函数需要满足什么性质？</vt:lpstr>
      <vt:lpstr>激活函数需要满足什么性质？</vt:lpstr>
      <vt:lpstr>激活函数需要满足什么性质？</vt:lpstr>
      <vt:lpstr>常见激活函数</vt:lpstr>
      <vt:lpstr>常见激活函数</vt:lpstr>
      <vt:lpstr>常见激活函数</vt:lpstr>
      <vt:lpstr>人工神经网络</vt:lpstr>
      <vt:lpstr>人工神经网络</vt:lpstr>
      <vt:lpstr>深度学习-做大做强</vt:lpstr>
      <vt:lpstr>第六章：支持向量机</vt:lpstr>
      <vt:lpstr>引言</vt:lpstr>
      <vt:lpstr>引言</vt:lpstr>
      <vt:lpstr>2.支持向量机详解</vt:lpstr>
      <vt:lpstr>2.支持向量机详解</vt:lpstr>
      <vt:lpstr>SVM总结</vt:lpstr>
      <vt:lpstr>SVM总结</vt:lpstr>
      <vt:lpstr>SVM总结</vt:lpstr>
      <vt:lpstr>第七章：贝叶斯分类器</vt:lpstr>
      <vt:lpstr>引言</vt:lpstr>
      <vt:lpstr>1.贝叶斯公式</vt:lpstr>
      <vt:lpstr>3.贝叶斯公式与条件独立假设</vt:lpstr>
      <vt:lpstr>3.贝叶斯公式与条件独立假设</vt:lpstr>
      <vt:lpstr>5.平滑处理</vt:lpstr>
      <vt:lpstr>第八章：集成学习</vt:lpstr>
      <vt:lpstr>个体与集成</vt:lpstr>
      <vt:lpstr>个体与集成</vt:lpstr>
      <vt:lpstr>Boosting</vt:lpstr>
      <vt:lpstr>Boosting - AdaBoost算法</vt:lpstr>
      <vt:lpstr>Boosting - 注意事项</vt:lpstr>
      <vt:lpstr>Boosting - AdaBoost实验</vt:lpstr>
      <vt:lpstr>Bagging与随机森林</vt:lpstr>
      <vt:lpstr>Bagging与随机森林-Bagging算法</vt:lpstr>
      <vt:lpstr>Bagging与随机森林-Bagging算法特点</vt:lpstr>
      <vt:lpstr>Bagging与随机森林-Bagging实验</vt:lpstr>
      <vt:lpstr>Bagging与随机森林-随机森林</vt:lpstr>
      <vt:lpstr>结合策略 - 平均法</vt:lpstr>
      <vt:lpstr>结合策略 - 投票法</vt:lpstr>
      <vt:lpstr>结合策略 - 学习法</vt:lpstr>
      <vt:lpstr>第九章：聚类</vt:lpstr>
      <vt:lpstr>引言</vt:lpstr>
      <vt:lpstr>1.聚类问题</vt:lpstr>
      <vt:lpstr>1.聚类问题</vt:lpstr>
      <vt:lpstr>1.聚类算法用途</vt:lpstr>
      <vt:lpstr>2.K-Means聚类算法</vt:lpstr>
      <vt:lpstr>2.K-Means聚类算法</vt:lpstr>
      <vt:lpstr>3.K-Means缺点与改进</vt:lpstr>
      <vt:lpstr>3.K-Means缺点与改进</vt:lpstr>
      <vt:lpstr>第十章：降维与度量学习</vt:lpstr>
      <vt:lpstr>引言</vt:lpstr>
      <vt:lpstr>2.基变换</vt:lpstr>
      <vt:lpstr>2.基变换</vt:lpstr>
      <vt:lpstr>3.方差</vt:lpstr>
      <vt:lpstr>3.方差</vt:lpstr>
      <vt:lpstr>4.协方差</vt:lpstr>
      <vt:lpstr>6.协方差矩阵对角化</vt:lpstr>
      <vt:lpstr>6.协方差矩阵对角化</vt:lpstr>
      <vt:lpstr>第十一章：半监督学习</vt:lpstr>
      <vt:lpstr>未标记样本的假设</vt:lpstr>
      <vt:lpstr>半监督SVM</vt:lpstr>
      <vt:lpstr>半监督SVM</vt:lpstr>
      <vt:lpstr>第十二章：强化学习</vt:lpstr>
      <vt:lpstr>马尔科夫决策过程</vt:lpstr>
      <vt:lpstr>什么是强化学习？</vt:lpstr>
      <vt:lpstr>强化学习问题基本设置</vt:lpstr>
      <vt:lpstr>强化学习问题基本设置</vt:lpstr>
      <vt:lpstr>K-摇臂赌博机</vt:lpstr>
      <vt:lpstr>K-摇臂赌博机（多步问题分解为单步）</vt:lpstr>
      <vt:lpstr>有模型学习</vt:lpstr>
      <vt:lpstr>免模型学习</vt:lpstr>
      <vt:lpstr>PowerPoint 演示文稿</vt:lpstr>
      <vt:lpstr>PowerPoint 演示文稿</vt:lpstr>
      <vt:lpstr>PowerPoint 演示文稿</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机器学习-第一章</dc:title>
  <dc:creator>LAMDA Group</dc:creator>
  <cp:lastModifiedBy>俊涛 李</cp:lastModifiedBy>
  <cp:revision>112</cp:revision>
  <dcterms:created xsi:type="dcterms:W3CDTF">2015-12-30T14:22:19Z</dcterms:created>
  <dcterms:modified xsi:type="dcterms:W3CDTF">2025-12-17T08:16:05Z</dcterms:modified>
</cp:coreProperties>
</file>